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3"/>
    <p:sldId id="261" r:id="rId4"/>
    <p:sldId id="257" r:id="rId5"/>
    <p:sldId id="281" r:id="rId6"/>
    <p:sldId id="270" r:id="rId8"/>
    <p:sldId id="269" r:id="rId9"/>
    <p:sldId id="268" r:id="rId10"/>
    <p:sldId id="267" r:id="rId11"/>
    <p:sldId id="266" r:id="rId12"/>
    <p:sldId id="295" r:id="rId13"/>
    <p:sldId id="355" r:id="rId14"/>
    <p:sldId id="296" r:id="rId15"/>
    <p:sldId id="297" r:id="rId16"/>
    <p:sldId id="298" r:id="rId17"/>
    <p:sldId id="357" r:id="rId18"/>
    <p:sldId id="302" r:id="rId19"/>
    <p:sldId id="308" r:id="rId20"/>
    <p:sldId id="265" r:id="rId21"/>
    <p:sldId id="303" r:id="rId22"/>
    <p:sldId id="317" r:id="rId23"/>
    <p:sldId id="263" r:id="rId24"/>
    <p:sldId id="315" r:id="rId25"/>
    <p:sldId id="271" r:id="rId26"/>
    <p:sldId id="314" r:id="rId27"/>
    <p:sldId id="345" r:id="rId28"/>
    <p:sldId id="318" r:id="rId29"/>
    <p:sldId id="316" r:id="rId30"/>
    <p:sldId id="343" r:id="rId31"/>
    <p:sldId id="379" r:id="rId32"/>
    <p:sldId id="309" r:id="rId33"/>
    <p:sldId id="327" r:id="rId34"/>
    <p:sldId id="353" r:id="rId35"/>
    <p:sldId id="354" r:id="rId36"/>
    <p:sldId id="294" r:id="rId37"/>
  </p:sldIdLst>
  <p:sldSz cx="12192000" cy="6858000"/>
  <p:notesSz cx="7103745" cy="10234295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tags" Target="tags/tag1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7" name="幻灯片图像占位符 126977"/>
          <p:cNvSpPr>
            <a:spLocks noRot="1" noTextEdit="1"/>
          </p:cNvSpPr>
          <p:nvPr>
            <p:ph type="sldImg"/>
          </p:nvPr>
        </p:nvSpPr>
        <p:spPr/>
      </p:sp>
      <p:sp>
        <p:nvSpPr>
          <p:cNvPr id="24578" name="文本占位符 126978"/>
          <p:cNvSpPr>
            <a:spLocks noGrp="1"/>
          </p:cNvSpPr>
          <p:nvPr>
            <p:ph type="body"/>
          </p:nvPr>
        </p:nvSpPr>
        <p:spPr>
          <a:xfrm>
            <a:off x="898525" y="4687888"/>
            <a:ext cx="4938713" cy="4441825"/>
          </a:xfrm>
        </p:spPr>
        <p:txBody>
          <a:bodyPr anchor="t"/>
          <a:p>
            <a:pPr lvl="0" indent="0"/>
            <a:endParaRPr lang="zh-CN" dirty="0"/>
          </a:p>
        </p:txBody>
      </p:sp>
      <p:sp>
        <p:nvSpPr>
          <p:cNvPr id="24579" name="灯片编号占位符 1"/>
          <p:cNvSpPr/>
          <p:nvPr>
            <p:ph type="sldNum" sz="quarter"/>
          </p:nvPr>
        </p:nvSpPr>
        <p:spPr>
          <a:xfrm>
            <a:off x="3814763" y="9374188"/>
            <a:ext cx="2919412" cy="493712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indent="0" algn="r"/>
            <a:fld id="{9A0DB2DC-4C9A-4742-B13C-FB6460FD3503}" type="slidenum">
              <a:rPr lang="zh-CN" altLang="en-US" sz="1200" b="0" dirty="0"/>
            </a:fld>
            <a:endParaRPr lang="zh-CN" altLang="en-US" sz="1200" b="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7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indent="0" algn="r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29698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29699" name="Rectangle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9200" cy="4114800"/>
          </a:xfrm>
        </p:spPr>
        <p:txBody>
          <a:bodyPr wrap="square" lIns="91440" tIns="45720" rIns="91440" bIns="45720" anchor="t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3" Type="http://schemas.microsoft.com/office/2007/relationships/media" Target="file:///C:\Users\Administrator.PC-20170427JJKW\Desktop\Unit%205%20Comic\&#21160;&#29289;&#20204;&#30340;&#29378;&#27426;MV.wmv" TargetMode="External"/><Relationship Id="rId2" Type="http://schemas.openxmlformats.org/officeDocument/2006/relationships/video" Target="file:///C:\Users\Administrator.PC-20170427JJKW\Desktop\Unit%205%20Comic\&#21160;&#29289;&#20204;&#30340;&#29378;&#27426;MV.wmv" TargetMode="Externa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media" Target="file:///C:\Users\Administrator.PC-20170427JJKW\Desktop\Unit%205%20Comic\U5Comi01.mp3" TargetMode="External"/><Relationship Id="rId3" Type="http://schemas.openxmlformats.org/officeDocument/2006/relationships/audio" Target="file:///C:\Users\Administrator.PC-20170427JJKW\Desktop\Unit%205%20Comic\U5Comi01.mp3" TargetMode="External"/><Relationship Id="rId2" Type="http://schemas.openxmlformats.org/officeDocument/2006/relationships/image" Target="../media/image26.jpeg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microsoft.com/office/2007/relationships/media" Target="file:///C:\Users\Administrator.PC-20170427JJKW\Desktop\Unit%205%20Comic\U5Comi04.mp3" TargetMode="External"/><Relationship Id="rId6" Type="http://schemas.openxmlformats.org/officeDocument/2006/relationships/audio" Target="file:///C:\Users\Administrator.PC-20170427JJKW\Desktop\Unit%205%20Comic\U5Comi04.mp3" TargetMode="External"/><Relationship Id="rId5" Type="http://schemas.openxmlformats.org/officeDocument/2006/relationships/image" Target="../media/image7.png"/><Relationship Id="rId4" Type="http://schemas.microsoft.com/office/2007/relationships/media" Target="file:///C:\Users\Administrator.PC-20170427JJKW\Desktop\Unit%205%20Comic\U5Comi03.mp3" TargetMode="External"/><Relationship Id="rId3" Type="http://schemas.openxmlformats.org/officeDocument/2006/relationships/audio" Target="file:///C:\Users\Administrator.PC-20170427JJKW\Desktop\Unit%205%20Comic\U5Comi03.mp3" TargetMode="External"/><Relationship Id="rId2" Type="http://schemas.openxmlformats.org/officeDocument/2006/relationships/image" Target="../media/image27.png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microsoft.com/office/2007/relationships/media" Target="file:///C:\Users\Administrator.PC-20170427JJKW\Desktop\Unit%205%20Comic\U5Comi06.mp3" TargetMode="External"/><Relationship Id="rId6" Type="http://schemas.openxmlformats.org/officeDocument/2006/relationships/audio" Target="file:///C:\Users\Administrator.PC-20170427JJKW\Desktop\Unit%205%20Comic\U5Comi06.mp3" TargetMode="External"/><Relationship Id="rId5" Type="http://schemas.openxmlformats.org/officeDocument/2006/relationships/image" Target="../media/image7.png"/><Relationship Id="rId4" Type="http://schemas.microsoft.com/office/2007/relationships/media" Target="file:///C:\Users\Administrator.PC-20170427JJKW\Desktop\Unit%205%20Comic\U5Comi05.mp3" TargetMode="External"/><Relationship Id="rId3" Type="http://schemas.openxmlformats.org/officeDocument/2006/relationships/audio" Target="file:///C:\Users\Administrator.PC-20170427JJKW\Desktop\Unit%205%20Comic\U5Comi05.mp3" TargetMode="External"/><Relationship Id="rId2" Type="http://schemas.openxmlformats.org/officeDocument/2006/relationships/image" Target="../media/image28.jpeg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microsoft.com/office/2007/relationships/media" Target="file:///C:\Users\Administrator.PC-20170427JJKW\Desktop\Unit%205%20Comic\U5Comi08.mp3" TargetMode="External"/><Relationship Id="rId6" Type="http://schemas.openxmlformats.org/officeDocument/2006/relationships/audio" Target="file:///C:\Users\Administrator.PC-20170427JJKW\Desktop\Unit%205%20Comic\U5Comi08.mp3" TargetMode="External"/><Relationship Id="rId5" Type="http://schemas.openxmlformats.org/officeDocument/2006/relationships/image" Target="../media/image7.png"/><Relationship Id="rId4" Type="http://schemas.microsoft.com/office/2007/relationships/media" Target="file:///C:\Users\Administrator.PC-20170427JJKW\Desktop\Unit%205%20Comic\U5Comi07.mp3" TargetMode="External"/><Relationship Id="rId3" Type="http://schemas.openxmlformats.org/officeDocument/2006/relationships/audio" Target="file:///C:\Users\Administrator.PC-20170427JJKW\Desktop\Unit%205%20Comic\U5Comi07.mp3" TargetMode="External"/><Relationship Id="rId2" Type="http://schemas.openxmlformats.org/officeDocument/2006/relationships/image" Target="../media/image29.jpeg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1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jpeg"/><Relationship Id="rId8" Type="http://schemas.openxmlformats.org/officeDocument/2006/relationships/slide" Target="slide20.xml"/><Relationship Id="rId7" Type="http://schemas.openxmlformats.org/officeDocument/2006/relationships/image" Target="../media/image35.jpeg"/><Relationship Id="rId6" Type="http://schemas.openxmlformats.org/officeDocument/2006/relationships/slide" Target="slide21.xml"/><Relationship Id="rId5" Type="http://schemas.openxmlformats.org/officeDocument/2006/relationships/image" Target="../media/image34.jpeg"/><Relationship Id="rId4" Type="http://schemas.openxmlformats.org/officeDocument/2006/relationships/slide" Target="slide23.xml"/><Relationship Id="rId3" Type="http://schemas.openxmlformats.org/officeDocument/2006/relationships/image" Target="../media/image33.jpeg"/><Relationship Id="rId25" Type="http://schemas.openxmlformats.org/officeDocument/2006/relationships/slideLayout" Target="../slideLayouts/slideLayout7.xml"/><Relationship Id="rId24" Type="http://schemas.openxmlformats.org/officeDocument/2006/relationships/image" Target="../media/image44.png"/><Relationship Id="rId23" Type="http://schemas.openxmlformats.org/officeDocument/2006/relationships/slide" Target="slide30.xml"/><Relationship Id="rId22" Type="http://schemas.openxmlformats.org/officeDocument/2006/relationships/image" Target="../media/image43.jpeg"/><Relationship Id="rId21" Type="http://schemas.openxmlformats.org/officeDocument/2006/relationships/image" Target="../media/image42.jpeg"/><Relationship Id="rId20" Type="http://schemas.openxmlformats.org/officeDocument/2006/relationships/slide" Target="slide24.xml"/><Relationship Id="rId2" Type="http://schemas.openxmlformats.org/officeDocument/2006/relationships/slide" Target="slide22.xml"/><Relationship Id="rId19" Type="http://schemas.openxmlformats.org/officeDocument/2006/relationships/image" Target="../media/image41.jpeg"/><Relationship Id="rId18" Type="http://schemas.openxmlformats.org/officeDocument/2006/relationships/slide" Target="slide27.xml"/><Relationship Id="rId17" Type="http://schemas.openxmlformats.org/officeDocument/2006/relationships/image" Target="../media/image40.jpeg"/><Relationship Id="rId16" Type="http://schemas.openxmlformats.org/officeDocument/2006/relationships/slide" Target="slide29.xml"/><Relationship Id="rId15" Type="http://schemas.openxmlformats.org/officeDocument/2006/relationships/image" Target="../media/image39.jpeg"/><Relationship Id="rId14" Type="http://schemas.openxmlformats.org/officeDocument/2006/relationships/slide" Target="slide26.xml"/><Relationship Id="rId13" Type="http://schemas.openxmlformats.org/officeDocument/2006/relationships/image" Target="../media/image38.jpeg"/><Relationship Id="rId12" Type="http://schemas.openxmlformats.org/officeDocument/2006/relationships/slide" Target="slide25.xml"/><Relationship Id="rId11" Type="http://schemas.openxmlformats.org/officeDocument/2006/relationships/image" Target="../media/image37.jpeg"/><Relationship Id="rId10" Type="http://schemas.openxmlformats.org/officeDocument/2006/relationships/slide" Target="slide28.xml"/><Relationship Id="rId1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47.png"/><Relationship Id="rId7" Type="http://schemas.openxmlformats.org/officeDocument/2006/relationships/slide" Target="slide19.xml"/><Relationship Id="rId6" Type="http://schemas.openxmlformats.org/officeDocument/2006/relationships/image" Target="../media/image7.png"/><Relationship Id="rId5" Type="http://schemas.microsoft.com/office/2007/relationships/media" Target="file:///C:\Users\Administrator.PC-20170427JJKW\Desktop\Unit%205%20Comic\squirrel.wav" TargetMode="External"/><Relationship Id="rId4" Type="http://schemas.openxmlformats.org/officeDocument/2006/relationships/audio" Target="file:///C:\Users\Administrator.PC-20170427JJKW\Desktop\Unit%205%20Comic\squirrel.wav" TargetMode="Externa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7.png"/><Relationship Id="rId3" Type="http://schemas.openxmlformats.org/officeDocument/2006/relationships/slide" Target="slide19.xml"/><Relationship Id="rId2" Type="http://schemas.openxmlformats.org/officeDocument/2006/relationships/image" Target="../media/image48.jpeg"/><Relationship Id="rId1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7.png"/><Relationship Id="rId3" Type="http://schemas.openxmlformats.org/officeDocument/2006/relationships/slide" Target="slide19.xml"/><Relationship Id="rId2" Type="http://schemas.openxmlformats.org/officeDocument/2006/relationships/image" Target="../media/image49.jpeg"/><Relationship Id="rId1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7.png"/><Relationship Id="rId3" Type="http://schemas.openxmlformats.org/officeDocument/2006/relationships/slide" Target="slide19.xml"/><Relationship Id="rId2" Type="http://schemas.openxmlformats.org/officeDocument/2006/relationships/image" Target="../media/image50.png"/><Relationship Id="rId1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7.png"/><Relationship Id="rId3" Type="http://schemas.openxmlformats.org/officeDocument/2006/relationships/slide" Target="slide19.xml"/><Relationship Id="rId2" Type="http://schemas.openxmlformats.org/officeDocument/2006/relationships/image" Target="../media/image51.jpeg"/><Relationship Id="rId1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7.png"/><Relationship Id="rId3" Type="http://schemas.openxmlformats.org/officeDocument/2006/relationships/slide" Target="slide19.xml"/><Relationship Id="rId2" Type="http://schemas.openxmlformats.org/officeDocument/2006/relationships/image" Target="../media/image52.png"/><Relationship Id="rId1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47.png"/><Relationship Id="rId7" Type="http://schemas.openxmlformats.org/officeDocument/2006/relationships/slide" Target="slide19.xml"/><Relationship Id="rId6" Type="http://schemas.openxmlformats.org/officeDocument/2006/relationships/image" Target="../media/image7.png"/><Relationship Id="rId5" Type="http://schemas.microsoft.com/office/2007/relationships/media" Target="file:///C:\Users\Administrator.PC-20170427JJKW\Desktop\Unit%205%20Comic\tiger.wav" TargetMode="External"/><Relationship Id="rId4" Type="http://schemas.openxmlformats.org/officeDocument/2006/relationships/audio" Target="file:///C:\Users\Administrator.PC-20170427JJKW\Desktop\Unit%205%20Comic\tiger.wav" TargetMode="External"/><Relationship Id="rId3" Type="http://schemas.openxmlformats.org/officeDocument/2006/relationships/image" Target="../media/image53.jpeg"/><Relationship Id="rId2" Type="http://schemas.openxmlformats.org/officeDocument/2006/relationships/image" Target="../media/image45.png"/><Relationship Id="rId1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slide" Target="slide19.xml"/><Relationship Id="rId3" Type="http://schemas.openxmlformats.org/officeDocument/2006/relationships/image" Target="../media/image54.jpeg"/><Relationship Id="rId2" Type="http://schemas.openxmlformats.org/officeDocument/2006/relationships/image" Target="../media/image20.png"/><Relationship Id="rId1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slide" Target="slide19.xml"/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47.png"/><Relationship Id="rId7" Type="http://schemas.openxmlformats.org/officeDocument/2006/relationships/slide" Target="slide19.xml"/><Relationship Id="rId6" Type="http://schemas.openxmlformats.org/officeDocument/2006/relationships/image" Target="../media/image7.png"/><Relationship Id="rId5" Type="http://schemas.microsoft.com/office/2007/relationships/media" Target="file:///C:\Users\Administrator.PC-20170427JJKW\Desktop\Unit%205%20Comic\zebra.wav" TargetMode="External"/><Relationship Id="rId4" Type="http://schemas.openxmlformats.org/officeDocument/2006/relationships/audio" Target="file:///C:\Users\Administrator.PC-20170427JJKW\Desktop\Unit%205%20Comic\zebra.wav" TargetMode="External"/><Relationship Id="rId3" Type="http://schemas.openxmlformats.org/officeDocument/2006/relationships/image" Target="../media/image57.png"/><Relationship Id="rId2" Type="http://schemas.openxmlformats.org/officeDocument/2006/relationships/image" Target="../media/image45.pn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jpeg"/><Relationship Id="rId8" Type="http://schemas.openxmlformats.org/officeDocument/2006/relationships/image" Target="../media/image64.jpeg"/><Relationship Id="rId7" Type="http://schemas.openxmlformats.org/officeDocument/2006/relationships/image" Target="../media/image63.jpeg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66.jpeg"/><Relationship Id="rId1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3" Type="http://schemas.microsoft.com/office/2007/relationships/media" Target="file:///C:\Users\Administrator.PC-20170427JJKW\Desktop\8A%20Unit5%20Comic\&#38899;&#39057;\Welcome%20to%20the%20unit.mp3" TargetMode="External"/><Relationship Id="rId2" Type="http://schemas.openxmlformats.org/officeDocument/2006/relationships/audio" Target="file:///C:\Users\Administrator.PC-20170427JJKW\Desktop\8A%20Unit5%20Comic\&#38899;&#39057;\Welcome%20to%20the%20unit.mp3" TargetMode="Externa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jpeg"/><Relationship Id="rId8" Type="http://schemas.openxmlformats.org/officeDocument/2006/relationships/image" Target="../media/image17.png"/><Relationship Id="rId7" Type="http://schemas.openxmlformats.org/officeDocument/2006/relationships/image" Target="../media/image16.jpeg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5.jpeg"/><Relationship Id="rId7" Type="http://schemas.openxmlformats.org/officeDocument/2006/relationships/image" Target="../media/image24.jpe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6.jpeg"/><Relationship Id="rId2" Type="http://schemas.openxmlformats.org/officeDocument/2006/relationships/hyperlink" Target="U5Comic.swf" TargetMode="External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9370" y="-4445"/>
            <a:ext cx="12248515" cy="6860540"/>
          </a:xfrm>
          <a:prstGeom prst="rect">
            <a:avLst/>
          </a:prstGeom>
        </p:spPr>
      </p:pic>
      <p:pic>
        <p:nvPicPr>
          <p:cNvPr id="2" name="动物们的狂欢M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" y="300990"/>
            <a:ext cx="8695055" cy="4554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图片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3810"/>
            <a:ext cx="12223115" cy="6850380"/>
          </a:xfrm>
          <a:prstGeom prst="rect">
            <a:avLst/>
          </a:prstGeom>
        </p:spPr>
      </p:pic>
      <p:pic>
        <p:nvPicPr>
          <p:cNvPr id="17425" name="图片 17424" descr="00 1"/>
          <p:cNvPicPr>
            <a:picLocks noChangeAspect="1"/>
          </p:cNvPicPr>
          <p:nvPr/>
        </p:nvPicPr>
        <p:blipFill>
          <a:blip r:embed="rId2"/>
          <a:srcRect t="24161" r="1218" b="8743"/>
          <a:stretch>
            <a:fillRect/>
          </a:stretch>
        </p:blipFill>
        <p:spPr>
          <a:xfrm>
            <a:off x="3792538" y="3214688"/>
            <a:ext cx="4391025" cy="2681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文本框 17410"/>
          <p:cNvSpPr txBox="1"/>
          <p:nvPr/>
        </p:nvSpPr>
        <p:spPr>
          <a:xfrm>
            <a:off x="2135188" y="484188"/>
            <a:ext cx="61772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36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Listen and fill in the blanks.</a:t>
            </a:r>
            <a:endParaRPr lang="en-US" altLang="zh-CN" sz="3600" b="1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13" name="椭圆形标注 17412"/>
          <p:cNvSpPr/>
          <p:nvPr/>
        </p:nvSpPr>
        <p:spPr>
          <a:xfrm>
            <a:off x="3503613" y="1341438"/>
            <a:ext cx="5256212" cy="1728787"/>
          </a:xfrm>
          <a:prstGeom prst="wedgeEllipseCallout">
            <a:avLst>
              <a:gd name="adj1" fmla="val -18106"/>
              <a:gd name="adj2" fmla="val 71856"/>
            </a:avLst>
          </a:prstGeom>
          <a:solidFill>
            <a:srgbClr val="FFFF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algn="ctr"/>
            <a:r>
              <a:rPr lang="en-US" altLang="zh-CN" sz="3200" b="1">
                <a:latin typeface="Times New Roman" panose="02020603050405020304" charset="0"/>
                <a:ea typeface="宋体" panose="02010600030101010101" pitchFamily="2" charset="-122"/>
              </a:rPr>
              <a:t>Would you like to ___ __ ___ ____, Eddie?</a:t>
            </a:r>
            <a:endParaRPr lang="en-US" altLang="zh-CN" sz="32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7423" name="文本框 17422"/>
          <p:cNvSpPr txBox="1"/>
          <p:nvPr/>
        </p:nvSpPr>
        <p:spPr>
          <a:xfrm>
            <a:off x="4727575" y="2062163"/>
            <a:ext cx="3240088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live in  the wild</a:t>
            </a:r>
            <a:endParaRPr lang="en-US" altLang="zh-CN" sz="32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7424" name="椭圆形标注 17423"/>
          <p:cNvSpPr/>
          <p:nvPr/>
        </p:nvSpPr>
        <p:spPr>
          <a:xfrm>
            <a:off x="7967663" y="5734050"/>
            <a:ext cx="1512887" cy="720725"/>
          </a:xfrm>
          <a:prstGeom prst="wedgeEllipseCallout">
            <a:avLst>
              <a:gd name="adj1" fmla="val -65528"/>
              <a:gd name="adj2" fmla="val -83042"/>
            </a:avLst>
          </a:prstGeom>
          <a:solidFill>
            <a:srgbClr val="CCFF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algn="ctr"/>
            <a:r>
              <a:rPr lang="en-US" altLang="zh-CN" sz="3200" b="1">
                <a:latin typeface="Times New Roman" panose="02020603050405020304" charset="0"/>
                <a:ea typeface="宋体" panose="02010600030101010101" pitchFamily="2" charset="-122"/>
              </a:rPr>
              <a:t>No.</a:t>
            </a:r>
            <a:endParaRPr lang="en-US" altLang="zh-CN" sz="32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3" name="U5Comi01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92855" y="189611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>
                                            <p:txEl>
                                              <p:charRg st="0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23">
                                            <p:txEl>
                                              <p:charRg st="0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423">
                                            <p:txEl>
                                              <p:charRg st="0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0" dur="2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411" grpId="0"/>
      <p:bldP spid="17413" grpId="0" bldLvl="0" animBg="1"/>
      <p:bldP spid="17423" grpId="0" build="p"/>
      <p:bldP spid="1742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图片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-22860"/>
            <a:ext cx="12190730" cy="6879590"/>
          </a:xfrm>
          <a:prstGeom prst="rect">
            <a:avLst/>
          </a:prstGeom>
        </p:spPr>
      </p:pic>
      <p:sp>
        <p:nvSpPr>
          <p:cNvPr id="25602" name="Rectangle 2"/>
          <p:cNvSpPr/>
          <p:nvPr/>
        </p:nvSpPr>
        <p:spPr>
          <a:xfrm>
            <a:off x="1774825" y="785178"/>
            <a:ext cx="8893175" cy="590677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p>
            <a:pPr>
              <a:lnSpc>
                <a:spcPct val="105000"/>
              </a:lnSpc>
            </a:pPr>
            <a:r>
              <a:rPr lang="en-US" altLang="zh-CN" sz="3600" b="1" dirty="0">
                <a:solidFill>
                  <a:srgbClr val="3333FF"/>
                </a:solidFill>
                <a:latin typeface="Times New Roman" panose="02020603050405020304" charset="0"/>
              </a:rPr>
              <a:t>Would you like ...? </a:t>
            </a:r>
            <a:r>
              <a:rPr lang="zh-CN" altLang="en-US" sz="3600" b="1" dirty="0">
                <a:solidFill>
                  <a:srgbClr val="3333FF"/>
                </a:solidFill>
                <a:latin typeface="Times New Roman" panose="02020603050405020304" charset="0"/>
              </a:rPr>
              <a:t>表示提出的建议或请求，</a:t>
            </a:r>
            <a:r>
              <a:rPr lang="en-US" altLang="zh-CN" sz="3600" b="1" dirty="0">
                <a:solidFill>
                  <a:srgbClr val="3333FF"/>
                </a:solidFill>
                <a:latin typeface="Times New Roman" panose="02020603050405020304" charset="0"/>
              </a:rPr>
              <a:t>eg:</a:t>
            </a:r>
            <a:r>
              <a:rPr lang="zh-CN" altLang="en-US" sz="3600" b="1" dirty="0">
                <a:latin typeface="Times New Roman" panose="02020603050405020304" charset="0"/>
              </a:rPr>
              <a:t> </a:t>
            </a:r>
            <a:endParaRPr lang="zh-CN" altLang="en-US" sz="3600" b="1" dirty="0">
              <a:latin typeface="Times New Roman" panose="02020603050405020304" charset="0"/>
            </a:endParaRPr>
          </a:p>
          <a:p>
            <a:pPr>
              <a:lnSpc>
                <a:spcPct val="105000"/>
              </a:lnSpc>
            </a:pPr>
            <a:r>
              <a:rPr lang="en-US" altLang="zh-CN" sz="3600" b="1" dirty="0">
                <a:latin typeface="Times New Roman" panose="02020603050405020304" charset="0"/>
              </a:rPr>
              <a:t>— </a:t>
            </a:r>
            <a:r>
              <a:rPr lang="en-US" altLang="zh-CN" sz="3600" b="1" dirty="0">
                <a:solidFill>
                  <a:srgbClr val="A50021"/>
                </a:solidFill>
                <a:latin typeface="Times New Roman" panose="02020603050405020304" charset="0"/>
              </a:rPr>
              <a:t>Would you like</a:t>
            </a:r>
            <a:r>
              <a:rPr lang="en-US" altLang="zh-CN" sz="3600" b="1" dirty="0">
                <a:latin typeface="Times New Roman" panose="02020603050405020304" charset="0"/>
              </a:rPr>
              <a:t> to go fishing with me?     </a:t>
            </a:r>
            <a:endParaRPr lang="en-US" altLang="zh-CN" sz="3600" b="1" dirty="0">
              <a:latin typeface="Times New Roman" panose="02020603050405020304" charset="0"/>
            </a:endParaRPr>
          </a:p>
          <a:p>
            <a:pPr>
              <a:lnSpc>
                <a:spcPct val="105000"/>
              </a:lnSpc>
            </a:pPr>
            <a:r>
              <a:rPr lang="en-US" altLang="zh-CN" sz="3600" b="1" dirty="0">
                <a:solidFill>
                  <a:srgbClr val="008000"/>
                </a:solidFill>
                <a:latin typeface="Times New Roman" panose="02020603050405020304" charset="0"/>
              </a:rPr>
              <a:t>     </a:t>
            </a:r>
            <a:r>
              <a:rPr lang="zh-CN" altLang="en-US" sz="3600" b="1" dirty="0">
                <a:solidFill>
                  <a:srgbClr val="008000"/>
                </a:solidFill>
                <a:latin typeface="Times New Roman" panose="02020603050405020304" charset="0"/>
              </a:rPr>
              <a:t>你愿意和我一起去钓鱼吗？</a:t>
            </a:r>
            <a:r>
              <a:rPr lang="zh-CN" altLang="en-US" sz="3600" b="1" dirty="0">
                <a:latin typeface="Times New Roman" panose="02020603050405020304" charset="0"/>
              </a:rPr>
              <a:t> </a:t>
            </a:r>
            <a:endParaRPr lang="zh-CN" altLang="en-US" sz="3600" b="1" dirty="0">
              <a:latin typeface="Times New Roman" panose="02020603050405020304" charset="0"/>
            </a:endParaRPr>
          </a:p>
          <a:p>
            <a:pPr>
              <a:lnSpc>
                <a:spcPct val="105000"/>
              </a:lnSpc>
            </a:pPr>
            <a:r>
              <a:rPr lang="en-US" altLang="zh-CN" sz="3600" b="1" dirty="0">
                <a:latin typeface="Times New Roman" panose="02020603050405020304" charset="0"/>
              </a:rPr>
              <a:t>— Yes, I’d like to. </a:t>
            </a:r>
            <a:endParaRPr lang="en-US" altLang="zh-CN" sz="3600" b="1" dirty="0">
              <a:latin typeface="Times New Roman" panose="02020603050405020304" charset="0"/>
            </a:endParaRPr>
          </a:p>
          <a:p>
            <a:pPr>
              <a:lnSpc>
                <a:spcPct val="105000"/>
              </a:lnSpc>
            </a:pPr>
            <a:r>
              <a:rPr lang="zh-CN" altLang="en-US" sz="3600" b="1" dirty="0">
                <a:solidFill>
                  <a:srgbClr val="008000"/>
                </a:solidFill>
                <a:latin typeface="Times New Roman" panose="02020603050405020304" charset="0"/>
              </a:rPr>
              <a:t>     是的，我乐意。  </a:t>
            </a:r>
            <a:endParaRPr lang="zh-CN" altLang="en-US" sz="3600" b="1" dirty="0">
              <a:solidFill>
                <a:srgbClr val="008000"/>
              </a:solidFill>
              <a:latin typeface="Times New Roman" panose="02020603050405020304" charset="0"/>
            </a:endParaRPr>
          </a:p>
          <a:p>
            <a:pPr>
              <a:lnSpc>
                <a:spcPct val="105000"/>
              </a:lnSpc>
            </a:pPr>
            <a:r>
              <a:rPr lang="en-US" altLang="zh-CN" sz="3600" b="1" dirty="0">
                <a:latin typeface="Times New Roman" panose="02020603050405020304" charset="0"/>
              </a:rPr>
              <a:t>— </a:t>
            </a:r>
            <a:r>
              <a:rPr lang="en-US" altLang="zh-CN" sz="3600" b="1" dirty="0">
                <a:solidFill>
                  <a:srgbClr val="A50021"/>
                </a:solidFill>
                <a:latin typeface="Times New Roman" panose="02020603050405020304" charset="0"/>
              </a:rPr>
              <a:t>Would you like</a:t>
            </a:r>
            <a:r>
              <a:rPr lang="en-US" altLang="zh-CN" sz="3600" b="1" dirty="0">
                <a:latin typeface="Times New Roman" panose="02020603050405020304" charset="0"/>
              </a:rPr>
              <a:t> to go out for a walk? </a:t>
            </a:r>
            <a:endParaRPr lang="en-US" altLang="zh-CN" sz="3600" b="1" dirty="0">
              <a:latin typeface="Times New Roman" panose="02020603050405020304" charset="0"/>
            </a:endParaRPr>
          </a:p>
          <a:p>
            <a:pPr>
              <a:lnSpc>
                <a:spcPct val="105000"/>
              </a:lnSpc>
            </a:pPr>
            <a:r>
              <a:rPr lang="en-US" altLang="zh-CN" sz="3600" b="1" dirty="0">
                <a:solidFill>
                  <a:srgbClr val="008000"/>
                </a:solidFill>
                <a:latin typeface="Times New Roman" panose="02020603050405020304" charset="0"/>
              </a:rPr>
              <a:t>     </a:t>
            </a:r>
            <a:r>
              <a:rPr lang="zh-CN" altLang="en-US" sz="3600" b="1" dirty="0">
                <a:solidFill>
                  <a:srgbClr val="008000"/>
                </a:solidFill>
                <a:latin typeface="Times New Roman" panose="02020603050405020304" charset="0"/>
              </a:rPr>
              <a:t>你喜欢出去散步吗？</a:t>
            </a:r>
            <a:endParaRPr lang="zh-CN" altLang="en-US" sz="3600" b="1" dirty="0">
              <a:solidFill>
                <a:srgbClr val="008000"/>
              </a:solidFill>
              <a:latin typeface="Times New Roman" panose="02020603050405020304" charset="0"/>
            </a:endParaRPr>
          </a:p>
          <a:p>
            <a:pPr>
              <a:lnSpc>
                <a:spcPct val="105000"/>
              </a:lnSpc>
            </a:pPr>
            <a:r>
              <a:rPr lang="en-US" altLang="zh-CN" sz="3600" b="1" dirty="0">
                <a:latin typeface="Times New Roman" panose="02020603050405020304" charset="0"/>
              </a:rPr>
              <a:t>— Yes, I'd like to. </a:t>
            </a:r>
            <a:endParaRPr lang="en-US" altLang="zh-CN" sz="3600" b="1" dirty="0">
              <a:latin typeface="Times New Roman" panose="02020603050405020304" charset="0"/>
            </a:endParaRPr>
          </a:p>
          <a:p>
            <a:pPr>
              <a:lnSpc>
                <a:spcPct val="105000"/>
              </a:lnSpc>
            </a:pPr>
            <a:r>
              <a:rPr lang="zh-CN" altLang="en-US" sz="3600" b="1" dirty="0">
                <a:latin typeface="Times New Roman" panose="02020603050405020304" charset="0"/>
              </a:rPr>
              <a:t>     </a:t>
            </a:r>
            <a:r>
              <a:rPr lang="zh-CN" altLang="en-US" sz="3600" b="1" dirty="0">
                <a:solidFill>
                  <a:srgbClr val="008000"/>
                </a:solidFill>
                <a:latin typeface="Times New Roman" panose="02020603050405020304" charset="0"/>
              </a:rPr>
              <a:t>好吧，很高兴去。</a:t>
            </a:r>
            <a:r>
              <a:rPr lang="zh-CN" altLang="en-US" sz="3600" b="1" dirty="0">
                <a:latin typeface="Times New Roman" panose="02020603050405020304" charset="0"/>
              </a:rPr>
              <a:t>   </a:t>
            </a:r>
            <a:endParaRPr lang="zh-CN" altLang="en-US" sz="3600" b="1" dirty="0">
              <a:latin typeface="Times New Roman" panose="02020603050405020304" charset="0"/>
            </a:endParaRPr>
          </a:p>
        </p:txBody>
      </p:sp>
      <p:sp>
        <p:nvSpPr>
          <p:cNvPr id="22530" name="Rectangle 3"/>
          <p:cNvSpPr/>
          <p:nvPr/>
        </p:nvSpPr>
        <p:spPr>
          <a:xfrm>
            <a:off x="1285240" y="140335"/>
            <a:ext cx="86537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3600" b="1" dirty="0">
                <a:latin typeface="Times New Roman" panose="02020603050405020304" charset="0"/>
              </a:rPr>
              <a:t>1. </a:t>
            </a:r>
            <a:r>
              <a:rPr lang="en-US" altLang="zh-CN" sz="3600" b="1" dirty="0">
                <a:solidFill>
                  <a:srgbClr val="FF0066"/>
                </a:solidFill>
                <a:latin typeface="Times New Roman" panose="02020603050405020304" charset="0"/>
              </a:rPr>
              <a:t>Would you like</a:t>
            </a:r>
            <a:r>
              <a:rPr lang="en-US" altLang="zh-CN" sz="3600" b="1" dirty="0">
                <a:latin typeface="Times New Roman" panose="02020603050405020304" charset="0"/>
              </a:rPr>
              <a:t> to live in the wild, Eddie?</a:t>
            </a:r>
            <a:endParaRPr lang="en-US" altLang="zh-CN" sz="3600" b="1" dirty="0">
              <a:latin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charRg st="0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2">
                                            <p:txEl>
                                              <p:charRg st="0" end="3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charRg st="81" end="10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602">
                                            <p:txEl>
                                              <p:charRg st="81" end="10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charRg st="121" end="1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5602">
                                            <p:txEl>
                                              <p:charRg st="121" end="13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charRg st="176" end="19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5602">
                                            <p:txEl>
                                              <p:charRg st="176" end="19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charRg st="212" end="2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5602">
                                            <p:txEl>
                                              <p:charRg st="212" end="22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charRg st="36" end="8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5602">
                                            <p:txEl>
                                              <p:charRg st="36" end="8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charRg st="100" end="1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5602">
                                            <p:txEl>
                                              <p:charRg st="100" end="1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charRg st="136" end="17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5602">
                                            <p:txEl>
                                              <p:charRg st="136" end="17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charRg st="191" end="2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5602">
                                            <p:txEl>
                                              <p:charRg st="191" end="2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图片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3810"/>
            <a:ext cx="12223115" cy="6850380"/>
          </a:xfrm>
          <a:prstGeom prst="rect">
            <a:avLst/>
          </a:prstGeom>
        </p:spPr>
      </p:pic>
      <p:pic>
        <p:nvPicPr>
          <p:cNvPr id="39941" name="图片 39940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150" y="1293813"/>
            <a:ext cx="4752975" cy="4222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942" name="椭圆形标注 39941"/>
          <p:cNvSpPr/>
          <p:nvPr/>
        </p:nvSpPr>
        <p:spPr>
          <a:xfrm>
            <a:off x="4008438" y="-26987"/>
            <a:ext cx="5651500" cy="2133600"/>
          </a:xfrm>
          <a:prstGeom prst="wedgeEllipseCallout">
            <a:avLst>
              <a:gd name="adj1" fmla="val -42755"/>
              <a:gd name="adj2" fmla="val 63764"/>
            </a:avLst>
          </a:prstGeom>
          <a:solidFill>
            <a:srgbClr val="FFFF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algn="ctr"/>
            <a:r>
              <a:rPr lang="zh-CN" altLang="en-US" sz="3200" b="1" dirty="0">
                <a:latin typeface="Times New Roman" panose="02020603050405020304" charset="0"/>
                <a:ea typeface="宋体" panose="02010600030101010101" pitchFamily="2" charset="-122"/>
              </a:rPr>
              <a:t>Why not? Wild animlas are _____ and ______.</a:t>
            </a:r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9943" name="椭圆形标注 39942"/>
          <p:cNvSpPr/>
          <p:nvPr/>
        </p:nvSpPr>
        <p:spPr>
          <a:xfrm flipH="1">
            <a:off x="2495550" y="4797425"/>
            <a:ext cx="7848600" cy="1871663"/>
          </a:xfrm>
          <a:prstGeom prst="wedgeEllipseCallout">
            <a:avLst>
              <a:gd name="adj1" fmla="val 2060"/>
              <a:gd name="adj2" fmla="val -72477"/>
            </a:avLst>
          </a:prstGeom>
          <a:solidFill>
            <a:srgbClr val="CCFF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lang="en-US" altLang="zh-CN" sz="3200" b="1">
                <a:latin typeface="Times New Roman" panose="02020603050405020304" charset="0"/>
                <a:ea typeface="宋体" panose="02010600030101010101" pitchFamily="2" charset="-122"/>
              </a:rPr>
              <a:t>I don't think so. They may become dishes</a:t>
            </a:r>
            <a:endParaRPr lang="en-US" altLang="zh-CN" sz="3200" b="1">
              <a:latin typeface="Times New Roman" panose="02020603050405020304" charset="0"/>
              <a:ea typeface="宋体" panose="02010600030101010101" pitchFamily="2" charset="-122"/>
            </a:endParaRPr>
          </a:p>
          <a:p>
            <a:pPr algn="ctr"/>
            <a:r>
              <a:rPr lang="zh-CN" altLang="en-US" sz="3200" b="1" dirty="0">
                <a:latin typeface="Times New Roman" panose="02020603050405020304" charset="0"/>
                <a:ea typeface="宋体" panose="02010600030101010101" pitchFamily="2" charset="-122"/>
              </a:rPr>
              <a:t>___ ___ ____ any time.</a:t>
            </a:r>
            <a:endParaRPr lang="zh-CN" altLang="en-US" sz="3200" b="1" dirty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9946" name="文本框 39945"/>
          <p:cNvSpPr txBox="1"/>
          <p:nvPr/>
        </p:nvSpPr>
        <p:spPr>
          <a:xfrm>
            <a:off x="7391400" y="762000"/>
            <a:ext cx="936625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free</a:t>
            </a:r>
            <a:endParaRPr lang="en-US" altLang="zh-CN" sz="32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9947" name="文本框 39946"/>
          <p:cNvSpPr txBox="1"/>
          <p:nvPr/>
        </p:nvSpPr>
        <p:spPr>
          <a:xfrm>
            <a:off x="6527800" y="1193800"/>
            <a:ext cx="1296988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happy</a:t>
            </a:r>
            <a:endParaRPr lang="en-US" altLang="zh-CN" sz="32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9948" name="文本框 39947"/>
          <p:cNvSpPr txBox="1"/>
          <p:nvPr/>
        </p:nvSpPr>
        <p:spPr>
          <a:xfrm>
            <a:off x="4368800" y="5661025"/>
            <a:ext cx="2447925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on  the  table</a:t>
            </a:r>
            <a:endParaRPr lang="en-US" altLang="zh-CN" sz="32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3" name="U5Comi03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02785" y="574675"/>
            <a:ext cx="619125" cy="619125"/>
          </a:xfrm>
          <a:prstGeom prst="rect">
            <a:avLst/>
          </a:prstGeom>
        </p:spPr>
      </p:pic>
      <p:pic>
        <p:nvPicPr>
          <p:cNvPr id="4" name="U5Comi04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49675" y="566102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9" dur="4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946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946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947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947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5" dur="54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948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948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4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9942" grpId="0" bldLvl="0" animBg="1"/>
      <p:bldP spid="39943" grpId="0" bldLvl="0" animBg="1"/>
      <p:bldP spid="39946" grpId="0" build="p"/>
      <p:bldP spid="39947" grpId="0" build="p"/>
      <p:bldP spid="3994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图片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3810"/>
            <a:ext cx="12223115" cy="6850380"/>
          </a:xfrm>
          <a:prstGeom prst="rect">
            <a:avLst/>
          </a:prstGeom>
        </p:spPr>
      </p:pic>
      <p:pic>
        <p:nvPicPr>
          <p:cNvPr id="38927" name="图片 38926" descr="00001"/>
          <p:cNvPicPr>
            <a:picLocks noChangeAspect="1"/>
          </p:cNvPicPr>
          <p:nvPr/>
        </p:nvPicPr>
        <p:blipFill>
          <a:blip r:embed="rId2"/>
          <a:srcRect t="21489" b="10965"/>
          <a:stretch>
            <a:fillRect/>
          </a:stretch>
        </p:blipFill>
        <p:spPr>
          <a:xfrm>
            <a:off x="3359150" y="2060575"/>
            <a:ext cx="5473700" cy="3441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20" name="椭圆形标注 38919"/>
          <p:cNvSpPr/>
          <p:nvPr/>
        </p:nvSpPr>
        <p:spPr>
          <a:xfrm rot="-60000">
            <a:off x="1595438" y="115888"/>
            <a:ext cx="3779837" cy="1992312"/>
          </a:xfrm>
          <a:prstGeom prst="wedgeEllipseCallout">
            <a:avLst>
              <a:gd name="adj1" fmla="val 23662"/>
              <a:gd name="adj2" fmla="val 60620"/>
            </a:avLst>
          </a:prstGeom>
          <a:solidFill>
            <a:srgbClr val="FFFF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algn="ctr"/>
            <a:r>
              <a:rPr lang="zh-CN" altLang="en-US" sz="3200" b="1" dirty="0">
                <a:latin typeface="Times New Roman" panose="02020603050405020304" charset="0"/>
                <a:ea typeface="宋体" panose="02010600030101010101" pitchFamily="2" charset="-122"/>
              </a:rPr>
              <a:t>So could you please not eat them? </a:t>
            </a:r>
            <a:endParaRPr lang="zh-CN" altLang="en-US" sz="3200" b="1" dirty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8924" name="椭圆形标注 38923"/>
          <p:cNvSpPr/>
          <p:nvPr/>
        </p:nvSpPr>
        <p:spPr>
          <a:xfrm flipH="1">
            <a:off x="7248525" y="5734050"/>
            <a:ext cx="3168650" cy="863600"/>
          </a:xfrm>
          <a:prstGeom prst="wedgeEllipseCallout">
            <a:avLst>
              <a:gd name="adj1" fmla="val 34866"/>
              <a:gd name="adj2" fmla="val -161949"/>
            </a:avLst>
          </a:prstGeom>
          <a:solidFill>
            <a:srgbClr val="CCFF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lang="zh-CN" altLang="en-US" sz="3200" b="1" dirty="0">
                <a:latin typeface="Times New Roman" panose="02020603050405020304" charset="0"/>
                <a:ea typeface="宋体" panose="02010600030101010101" pitchFamily="2" charset="-122"/>
              </a:rPr>
              <a:t>___ ____!</a:t>
            </a:r>
            <a:endParaRPr lang="zh-CN" altLang="en-US" sz="3200" b="1" dirty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8926" name="文本框 38925"/>
          <p:cNvSpPr txBox="1"/>
          <p:nvPr/>
        </p:nvSpPr>
        <p:spPr>
          <a:xfrm>
            <a:off x="7969250" y="5876925"/>
            <a:ext cx="1655763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No  way</a:t>
            </a:r>
            <a:endParaRPr lang="en-US" altLang="zh-CN" sz="32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3" name="U5Comi05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835" y="1352550"/>
            <a:ext cx="619125" cy="619125"/>
          </a:xfrm>
          <a:prstGeom prst="rect">
            <a:avLst/>
          </a:prstGeom>
        </p:spPr>
      </p:pic>
      <p:pic>
        <p:nvPicPr>
          <p:cNvPr id="4" name="U5Comi06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76490" y="587692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9" dur="2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3" dur="15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926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926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8920" grpId="0" bldLvl="0" animBg="1"/>
      <p:bldP spid="38924" grpId="0" bldLvl="0" animBg="1"/>
      <p:bldP spid="3892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图片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3810"/>
            <a:ext cx="12223115" cy="6850380"/>
          </a:xfrm>
          <a:prstGeom prst="rect">
            <a:avLst/>
          </a:prstGeom>
        </p:spPr>
      </p:pic>
      <p:pic>
        <p:nvPicPr>
          <p:cNvPr id="40965" name="图片 40964" descr="img007"/>
          <p:cNvPicPr>
            <a:picLocks noChangeAspect="1"/>
          </p:cNvPicPr>
          <p:nvPr/>
        </p:nvPicPr>
        <p:blipFill>
          <a:blip r:embed="rId2"/>
          <a:srcRect l="1492" b="11948"/>
          <a:stretch>
            <a:fillRect/>
          </a:stretch>
        </p:blipFill>
        <p:spPr>
          <a:xfrm>
            <a:off x="3935413" y="981075"/>
            <a:ext cx="4716462" cy="3954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66" name="椭圆形标注 40965"/>
          <p:cNvSpPr/>
          <p:nvPr/>
        </p:nvSpPr>
        <p:spPr>
          <a:xfrm>
            <a:off x="1560513" y="333375"/>
            <a:ext cx="5399087" cy="1439863"/>
          </a:xfrm>
          <a:prstGeom prst="wedgeEllipseCallout">
            <a:avLst>
              <a:gd name="adj1" fmla="val -4042"/>
              <a:gd name="adj2" fmla="val 91347"/>
            </a:avLst>
          </a:prstGeom>
          <a:solidFill>
            <a:srgbClr val="FFFF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algn="ctr"/>
            <a:r>
              <a:rPr lang="zh-CN" altLang="en-US" sz="3200" b="1" dirty="0">
                <a:latin typeface="Times New Roman" panose="02020603050405020304" charset="0"/>
                <a:ea typeface="宋体" panose="02010600030101010101" pitchFamily="2" charset="-122"/>
              </a:rPr>
              <a:t>Please ____ ____ ____ them, Eddie.</a:t>
            </a:r>
            <a:endParaRPr lang="zh-CN" altLang="en-US" sz="3200" b="1" dirty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40967" name="椭圆形标注 40966"/>
          <p:cNvSpPr/>
          <p:nvPr/>
        </p:nvSpPr>
        <p:spPr>
          <a:xfrm>
            <a:off x="1992313" y="5013325"/>
            <a:ext cx="8280400" cy="1728788"/>
          </a:xfrm>
          <a:prstGeom prst="wedgeEllipseCallout">
            <a:avLst>
              <a:gd name="adj1" fmla="val 1208"/>
              <a:gd name="adj2" fmla="val -98394"/>
            </a:avLst>
          </a:prstGeom>
          <a:solidFill>
            <a:srgbClr val="CCFF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algn="ctr"/>
            <a:r>
              <a:rPr lang="zh-CN" altLang="en-US" sz="3200" b="1" dirty="0">
                <a:latin typeface="Times New Roman" panose="02020603050405020304" charset="0"/>
                <a:ea typeface="宋体" panose="02010600030101010101" pitchFamily="2" charset="-122"/>
              </a:rPr>
              <a:t>I may die ____</a:t>
            </a:r>
            <a:r>
              <a:rPr lang="en-US" altLang="zh-CN" sz="3200" b="1">
                <a:latin typeface="Times New Roman" panose="02020603050405020304" charset="0"/>
                <a:ea typeface="宋体" panose="02010600030101010101" pitchFamily="2" charset="-122"/>
              </a:rPr>
              <a:t>____ them. __ ____, these are not wild animals, Hobo.  </a:t>
            </a:r>
            <a:endParaRPr lang="zh-CN" altLang="en-US" sz="3200" b="1" dirty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40969" name="文本框 40968"/>
          <p:cNvSpPr txBox="1"/>
          <p:nvPr/>
        </p:nvSpPr>
        <p:spPr>
          <a:xfrm>
            <a:off x="3935413" y="549275"/>
            <a:ext cx="187325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have pity</a:t>
            </a:r>
            <a:endParaRPr lang="en-US" altLang="zh-CN" sz="32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40970" name="文本框 40969"/>
          <p:cNvSpPr txBox="1"/>
          <p:nvPr/>
        </p:nvSpPr>
        <p:spPr>
          <a:xfrm>
            <a:off x="2640013" y="981075"/>
            <a:ext cx="790575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on</a:t>
            </a:r>
            <a:endParaRPr lang="en-US" altLang="zh-CN" sz="32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40971" name="文本框 40970"/>
          <p:cNvSpPr txBox="1"/>
          <p:nvPr/>
        </p:nvSpPr>
        <p:spPr>
          <a:xfrm>
            <a:off x="5519738" y="5297488"/>
            <a:ext cx="1655762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without</a:t>
            </a:r>
            <a:endParaRPr lang="en-US" altLang="zh-CN" sz="32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40972" name="文本框 40971"/>
          <p:cNvSpPr txBox="1"/>
          <p:nvPr/>
        </p:nvSpPr>
        <p:spPr>
          <a:xfrm>
            <a:off x="8112125" y="5229225"/>
            <a:ext cx="6477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In</a:t>
            </a:r>
            <a:endParaRPr lang="en-US" altLang="zh-CN" sz="32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40973" name="文本框 40972"/>
          <p:cNvSpPr txBox="1"/>
          <p:nvPr/>
        </p:nvSpPr>
        <p:spPr>
          <a:xfrm>
            <a:off x="3216275" y="5734050"/>
            <a:ext cx="865188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fact</a:t>
            </a:r>
            <a:endParaRPr lang="en-US" altLang="zh-CN" sz="32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3" name="U5Comi07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8010" y="814705"/>
            <a:ext cx="619125" cy="619125"/>
          </a:xfrm>
          <a:prstGeom prst="rect">
            <a:avLst/>
          </a:prstGeom>
        </p:spPr>
      </p:pic>
      <p:pic>
        <p:nvPicPr>
          <p:cNvPr id="4" name="U5Comi08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7150" y="548957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9" dur="2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969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69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970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70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5" dur="6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971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971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972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972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973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0973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5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0966" grpId="0" bldLvl="0" animBg="1"/>
      <p:bldP spid="40967" grpId="0" bldLvl="0" animBg="1"/>
      <p:bldP spid="40969" grpId="0" build="p"/>
      <p:bldP spid="40970" grpId="0" build="p"/>
      <p:bldP spid="40971" grpId="0" build="p"/>
      <p:bldP spid="40972" grpId="0" build="p"/>
      <p:bldP spid="4097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图片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530" y="-10795"/>
            <a:ext cx="12190730" cy="6879590"/>
          </a:xfrm>
          <a:prstGeom prst="rect">
            <a:avLst/>
          </a:prstGeom>
        </p:spPr>
      </p:pic>
      <p:sp>
        <p:nvSpPr>
          <p:cNvPr id="24577" name="Text Box 2"/>
          <p:cNvSpPr txBox="1"/>
          <p:nvPr/>
        </p:nvSpPr>
        <p:spPr>
          <a:xfrm>
            <a:off x="1828800" y="165100"/>
            <a:ext cx="69519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3600" b="1" dirty="0">
                <a:latin typeface="Times New Roman" panose="02020603050405020304" charset="0"/>
              </a:rPr>
              <a:t>2. Please </a:t>
            </a:r>
            <a:r>
              <a:rPr lang="en-US" altLang="zh-CN" sz="3600" b="1" dirty="0">
                <a:solidFill>
                  <a:srgbClr val="FF0066"/>
                </a:solidFill>
                <a:latin typeface="Times New Roman" panose="02020603050405020304" charset="0"/>
              </a:rPr>
              <a:t>have pity on</a:t>
            </a:r>
            <a:r>
              <a:rPr lang="en-US" altLang="zh-CN" sz="3600" b="1" dirty="0">
                <a:latin typeface="Times New Roman" panose="02020603050405020304" charset="0"/>
              </a:rPr>
              <a:t> them, Eddie.</a:t>
            </a:r>
            <a:endParaRPr lang="en-US" altLang="zh-CN" sz="3600" b="1" dirty="0">
              <a:latin typeface="Times New Roman" panose="02020603050405020304" charset="0"/>
            </a:endParaRPr>
          </a:p>
        </p:txBody>
      </p:sp>
      <p:sp>
        <p:nvSpPr>
          <p:cNvPr id="27651" name="Rectangle 3"/>
          <p:cNvSpPr/>
          <p:nvPr/>
        </p:nvSpPr>
        <p:spPr>
          <a:xfrm>
            <a:off x="2349500" y="2155825"/>
            <a:ext cx="7780655" cy="6724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>
              <a:lnSpc>
                <a:spcPct val="105000"/>
              </a:lnSpc>
            </a:pPr>
            <a:r>
              <a:rPr lang="en-US" altLang="zh-CN" sz="3600" b="1" dirty="0">
                <a:solidFill>
                  <a:srgbClr val="3333FF"/>
                </a:solidFill>
                <a:latin typeface="Times New Roman" panose="02020603050405020304" charset="0"/>
              </a:rPr>
              <a:t>have pity on = take pity on </a:t>
            </a:r>
            <a:r>
              <a:rPr lang="zh-CN" altLang="en-US" sz="3600" b="1" dirty="0">
                <a:solidFill>
                  <a:srgbClr val="3333FF"/>
                </a:solidFill>
                <a:latin typeface="Times New Roman" panose="02020603050405020304" charset="0"/>
              </a:rPr>
              <a:t>同情，怜悯</a:t>
            </a:r>
            <a:endParaRPr lang="zh-CN" altLang="en-US" sz="3600" b="1" dirty="0">
              <a:solidFill>
                <a:srgbClr val="3333FF"/>
              </a:solidFill>
              <a:latin typeface="Times New Roman" panose="02020603050405020304" charset="0"/>
            </a:endParaRPr>
          </a:p>
        </p:txBody>
      </p:sp>
      <p:sp>
        <p:nvSpPr>
          <p:cNvPr id="27652" name="Rectangle 4"/>
          <p:cNvSpPr/>
          <p:nvPr/>
        </p:nvSpPr>
        <p:spPr>
          <a:xfrm>
            <a:off x="2285683" y="928053"/>
            <a:ext cx="8059737" cy="1107440"/>
          </a:xfrm>
          <a:prstGeom prst="rect">
            <a:avLst/>
          </a:prstGeom>
          <a:noFill/>
          <a:ln w="9525">
            <a:noFill/>
          </a:ln>
        </p:spPr>
        <p:txBody>
          <a:bodyPr lIns="133308" tIns="0" rIns="26979" bIns="0" anchor="ctr">
            <a:spAutoFit/>
          </a:bodyPr>
          <a:p>
            <a:r>
              <a:rPr lang="en-US" altLang="zh-CN" sz="3600" b="1" dirty="0">
                <a:latin typeface="Times New Roman" panose="02020603050405020304" charset="0"/>
              </a:rPr>
              <a:t>One should </a:t>
            </a:r>
            <a:r>
              <a:rPr lang="en-US" altLang="zh-CN" sz="3600" b="1" dirty="0">
                <a:solidFill>
                  <a:srgbClr val="A50021"/>
                </a:solidFill>
                <a:latin typeface="Times New Roman" panose="02020603050405020304" charset="0"/>
              </a:rPr>
              <a:t>have pity on</a:t>
            </a:r>
            <a:r>
              <a:rPr lang="en-US" altLang="zh-CN" sz="3600" b="1" dirty="0">
                <a:latin typeface="Times New Roman" panose="02020603050405020304" charset="0"/>
              </a:rPr>
              <a:t> the beggar(</a:t>
            </a:r>
            <a:r>
              <a:rPr lang="zh-CN" altLang="zh-CN" sz="3600" b="1" dirty="0">
                <a:latin typeface="Times New Roman" panose="02020603050405020304" charset="0"/>
              </a:rPr>
              <a:t>乞丐</a:t>
            </a:r>
            <a:r>
              <a:rPr lang="en-US" altLang="zh-CN" sz="3600" b="1" dirty="0">
                <a:latin typeface="Times New Roman" panose="02020603050405020304" charset="0"/>
              </a:rPr>
              <a:t>) in the street. </a:t>
            </a:r>
            <a:endParaRPr lang="zh-CN" altLang="en-US" sz="3600" b="1" dirty="0">
              <a:solidFill>
                <a:srgbClr val="006600"/>
              </a:solidFill>
              <a:latin typeface="Times New Roman" panose="02020603050405020304" charset="0"/>
            </a:endParaRPr>
          </a:p>
        </p:txBody>
      </p:sp>
      <p:sp>
        <p:nvSpPr>
          <p:cNvPr id="24580" name="Text Box 5"/>
          <p:cNvSpPr txBox="1"/>
          <p:nvPr/>
        </p:nvSpPr>
        <p:spPr>
          <a:xfrm>
            <a:off x="1828800" y="3060700"/>
            <a:ext cx="863219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3600" b="1" dirty="0">
                <a:latin typeface="Times New Roman" panose="02020603050405020304" charset="0"/>
              </a:rPr>
              <a:t>3. </a:t>
            </a:r>
            <a:r>
              <a:rPr lang="en-US" altLang="zh-CN" sz="3600" b="1" dirty="0">
                <a:solidFill>
                  <a:srgbClr val="FF0066"/>
                </a:solidFill>
                <a:latin typeface="Times New Roman" panose="02020603050405020304" charset="0"/>
              </a:rPr>
              <a:t>In fact</a:t>
            </a:r>
            <a:r>
              <a:rPr lang="en-US" altLang="zh-CN" sz="3600" b="1" dirty="0">
                <a:latin typeface="Times New Roman" panose="02020603050405020304" charset="0"/>
              </a:rPr>
              <a:t>, these are not wild animals, Hobo.</a:t>
            </a:r>
            <a:endParaRPr lang="en-US" altLang="zh-CN" sz="3600" b="1" dirty="0">
              <a:latin typeface="Times New Roman" panose="02020603050405020304" charset="0"/>
            </a:endParaRPr>
          </a:p>
        </p:txBody>
      </p:sp>
      <p:sp>
        <p:nvSpPr>
          <p:cNvPr id="27654" name="Rectangle 6"/>
          <p:cNvSpPr/>
          <p:nvPr/>
        </p:nvSpPr>
        <p:spPr>
          <a:xfrm>
            <a:off x="2286000" y="3687763"/>
            <a:ext cx="4742815" cy="6724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>
              <a:lnSpc>
                <a:spcPct val="105000"/>
              </a:lnSpc>
            </a:pPr>
            <a:r>
              <a:rPr lang="en-US" altLang="zh-CN" sz="3600" b="1" dirty="0">
                <a:solidFill>
                  <a:srgbClr val="3333FF"/>
                </a:solidFill>
                <a:latin typeface="Times New Roman" panose="02020603050405020304" charset="0"/>
              </a:rPr>
              <a:t>in fact </a:t>
            </a:r>
            <a:r>
              <a:rPr lang="zh-CN" altLang="en-US" sz="3600" b="1" dirty="0">
                <a:solidFill>
                  <a:srgbClr val="3333FF"/>
                </a:solidFill>
                <a:latin typeface="Times New Roman" panose="02020603050405020304" charset="0"/>
              </a:rPr>
              <a:t>实际上，事实上</a:t>
            </a:r>
            <a:endParaRPr lang="zh-CN" altLang="en-US" sz="3600" b="1" dirty="0">
              <a:solidFill>
                <a:srgbClr val="3333FF"/>
              </a:solidFill>
              <a:latin typeface="Times New Roman" panose="02020603050405020304" charset="0"/>
            </a:endParaRPr>
          </a:p>
        </p:txBody>
      </p:sp>
      <p:sp>
        <p:nvSpPr>
          <p:cNvPr id="27655" name="Rectangle 7"/>
          <p:cNvSpPr/>
          <p:nvPr/>
        </p:nvSpPr>
        <p:spPr>
          <a:xfrm>
            <a:off x="2114550" y="5084446"/>
            <a:ext cx="8059738" cy="1107440"/>
          </a:xfrm>
          <a:prstGeom prst="rect">
            <a:avLst/>
          </a:prstGeom>
          <a:noFill/>
          <a:ln w="9525">
            <a:noFill/>
          </a:ln>
        </p:spPr>
        <p:txBody>
          <a:bodyPr lIns="133308" tIns="0" rIns="26979" bIns="0" anchor="ctr">
            <a:spAutoFit/>
          </a:bodyPr>
          <a:p>
            <a:endParaRPr lang="en-US" altLang="zh-CN" sz="3600" b="1" dirty="0">
              <a:latin typeface="Times New Roman" panose="02020603050405020304" charset="0"/>
            </a:endParaRPr>
          </a:p>
          <a:p>
            <a:r>
              <a:rPr lang="zh-CN" altLang="en-US" sz="3600" b="1" dirty="0">
                <a:solidFill>
                  <a:srgbClr val="006600"/>
                </a:solidFill>
                <a:latin typeface="Times New Roman" panose="02020603050405020304" charset="0"/>
              </a:rPr>
              <a:t>我认为他很诚实，但事实上他是个小偷。</a:t>
            </a:r>
            <a:endParaRPr lang="zh-CN" altLang="en-US" sz="3600" b="1" dirty="0">
              <a:solidFill>
                <a:srgbClr val="006600"/>
              </a:solidFill>
              <a:latin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09800" y="4360545"/>
            <a:ext cx="9144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 dirty="0">
                <a:latin typeface="Times New Roman" panose="02020603050405020304" charset="0"/>
                <a:sym typeface="+mn-ea"/>
              </a:rPr>
              <a:t>I thought that he was honest, but </a:t>
            </a:r>
            <a:r>
              <a:rPr lang="en-US" altLang="zh-CN" sz="3600" b="1" dirty="0">
                <a:solidFill>
                  <a:srgbClr val="A50021"/>
                </a:solidFill>
                <a:latin typeface="Times New Roman" panose="02020603050405020304" charset="0"/>
                <a:sym typeface="+mn-ea"/>
              </a:rPr>
              <a:t>in fact</a:t>
            </a:r>
            <a:r>
              <a:rPr lang="en-US" altLang="zh-CN" sz="3600" b="1" dirty="0">
                <a:latin typeface="Times New Roman" panose="02020603050405020304" charset="0"/>
                <a:sym typeface="+mn-ea"/>
              </a:rPr>
              <a:t> he is a thief.</a:t>
            </a:r>
            <a:endParaRPr lang="zh-CN" altLang="en-US" sz="3600"/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charRg st="0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2">
                                            <p:txEl>
                                              <p:charRg st="0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2">
                                            <p:txEl>
                                              <p:charRg st="0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  <p:bldP spid="27654" grpId="0"/>
      <p:bldP spid="3" grpId="0"/>
      <p:bldP spid="2765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图片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875" y="3810"/>
            <a:ext cx="12223115" cy="6850380"/>
          </a:xfrm>
          <a:prstGeom prst="rect">
            <a:avLst/>
          </a:prstGeom>
        </p:spPr>
      </p:pic>
      <p:sp>
        <p:nvSpPr>
          <p:cNvPr id="22529" name="矩形 47105"/>
          <p:cNvSpPr/>
          <p:nvPr/>
        </p:nvSpPr>
        <p:spPr>
          <a:xfrm>
            <a:off x="1774825" y="1701800"/>
            <a:ext cx="8569325" cy="10763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marL="457200" indent="-457200">
              <a:buAutoNum type="arabicPeriod"/>
            </a:pPr>
            <a:r>
              <a:rPr lang="en-US" altLang="zh-CN" sz="32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Would Eddie like to live in the wild ? </a:t>
            </a:r>
            <a:endParaRPr lang="en-US" altLang="zh-CN" sz="3200" b="1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marL="457200" indent="-457200"/>
            <a:r>
              <a:rPr lang="en-US" altLang="zh-CN" sz="32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    Why or why not?</a:t>
            </a:r>
            <a:endParaRPr lang="en-US" altLang="zh-CN" sz="32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2530" name="矩形 47106"/>
          <p:cNvSpPr/>
          <p:nvPr/>
        </p:nvSpPr>
        <p:spPr>
          <a:xfrm>
            <a:off x="1774825" y="3940175"/>
            <a:ext cx="8642350" cy="10763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3200" b="1" dirty="0">
                <a:latin typeface="Times New Roman" panose="02020603050405020304" charset="0"/>
                <a:sym typeface="+mn-ea"/>
              </a:rPr>
              <a:t>2. What does Hobo beg (</a:t>
            </a:r>
            <a:r>
              <a:rPr lang="zh-CN" altLang="en-US" sz="3200" b="1" dirty="0">
                <a:latin typeface="Times New Roman" panose="02020603050405020304" charset="0"/>
                <a:sym typeface="+mn-ea"/>
              </a:rPr>
              <a:t>请求</a:t>
            </a:r>
            <a:r>
              <a:rPr lang="en-US" altLang="zh-CN" sz="3200" b="1" dirty="0">
                <a:latin typeface="Times New Roman" panose="02020603050405020304" charset="0"/>
                <a:sym typeface="+mn-ea"/>
              </a:rPr>
              <a:t>) Eddie  for? </a:t>
            </a:r>
            <a:endParaRPr lang="en-US" altLang="zh-CN" sz="3200" b="1" dirty="0">
              <a:latin typeface="Times New Roman" panose="02020603050405020304" charset="0"/>
            </a:endParaRPr>
          </a:p>
          <a:p>
            <a:endParaRPr lang="en-US" altLang="zh-CN" sz="3200" b="1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47108" name="矩形 47107"/>
          <p:cNvSpPr/>
          <p:nvPr/>
        </p:nvSpPr>
        <p:spPr>
          <a:xfrm>
            <a:off x="1919288" y="2636838"/>
            <a:ext cx="8496300" cy="13709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30000"/>
              </a:lnSpc>
            </a:pPr>
            <a:r>
              <a:rPr lang="en-US" altLang="zh-CN" sz="3200" b="1" dirty="0">
                <a:solidFill>
                  <a:srgbClr val="FF0066"/>
                </a:solidFill>
                <a:latin typeface="Times New Roman" panose="02020603050405020304" charset="0"/>
              </a:rPr>
              <a:t>No, because wild animals may become dishes on the table any time.</a:t>
            </a:r>
            <a:endParaRPr lang="en-US" altLang="zh-CN" sz="3200" b="1" dirty="0">
              <a:solidFill>
                <a:srgbClr val="FF0066"/>
              </a:solidFill>
              <a:latin typeface="Times New Roman" panose="02020603050405020304" charset="0"/>
            </a:endParaRPr>
          </a:p>
        </p:txBody>
      </p:sp>
      <p:sp>
        <p:nvSpPr>
          <p:cNvPr id="47109" name="文本框 47108"/>
          <p:cNvSpPr txBox="1"/>
          <p:nvPr/>
        </p:nvSpPr>
        <p:spPr>
          <a:xfrm>
            <a:off x="2027238" y="4696143"/>
            <a:ext cx="8135937" cy="206121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FF0066"/>
                </a:solidFill>
                <a:latin typeface="Times New Roman" panose="02020603050405020304" charset="0"/>
                <a:sym typeface="+mn-ea"/>
              </a:rPr>
              <a:t>Don’t eat the wild animals.</a:t>
            </a:r>
            <a:endParaRPr lang="en-US" altLang="zh-CN" sz="3200" b="1" dirty="0">
              <a:solidFill>
                <a:srgbClr val="FF0066"/>
              </a:solidFill>
              <a:latin typeface="Times New Roman" panose="02020603050405020304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FF0066"/>
                </a:solidFill>
                <a:latin typeface="Times New Roman" panose="02020603050405020304" charset="0"/>
                <a:sym typeface="+mn-ea"/>
              </a:rPr>
              <a:t>Have pity on the wild animals.</a:t>
            </a:r>
            <a:endParaRPr lang="en-US" altLang="zh-CN" sz="3200" b="1" dirty="0">
              <a:solidFill>
                <a:srgbClr val="FF0066"/>
              </a:solidFill>
              <a:latin typeface="Times New Roman" panose="02020603050405020304" charset="0"/>
            </a:endParaRPr>
          </a:p>
          <a:p>
            <a:pPr>
              <a:spcBef>
                <a:spcPct val="50000"/>
              </a:spcBef>
            </a:pPr>
            <a:endParaRPr lang="en-US" altLang="zh-CN" sz="3200" b="1">
              <a:solidFill>
                <a:srgbClr val="FF00FF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2533" name="文本框 47109"/>
          <p:cNvSpPr txBox="1"/>
          <p:nvPr/>
        </p:nvSpPr>
        <p:spPr>
          <a:xfrm>
            <a:off x="1122680" y="631190"/>
            <a:ext cx="3561080" cy="645160"/>
          </a:xfrm>
          <a:prstGeom prst="rect">
            <a:avLst/>
          </a:prstGeom>
          <a:solidFill>
            <a:srgbClr val="FF6600"/>
          </a:solidFill>
          <a:ln w="381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p>
            <a:pPr algn="ctr"/>
            <a:r>
              <a:rPr lang="en-US" altLang="zh-CN" sz="3600" b="1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</a:rPr>
              <a:t>Read and answer</a:t>
            </a:r>
            <a:endParaRPr lang="en-US" altLang="zh-CN" sz="3600" b="1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/>
      <p:bldP spid="4710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8483" name="Text Box 3"/>
          <p:cNvSpPr txBox="1"/>
          <p:nvPr/>
        </p:nvSpPr>
        <p:spPr>
          <a:xfrm>
            <a:off x="2260600" y="2291080"/>
            <a:ext cx="1439863" cy="645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free</a:t>
            </a:r>
            <a:endParaRPr lang="en-US" altLang="zh-CN" sz="36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48484" name="Text Box 4"/>
          <p:cNvSpPr txBox="1"/>
          <p:nvPr/>
        </p:nvSpPr>
        <p:spPr>
          <a:xfrm>
            <a:off x="2896553" y="1823720"/>
            <a:ext cx="1676400" cy="645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wild</a:t>
            </a:r>
            <a:endParaRPr lang="en-US" altLang="zh-CN" sz="36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28675" name="Picture 5" descr="159663657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3655" y="0"/>
            <a:ext cx="9638665" cy="1092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6" name="Rectangle 7"/>
          <p:cNvSpPr/>
          <p:nvPr/>
        </p:nvSpPr>
        <p:spPr>
          <a:xfrm>
            <a:off x="1945005" y="1092200"/>
            <a:ext cx="8135938" cy="578548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p>
            <a:r>
              <a:rPr lang="zh-CN" altLang="en-US" sz="1800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altLang="zh-CN" sz="3200" b="1">
                <a:latin typeface="Arial" panose="020B0604020202020204" pitchFamily="34" charset="0"/>
                <a:ea typeface="宋体" panose="02010600030101010101" pitchFamily="2" charset="-122"/>
              </a:rPr>
              <a:t>Hobo thinks Eddie would like to live in the _______ because wild animals are _______ and happy. But Eddie doesn’t think so. He thinks they may become ________ on the table any time. Hobo asks Eddie not to eat them and he should _______ _______ _______ them. But Eddie says he may _______ without them. _______ _______, they are not wild animals.</a:t>
            </a:r>
            <a:endParaRPr lang="en-US" altLang="zh-CN" sz="3200" b="1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eaLnBrk="0" hangingPunct="0"/>
            <a:endParaRPr lang="en-US" altLang="zh-CN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8488" name="Text Box 8"/>
          <p:cNvSpPr txBox="1"/>
          <p:nvPr/>
        </p:nvSpPr>
        <p:spPr>
          <a:xfrm>
            <a:off x="2260600" y="3199448"/>
            <a:ext cx="1439863" cy="645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dish</a:t>
            </a:r>
            <a:r>
              <a:rPr lang="en-US" altLang="zh-CN" sz="3600" b="1">
                <a:solidFill>
                  <a:srgbClr val="00B0F0"/>
                </a:solidFill>
                <a:latin typeface="Times New Roman" panose="02020603050405020304" charset="0"/>
                <a:ea typeface="宋体" panose="02010600030101010101" pitchFamily="2" charset="-122"/>
              </a:rPr>
              <a:t>es</a:t>
            </a:r>
            <a:endParaRPr lang="en-US" altLang="zh-CN" sz="3600" b="1">
              <a:solidFill>
                <a:srgbClr val="00B0F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48489" name="Text Box 9"/>
          <p:cNvSpPr txBox="1"/>
          <p:nvPr/>
        </p:nvSpPr>
        <p:spPr>
          <a:xfrm>
            <a:off x="3863658" y="4164965"/>
            <a:ext cx="4537075" cy="645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have       pity        on </a:t>
            </a:r>
            <a:endParaRPr lang="en-US" altLang="zh-CN" sz="36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48490" name="Text Box 10"/>
          <p:cNvSpPr txBox="1"/>
          <p:nvPr/>
        </p:nvSpPr>
        <p:spPr>
          <a:xfrm>
            <a:off x="6961505" y="4689158"/>
            <a:ext cx="1439863" cy="645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die</a:t>
            </a:r>
            <a:endParaRPr lang="en-US" altLang="zh-CN" sz="36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48491" name="Text Box 11"/>
          <p:cNvSpPr txBox="1"/>
          <p:nvPr/>
        </p:nvSpPr>
        <p:spPr>
          <a:xfrm>
            <a:off x="3863975" y="5165408"/>
            <a:ext cx="3097213" cy="645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In        fact</a:t>
            </a:r>
            <a:endParaRPr lang="en-US" altLang="zh-CN" sz="36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64523" name="Text Box 5"/>
          <p:cNvSpPr txBox="1"/>
          <p:nvPr/>
        </p:nvSpPr>
        <p:spPr>
          <a:xfrm>
            <a:off x="2135188" y="260350"/>
            <a:ext cx="8532813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R="0" defTabSz="914400">
              <a:spcBef>
                <a:spcPct val="50000"/>
              </a:spcBef>
              <a:buNone/>
            </a:pPr>
            <a:r>
              <a:rPr kumimoji="0" lang="en-US" altLang="zh-CN" sz="4000" b="1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+mn-cs"/>
                <a:sym typeface="+mn-ea"/>
              </a:rPr>
              <a:t>Fill in the blanks.</a:t>
            </a:r>
            <a:endParaRPr kumimoji="0" lang="en-US" altLang="zh-CN" sz="4000" b="1" kern="1200" cap="none" spc="0" normalizeH="0" baseline="0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148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148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148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148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148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/>
      <p:bldP spid="148484" grpId="0"/>
      <p:bldP spid="148488" grpId="0"/>
      <p:bldP spid="148489" grpId="0"/>
      <p:bldP spid="148490" grpId="0"/>
      <p:bldP spid="14849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图片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875" y="4445"/>
            <a:ext cx="12223115" cy="685038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 rot="20940000">
            <a:off x="2733993" y="2707640"/>
            <a:ext cx="8004175" cy="14452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>
                <a:rot lat="0" lon="0" rev="0"/>
              </a:lightRig>
            </a:scene3d>
            <a:sp3d extrusionH="120650" prstMaterial="matte"/>
          </a:bodyPr>
          <a:p>
            <a:pPr algn="ctr"/>
            <a:r>
              <a:rPr lang="en-US" altLang="zh-CN" sz="8800" b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/>
                  </a:gradFill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  <a:latin typeface="Times New Roman" panose="02020603050405020304" charset="0"/>
              </a:rPr>
              <a:t>Challenge time !</a:t>
            </a:r>
            <a:endParaRPr lang="en-US" altLang="zh-CN" sz="8800" b="1">
              <a:ln>
                <a:gradFill>
                  <a:gsLst>
                    <a:gs pos="98000">
                      <a:srgbClr val="F88C89"/>
                    </a:gs>
                    <a:gs pos="86000">
                      <a:srgbClr val="F8D078"/>
                    </a:gs>
                    <a:gs pos="73000">
                      <a:srgbClr val="BAD172"/>
                    </a:gs>
                    <a:gs pos="62000">
                      <a:srgbClr val="BEC7AF"/>
                    </a:gs>
                    <a:gs pos="50000">
                      <a:srgbClr val="83D9E3"/>
                    </a:gs>
                    <a:gs pos="37000">
                      <a:srgbClr val="9C61DF"/>
                    </a:gs>
                    <a:gs pos="24000">
                      <a:srgbClr val="CA78E1"/>
                    </a:gs>
                    <a:gs pos="12000">
                      <a:srgbClr val="E564DF"/>
                    </a:gs>
                    <a:gs pos="0">
                      <a:srgbClr val="F86CC0"/>
                    </a:gs>
                  </a:gsLst>
                  <a:lin ang="0"/>
                </a:gradFill>
              </a:ln>
              <a:gradFill>
                <a:gsLst>
                  <a:gs pos="79000">
                    <a:srgbClr val="CCFF66"/>
                  </a:gs>
                  <a:gs pos="94000">
                    <a:srgbClr val="FFFF00">
                      <a:alpha val="50000"/>
                    </a:srgbClr>
                  </a:gs>
                  <a:gs pos="70000">
                    <a:srgbClr val="00FF00">
                      <a:alpha val="13000"/>
                    </a:srgbClr>
                  </a:gs>
                  <a:gs pos="56000">
                    <a:srgbClr val="00FFFF">
                      <a:alpha val="50000"/>
                    </a:srgbClr>
                  </a:gs>
                  <a:gs pos="43000">
                    <a:srgbClr val="00FFFF">
                      <a:alpha val="13000"/>
                    </a:srgbClr>
                  </a:gs>
                  <a:gs pos="22000">
                    <a:srgbClr val="FF00FF">
                      <a:alpha val="50000"/>
                    </a:srgbClr>
                  </a:gs>
                  <a:gs pos="33000">
                    <a:srgbClr val="9900FF">
                      <a:alpha val="50000"/>
                    </a:srgbClr>
                  </a:gs>
                  <a:gs pos="5000">
                    <a:srgbClr val="FF00FF">
                      <a:alpha val="50000"/>
                    </a:srgbClr>
                  </a:gs>
                  <a:gs pos="0">
                    <a:srgbClr val="FF3300">
                      <a:alpha val="50000"/>
                    </a:srgbClr>
                  </a:gs>
                  <a:gs pos="100000">
                    <a:srgbClr val="FF3300">
                      <a:alpha val="30000"/>
                    </a:srgbClr>
                  </a:gs>
                </a:gsLst>
                <a:lin ang="0"/>
              </a:gradFill>
              <a:effectLst>
                <a:outerShdw blurRad="50800" dist="38100" algn="l" rotWithShape="0">
                  <a:srgbClr val="CC00CC">
                    <a:alpha val="40000"/>
                  </a:srgbClr>
                </a:outerShdw>
              </a:effectLst>
              <a:latin typeface="Times New Roman" panose="02020603050405020304" charset="0"/>
            </a:endParaRPr>
          </a:p>
        </p:txBody>
      </p:sp>
      <p:pic>
        <p:nvPicPr>
          <p:cNvPr id="5" name="图片 4" descr="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" y="3810"/>
            <a:ext cx="1819275" cy="681926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952"/>
            <a:ext cx="11875770" cy="6794714"/>
          </a:xfrm>
          <a:prstGeom prst="rect">
            <a:avLst/>
          </a:prstGeom>
        </p:spPr>
      </p:pic>
      <p:pic>
        <p:nvPicPr>
          <p:cNvPr id="11" name="图片 1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411" y="1578076"/>
            <a:ext cx="918848" cy="782845"/>
          </a:xfrm>
          <a:prstGeom prst="rect">
            <a:avLst/>
          </a:prstGeom>
        </p:spPr>
      </p:pic>
      <p:pic>
        <p:nvPicPr>
          <p:cNvPr id="13" name="图片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42" y="2947710"/>
            <a:ext cx="1998498" cy="1239069"/>
          </a:xfrm>
          <a:prstGeom prst="rect">
            <a:avLst/>
          </a:prstGeom>
        </p:spPr>
      </p:pic>
      <p:pic>
        <p:nvPicPr>
          <p:cNvPr id="15" name="图片 1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970">
            <a:off x="2525351" y="2712123"/>
            <a:ext cx="1546532" cy="958850"/>
          </a:xfrm>
          <a:prstGeom prst="rect">
            <a:avLst/>
          </a:prstGeom>
        </p:spPr>
      </p:pic>
      <p:pic>
        <p:nvPicPr>
          <p:cNvPr id="19" name="图片 1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7367">
            <a:off x="3637975" y="1145957"/>
            <a:ext cx="1204267" cy="1247277"/>
          </a:xfrm>
          <a:prstGeom prst="rect">
            <a:avLst/>
          </a:prstGeom>
        </p:spPr>
      </p:pic>
      <p:pic>
        <p:nvPicPr>
          <p:cNvPr id="21" name="图片 2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17040">
            <a:off x="9400950" y="2785663"/>
            <a:ext cx="1160944" cy="1160944"/>
          </a:xfrm>
          <a:prstGeom prst="rect">
            <a:avLst/>
          </a:prstGeom>
        </p:spPr>
      </p:pic>
      <p:pic>
        <p:nvPicPr>
          <p:cNvPr id="23" name="图片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420" y="816018"/>
            <a:ext cx="1418625" cy="1169577"/>
          </a:xfrm>
          <a:prstGeom prst="rect">
            <a:avLst/>
          </a:prstGeom>
        </p:spPr>
      </p:pic>
      <p:pic>
        <p:nvPicPr>
          <p:cNvPr id="25" name="图片 2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032" y="2591918"/>
            <a:ext cx="1740782" cy="1740782"/>
          </a:xfrm>
          <a:prstGeom prst="rect">
            <a:avLst/>
          </a:prstGeom>
        </p:spPr>
      </p:pic>
      <p:pic>
        <p:nvPicPr>
          <p:cNvPr id="29" name="图片 28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5" y="1489581"/>
            <a:ext cx="1920947" cy="1190987"/>
          </a:xfrm>
          <a:prstGeom prst="rect">
            <a:avLst/>
          </a:prstGeom>
        </p:spPr>
      </p:pic>
      <p:pic>
        <p:nvPicPr>
          <p:cNvPr id="31" name="图片 30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9900">
            <a:off x="7190106" y="1364909"/>
            <a:ext cx="1209177" cy="1209177"/>
          </a:xfrm>
          <a:prstGeom prst="rect">
            <a:avLst/>
          </a:prstGeom>
        </p:spPr>
      </p:pic>
      <p:pic>
        <p:nvPicPr>
          <p:cNvPr id="14" name="图片 13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304" y="2591918"/>
            <a:ext cx="2207198" cy="13692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7" y="4581597"/>
            <a:ext cx="3889893" cy="2589210"/>
          </a:xfrm>
          <a:prstGeom prst="rect">
            <a:avLst/>
          </a:prstGeom>
        </p:spPr>
      </p:pic>
      <p:pic>
        <p:nvPicPr>
          <p:cNvPr id="2" name="图片 1" descr="13-1511232116202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05205" y="5974080"/>
            <a:ext cx="914400" cy="567055"/>
          </a:xfrm>
          <a:prstGeom prst="rect">
            <a:avLst/>
          </a:prstGeom>
        </p:spPr>
      </p:pic>
      <p:pic>
        <p:nvPicPr>
          <p:cNvPr id="3" name="图片 2" descr="46934cfb87ad21b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73225" y="5899785"/>
            <a:ext cx="716280" cy="716280"/>
          </a:xfrm>
          <a:prstGeom prst="rect">
            <a:avLst/>
          </a:prstGeom>
        </p:spPr>
      </p:pic>
      <p:pic>
        <p:nvPicPr>
          <p:cNvPr id="5" name="图片 4" descr="7a3de40bd4cca9d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115" y="6124575"/>
            <a:ext cx="576580" cy="491490"/>
          </a:xfrm>
          <a:prstGeom prst="rect">
            <a:avLst/>
          </a:prstGeom>
        </p:spPr>
      </p:pic>
      <p:pic>
        <p:nvPicPr>
          <p:cNvPr id="6" name="图片 5" descr="13-1511232123536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290" y="5429885"/>
            <a:ext cx="876935" cy="544195"/>
          </a:xfrm>
          <a:prstGeom prst="rect">
            <a:avLst/>
          </a:prstGeom>
        </p:spPr>
      </p:pic>
      <p:pic>
        <p:nvPicPr>
          <p:cNvPr id="7" name="图片 6" descr="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0980" y="5530850"/>
            <a:ext cx="666750" cy="690245"/>
          </a:xfrm>
          <a:prstGeom prst="rect">
            <a:avLst/>
          </a:prstGeom>
        </p:spPr>
      </p:pic>
      <p:pic>
        <p:nvPicPr>
          <p:cNvPr id="8" name="图片 7" descr="c72eeb0cf71d314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46555" y="5215255"/>
            <a:ext cx="1102995" cy="684530"/>
          </a:xfrm>
          <a:prstGeom prst="rect">
            <a:avLst/>
          </a:prstGeom>
        </p:spPr>
      </p:pic>
      <p:pic>
        <p:nvPicPr>
          <p:cNvPr id="10" name="图片 9" descr="2528480_3-141112114FGU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21130" y="5430520"/>
            <a:ext cx="658495" cy="543560"/>
          </a:xfrm>
          <a:prstGeom prst="rect">
            <a:avLst/>
          </a:prstGeom>
        </p:spPr>
      </p:pic>
      <p:pic>
        <p:nvPicPr>
          <p:cNvPr id="12" name="图片 11" descr="43449fabe61b3a2c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89505" y="4842510"/>
            <a:ext cx="688340" cy="688340"/>
          </a:xfrm>
          <a:prstGeom prst="rect">
            <a:avLst/>
          </a:prstGeom>
        </p:spPr>
      </p:pic>
      <p:pic>
        <p:nvPicPr>
          <p:cNvPr id="16" name="图片 15" descr="285-1602200Q35QE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9290" y="5946140"/>
            <a:ext cx="594995" cy="594995"/>
          </a:xfrm>
          <a:prstGeom prst="rect">
            <a:avLst/>
          </a:prstGeom>
        </p:spPr>
      </p:pic>
      <p:pic>
        <p:nvPicPr>
          <p:cNvPr id="18" name="图片 17" descr="2015111112494221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6290" y="4975860"/>
            <a:ext cx="894715" cy="554990"/>
          </a:xfrm>
          <a:prstGeom prst="rect">
            <a:avLst/>
          </a:prstGeom>
        </p:spPr>
      </p:pic>
      <p:pic>
        <p:nvPicPr>
          <p:cNvPr id="20" name="图片 19" descr="33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36990" y="4581525"/>
            <a:ext cx="2856865" cy="1905000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 rot="300000">
            <a:off x="6011545" y="5208905"/>
            <a:ext cx="5375910" cy="7067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>
                <a:rot lat="0" lon="0" rev="0"/>
              </a:lightRig>
            </a:scene3d>
            <a:sp3d extrusionH="120650" prstMaterial="matte"/>
          </a:bodyPr>
          <a:p>
            <a:pPr algn="ctr"/>
            <a:r>
              <a:rPr lang="en-US" altLang="zh-CN" sz="4000" b="1" i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/>
                  </a:gradFill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</a:rPr>
              <a:t>Challenge!</a:t>
            </a:r>
            <a:endParaRPr lang="en-US" altLang="zh-CN" sz="4000" b="1" i="1">
              <a:ln>
                <a:gradFill>
                  <a:gsLst>
                    <a:gs pos="98000">
                      <a:srgbClr val="F88C89"/>
                    </a:gs>
                    <a:gs pos="86000">
                      <a:srgbClr val="F8D078"/>
                    </a:gs>
                    <a:gs pos="73000">
                      <a:srgbClr val="BAD172"/>
                    </a:gs>
                    <a:gs pos="62000">
                      <a:srgbClr val="BEC7AF"/>
                    </a:gs>
                    <a:gs pos="50000">
                      <a:srgbClr val="83D9E3"/>
                    </a:gs>
                    <a:gs pos="37000">
                      <a:srgbClr val="9C61DF"/>
                    </a:gs>
                    <a:gs pos="24000">
                      <a:srgbClr val="CA78E1"/>
                    </a:gs>
                    <a:gs pos="12000">
                      <a:srgbClr val="E564DF"/>
                    </a:gs>
                    <a:gs pos="0">
                      <a:srgbClr val="F86CC0"/>
                    </a:gs>
                  </a:gsLst>
                  <a:lin ang="0"/>
                </a:gradFill>
              </a:ln>
              <a:gradFill>
                <a:gsLst>
                  <a:gs pos="79000">
                    <a:srgbClr val="CCFF66"/>
                  </a:gs>
                  <a:gs pos="94000">
                    <a:srgbClr val="FFFF00">
                      <a:alpha val="50000"/>
                    </a:srgbClr>
                  </a:gs>
                  <a:gs pos="70000">
                    <a:srgbClr val="00FF00">
                      <a:alpha val="13000"/>
                    </a:srgbClr>
                  </a:gs>
                  <a:gs pos="56000">
                    <a:srgbClr val="00FFFF">
                      <a:alpha val="50000"/>
                    </a:srgbClr>
                  </a:gs>
                  <a:gs pos="43000">
                    <a:srgbClr val="00FFFF">
                      <a:alpha val="13000"/>
                    </a:srgbClr>
                  </a:gs>
                  <a:gs pos="22000">
                    <a:srgbClr val="FF00FF">
                      <a:alpha val="50000"/>
                    </a:srgbClr>
                  </a:gs>
                  <a:gs pos="33000">
                    <a:srgbClr val="9900FF">
                      <a:alpha val="50000"/>
                    </a:srgbClr>
                  </a:gs>
                  <a:gs pos="5000">
                    <a:srgbClr val="FF00FF">
                      <a:alpha val="50000"/>
                    </a:srgbClr>
                  </a:gs>
                  <a:gs pos="0">
                    <a:srgbClr val="FF3300">
                      <a:alpha val="50000"/>
                    </a:srgbClr>
                  </a:gs>
                  <a:gs pos="100000">
                    <a:srgbClr val="FF3300">
                      <a:alpha val="30000"/>
                    </a:srgbClr>
                  </a:gs>
                </a:gsLst>
                <a:lin ang="0"/>
              </a:gradFill>
              <a:effectLst>
                <a:outerShdw blurRad="50800" dist="38100" algn="l" rotWithShape="0">
                  <a:srgbClr val="CC00CC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1" name="图片 5130" descr="Wild%20Animals%20Large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2940" y="1150620"/>
            <a:ext cx="4909185" cy="43929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图片 5132" descr="120-21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2125" y="1082040"/>
            <a:ext cx="5655310" cy="44615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矩形 5133"/>
          <p:cNvSpPr/>
          <p:nvPr/>
        </p:nvSpPr>
        <p:spPr>
          <a:xfrm>
            <a:off x="2938145" y="311150"/>
            <a:ext cx="2057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0000" lnSpcReduction="20000"/>
          </a:bodyPr>
          <a:p>
            <a:pPr algn="ctr"/>
            <a:r>
              <a:rPr lang="zh-CN" altLang="en-US" sz="3600" b="1">
                <a:ln w="9525" cap="flat" cmpd="sng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8000"/>
                </a:solidFill>
                <a:latin typeface="Comic Sans MS" panose="030F0702030302020204" pitchFamily="66" charset="0"/>
                <a:ea typeface="Comic Sans MS" panose="030F0702030302020204" pitchFamily="66" charset="0"/>
              </a:rPr>
              <a:t>Unit 5</a:t>
            </a:r>
            <a:endParaRPr lang="zh-CN" altLang="en-US" sz="3600" b="1">
              <a:ln w="9525" cap="flat" cmpd="sng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8000"/>
              </a:solidFill>
              <a:latin typeface="Comic Sans MS" panose="030F0702030302020204" pitchFamily="66" charset="0"/>
              <a:ea typeface="Comic Sans MS" panose="030F0702030302020204" pitchFamily="66" charset="0"/>
            </a:endParaRPr>
          </a:p>
        </p:txBody>
      </p:sp>
      <p:sp>
        <p:nvSpPr>
          <p:cNvPr id="5124" name="矩形 5134"/>
          <p:cNvSpPr/>
          <p:nvPr/>
        </p:nvSpPr>
        <p:spPr>
          <a:xfrm>
            <a:off x="5776595" y="234950"/>
            <a:ext cx="3505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 b="1">
                <a:ln w="12700" cap="flat" cmpd="sng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</a:rPr>
              <a:t>Wild animals</a:t>
            </a:r>
            <a:endParaRPr lang="zh-CN" altLang="en-US" sz="3600" b="1">
              <a:ln w="12700" cap="flat" cmpd="sng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gradFill rotWithShape="0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80000"/>
                  </a:srgbClr>
                </a:outerShdw>
              </a:effectLst>
              <a:latin typeface="Comic Sans MS" panose="030F0702030302020204" pitchFamily="66" charset="0"/>
              <a:ea typeface="Comic Sans MS" panose="030F0702030302020204" pitchFamily="66" charset="0"/>
            </a:endParaRPr>
          </a:p>
        </p:txBody>
      </p:sp>
      <p:sp>
        <p:nvSpPr>
          <p:cNvPr id="5125" name="矩形 5135"/>
          <p:cNvSpPr/>
          <p:nvPr/>
        </p:nvSpPr>
        <p:spPr>
          <a:xfrm>
            <a:off x="3178175" y="5543550"/>
            <a:ext cx="5738495" cy="7988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4600">
                <a:solidFill>
                  <a:srgbClr val="0066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Welcome to the unit</a:t>
            </a:r>
            <a:endParaRPr lang="en-US" altLang="zh-CN" sz="4600">
              <a:solidFill>
                <a:srgbClr val="0066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5124" grpId="1"/>
      <p:bldP spid="5124" grpId="2"/>
      <p:bldP spid="5124" grpId="3"/>
      <p:bldP spid="5124" grpId="4"/>
      <p:bldP spid="5124" grpId="5"/>
      <p:bldP spid="5124" grpId="6"/>
      <p:bldP spid="5124" grpId="7"/>
      <p:bldP spid="5124" grpId="8"/>
      <p:bldP spid="5124" grpId="9"/>
      <p:bldP spid="5124" grpId="10"/>
      <p:bldP spid="5124" grpId="11"/>
      <p:bldP spid="5124" grpId="12"/>
      <p:bldP spid="5124" grpId="13"/>
      <p:bldP spid="5124" grpId="14"/>
      <p:bldP spid="5124" grpId="15"/>
      <p:bldP spid="5124" grpId="16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图片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95" y="3810"/>
            <a:ext cx="12214225" cy="6850380"/>
          </a:xfrm>
          <a:prstGeom prst="rect">
            <a:avLst/>
          </a:prstGeom>
        </p:spPr>
      </p:pic>
      <p:pic>
        <p:nvPicPr>
          <p:cNvPr id="3" name="图片 2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585" y="1748155"/>
            <a:ext cx="2352675" cy="3333115"/>
          </a:xfrm>
          <a:prstGeom prst="rect">
            <a:avLst/>
          </a:prstGeom>
        </p:spPr>
      </p:pic>
      <p:pic>
        <p:nvPicPr>
          <p:cNvPr id="8206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990" y="554038"/>
            <a:ext cx="3854450" cy="3806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7529195" y="4754880"/>
            <a:ext cx="3886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</a:rPr>
              <a:t>squirrel</a:t>
            </a:r>
            <a:endParaRPr lang="en-US" altLang="zh-CN" sz="3600" b="1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pic>
        <p:nvPicPr>
          <p:cNvPr id="5" name="squirrel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74485" y="4780915"/>
            <a:ext cx="619125" cy="619125"/>
          </a:xfrm>
          <a:prstGeom prst="rect">
            <a:avLst/>
          </a:prstGeom>
        </p:spPr>
      </p:pic>
      <p:pic>
        <p:nvPicPr>
          <p:cNvPr id="6" name="图片 5" descr="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40440" y="5572760"/>
            <a:ext cx="1143000" cy="107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9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图片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3810"/>
            <a:ext cx="12223115" cy="68503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54355" y="657860"/>
            <a:ext cx="6092825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eaLnBrk="0" fontAlgn="auto" hangingPunc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sz="3600" b="1" dirty="0">
                <a:latin typeface="Times New Roman" panose="02020603050405020304" charset="0"/>
                <a:sym typeface="+mn-ea"/>
              </a:rPr>
              <a:t>They live in Australia.</a:t>
            </a:r>
            <a:endParaRPr lang="en-US" altLang="zh-CN" sz="3600" b="1" dirty="0">
              <a:latin typeface="Times New Roman" panose="02020603050405020304" charset="0"/>
            </a:endParaRPr>
          </a:p>
          <a:p>
            <a:pPr indent="0" eaLnBrk="0" fontAlgn="auto" hangingPunc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sz="3600" b="1" dirty="0">
                <a:latin typeface="Times New Roman" panose="02020603050405020304" charset="0"/>
                <a:sym typeface="+mn-ea"/>
              </a:rPr>
              <a:t>They have special </a:t>
            </a: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charset="0"/>
                <a:sym typeface="+mn-ea"/>
              </a:rPr>
              <a:t>pockets.</a:t>
            </a:r>
            <a:endParaRPr lang="en-US" altLang="zh-CN" sz="3600" b="1" dirty="0">
              <a:solidFill>
                <a:schemeClr val="tx1"/>
              </a:solidFill>
              <a:latin typeface="Times New Roman" panose="02020603050405020304" charset="0"/>
              <a:sym typeface="+mn-ea"/>
            </a:endParaRPr>
          </a:p>
          <a:p>
            <a:pPr indent="0" eaLnBrk="0" fontAlgn="auto" hangingPunc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sz="3600" b="1" dirty="0">
                <a:latin typeface="Times New Roman" panose="02020603050405020304" charset="0"/>
                <a:sym typeface="+mn-ea"/>
              </a:rPr>
              <a:t>They put babies in the pockets.</a:t>
            </a:r>
            <a:endParaRPr lang="en-US" altLang="zh-CN" sz="3600" b="1" dirty="0">
              <a:latin typeface="Times New Roman" panose="02020603050405020304" charset="0"/>
              <a:sym typeface="+mn-ea"/>
            </a:endParaRPr>
          </a:p>
          <a:p>
            <a:pPr indent="0" eaLnBrk="0" fontAlgn="auto" hangingPunc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sz="3600" b="1" dirty="0">
                <a:latin typeface="Times New Roman" panose="02020603050405020304" charset="0"/>
                <a:sym typeface="+mn-ea"/>
              </a:rPr>
              <a:t>They jump on their back legs.</a:t>
            </a:r>
            <a:endParaRPr lang="en-US" altLang="zh-CN" sz="3600" b="1" dirty="0">
              <a:latin typeface="Times New Roman" panose="02020603050405020304" charset="0"/>
            </a:endParaRPr>
          </a:p>
          <a:p>
            <a:pPr indent="0" eaLnBrk="0" fontAlgn="auto" hangingPunc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sz="3600" b="1" dirty="0">
                <a:latin typeface="Times New Roman" panose="02020603050405020304" charset="0"/>
                <a:sym typeface="+mn-ea"/>
              </a:rPr>
              <a:t>They jump high and far.</a:t>
            </a:r>
            <a:endParaRPr lang="en-US" altLang="zh-CN" sz="3600" b="1" dirty="0">
              <a:latin typeface="Times New Roman" panose="02020603050405020304" charset="0"/>
            </a:endParaRPr>
          </a:p>
          <a:p>
            <a:pPr indent="0" eaLnBrk="0" fontAlgn="auto" hangingPunc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sz="3600" b="1" dirty="0">
                <a:latin typeface="Times New Roman" panose="02020603050405020304" charset="0"/>
                <a:sym typeface="+mn-ea"/>
              </a:rPr>
              <a:t>They like eating grass and leaves.</a:t>
            </a:r>
            <a:endParaRPr lang="en-US" altLang="zh-CN" sz="3600" b="1" dirty="0">
              <a:latin typeface="Times New Roman" panose="02020603050405020304" charset="0"/>
              <a:sym typeface="+mn-ea"/>
            </a:endParaRPr>
          </a:p>
          <a:p>
            <a:pPr indent="0" eaLnBrk="0" fontAlgn="auto" hangingPunc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sz="3600" b="1">
                <a:latin typeface="Times New Roman" panose="02020603050405020304" charset="0"/>
              </a:rPr>
              <a:t>What are they?</a:t>
            </a:r>
            <a:endParaRPr lang="en-US" altLang="zh-CN" sz="3600" b="1">
              <a:latin typeface="Times New Roman" panose="02020603050405020304" charset="0"/>
            </a:endParaRPr>
          </a:p>
        </p:txBody>
      </p:sp>
      <p:pic>
        <p:nvPicPr>
          <p:cNvPr id="6" name="图片 5" descr="4437e641f109125dc12b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850" y="657860"/>
            <a:ext cx="2844800" cy="426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8173720" y="5090160"/>
            <a:ext cx="27400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latin typeface="Times New Roman" panose="02020603050405020304" charset="0"/>
              </a:rPr>
              <a:t>kangaroo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</a:rPr>
              <a:t>s</a:t>
            </a:r>
            <a:endParaRPr lang="en-US" altLang="zh-CN" sz="3600" b="1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pic>
        <p:nvPicPr>
          <p:cNvPr id="3" name="图片 2" descr="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0440" y="5572760"/>
            <a:ext cx="1143000" cy="107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图片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430" y="3810"/>
            <a:ext cx="12214225" cy="6850380"/>
          </a:xfrm>
          <a:prstGeom prst="rect">
            <a:avLst/>
          </a:prstGeom>
        </p:spPr>
      </p:pic>
      <p:pic>
        <p:nvPicPr>
          <p:cNvPr id="61445" name="Picture 5" descr="dc54564e9258d109c507b3cdd158ccbf6d814de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70" y="1131570"/>
            <a:ext cx="5253355" cy="45948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/>
        </p:nvSpPr>
        <p:spPr>
          <a:xfrm>
            <a:off x="7182803" y="3012440"/>
            <a:ext cx="191071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>
                <a:rot lat="0" lon="0" rev="0"/>
              </a:lightRig>
            </a:scene3d>
            <a:sp3d extrusionH="120650" prstMaterial="matte"/>
          </a:bodyPr>
          <a:p>
            <a:pPr algn="ctr"/>
            <a:r>
              <a:rPr lang="en-US" altLang="zh-CN" sz="7200" b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/>
                  </a:gradFill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</a:rPr>
              <a:t>bear</a:t>
            </a:r>
            <a:endParaRPr lang="en-US" altLang="zh-CN" sz="7200" b="1">
              <a:ln>
                <a:gradFill>
                  <a:gsLst>
                    <a:gs pos="98000">
                      <a:srgbClr val="F88C89"/>
                    </a:gs>
                    <a:gs pos="86000">
                      <a:srgbClr val="F8D078"/>
                    </a:gs>
                    <a:gs pos="73000">
                      <a:srgbClr val="BAD172"/>
                    </a:gs>
                    <a:gs pos="62000">
                      <a:srgbClr val="BEC7AF"/>
                    </a:gs>
                    <a:gs pos="50000">
                      <a:srgbClr val="83D9E3"/>
                    </a:gs>
                    <a:gs pos="37000">
                      <a:srgbClr val="9C61DF"/>
                    </a:gs>
                    <a:gs pos="24000">
                      <a:srgbClr val="CA78E1"/>
                    </a:gs>
                    <a:gs pos="12000">
                      <a:srgbClr val="E564DF"/>
                    </a:gs>
                    <a:gs pos="0">
                      <a:srgbClr val="F86CC0"/>
                    </a:gs>
                  </a:gsLst>
                  <a:lin ang="0"/>
                </a:gradFill>
              </a:ln>
              <a:gradFill>
                <a:gsLst>
                  <a:gs pos="79000">
                    <a:srgbClr val="CCFF66"/>
                  </a:gs>
                  <a:gs pos="94000">
                    <a:srgbClr val="FFFF00">
                      <a:alpha val="50000"/>
                    </a:srgbClr>
                  </a:gs>
                  <a:gs pos="70000">
                    <a:srgbClr val="00FF00">
                      <a:alpha val="13000"/>
                    </a:srgbClr>
                  </a:gs>
                  <a:gs pos="56000">
                    <a:srgbClr val="00FFFF">
                      <a:alpha val="50000"/>
                    </a:srgbClr>
                  </a:gs>
                  <a:gs pos="43000">
                    <a:srgbClr val="00FFFF">
                      <a:alpha val="13000"/>
                    </a:srgbClr>
                  </a:gs>
                  <a:gs pos="22000">
                    <a:srgbClr val="FF00FF">
                      <a:alpha val="50000"/>
                    </a:srgbClr>
                  </a:gs>
                  <a:gs pos="33000">
                    <a:srgbClr val="9900FF">
                      <a:alpha val="50000"/>
                    </a:srgbClr>
                  </a:gs>
                  <a:gs pos="5000">
                    <a:srgbClr val="FF00FF">
                      <a:alpha val="50000"/>
                    </a:srgbClr>
                  </a:gs>
                  <a:gs pos="0">
                    <a:srgbClr val="FF3300">
                      <a:alpha val="50000"/>
                    </a:srgbClr>
                  </a:gs>
                  <a:gs pos="100000">
                    <a:srgbClr val="FF3300">
                      <a:alpha val="30000"/>
                    </a:srgbClr>
                  </a:gs>
                </a:gsLst>
                <a:lin ang="0"/>
              </a:gradFill>
              <a:effectLst>
                <a:outerShdw blurRad="50800" dist="38100" algn="l" rotWithShape="0">
                  <a:srgbClr val="CC00CC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图片 4" descr="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0440" y="5572760"/>
            <a:ext cx="1143000" cy="107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图片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240" y="3810"/>
            <a:ext cx="12223115" cy="68503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11480" y="920750"/>
            <a:ext cx="5684520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eaLnBrk="0" hangingPunct="0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4000" b="1" dirty="0">
                <a:latin typeface="Times New Roman" panose="02020603050405020304" charset="0"/>
                <a:sym typeface="+mn-ea"/>
              </a:rPr>
              <a:t>It looks very cute.</a:t>
            </a:r>
            <a:endParaRPr lang="en-US" altLang="zh-CN" sz="4000" b="1" dirty="0">
              <a:latin typeface="Times New Roman" panose="02020603050405020304" charset="0"/>
            </a:endParaRPr>
          </a:p>
          <a:p>
            <a:pPr indent="0" eaLnBrk="0" hangingPunct="0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4000" b="1" dirty="0">
                <a:latin typeface="Times New Roman" panose="02020603050405020304" charset="0"/>
                <a:sym typeface="+mn-ea"/>
              </a:rPr>
              <a:t>It is also fat.</a:t>
            </a:r>
            <a:endParaRPr lang="en-US" altLang="zh-CN" sz="4000" b="1" dirty="0">
              <a:latin typeface="Times New Roman" panose="02020603050405020304" charset="0"/>
            </a:endParaRPr>
          </a:p>
          <a:p>
            <a:pPr indent="0" eaLnBrk="0" hangingPunct="0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4000" b="1" dirty="0">
                <a:latin typeface="Times New Roman" panose="02020603050405020304" charset="0"/>
                <a:sym typeface="+mn-ea"/>
              </a:rPr>
              <a:t>It is white and black.</a:t>
            </a:r>
            <a:endParaRPr lang="en-US" altLang="zh-CN" sz="4000" b="1" dirty="0">
              <a:latin typeface="Times New Roman" panose="02020603050405020304" charset="0"/>
            </a:endParaRPr>
          </a:p>
          <a:p>
            <a:pPr indent="0" eaLnBrk="0" hangingPunct="0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4000" b="1" dirty="0">
                <a:latin typeface="Times New Roman" panose="02020603050405020304" charset="0"/>
                <a:sym typeface="+mn-ea"/>
              </a:rPr>
              <a:t>It likes eating bamboo.</a:t>
            </a:r>
            <a:endParaRPr lang="en-US" altLang="zh-CN" sz="4000" b="1" dirty="0">
              <a:latin typeface="Times New Roman" panose="02020603050405020304" charset="0"/>
              <a:sym typeface="+mn-ea"/>
            </a:endParaRPr>
          </a:p>
          <a:p>
            <a:pPr indent="0" eaLnBrk="0" hangingPunct="0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4000" b="1" dirty="0">
                <a:latin typeface="Times New Roman" panose="02020603050405020304" charset="0"/>
                <a:sym typeface="+mn-ea"/>
              </a:rPr>
              <a:t>What is it ?</a:t>
            </a:r>
            <a:endParaRPr lang="en-US" altLang="zh-CN" sz="4000" b="1" dirty="0">
              <a:latin typeface="Times New Roman" panose="02020603050405020304" charset="0"/>
              <a:sym typeface="+mn-ea"/>
            </a:endParaRPr>
          </a:p>
          <a:p>
            <a:endParaRPr lang="zh-CN" altLang="en-US" sz="4000" b="1">
              <a:latin typeface="Times New Roman" panose="02020603050405020304" charset="0"/>
            </a:endParaRPr>
          </a:p>
        </p:txBody>
      </p:sp>
      <p:pic>
        <p:nvPicPr>
          <p:cNvPr id="36874" name="图片 368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2945" y="229870"/>
            <a:ext cx="4092575" cy="44310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7894955" y="5166360"/>
            <a:ext cx="39166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</a:rPr>
              <a:t>giant panda</a:t>
            </a:r>
            <a:endParaRPr lang="en-US" altLang="zh-CN" sz="3600" b="1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pic>
        <p:nvPicPr>
          <p:cNvPr id="4" name="图片 3" descr="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0440" y="5572760"/>
            <a:ext cx="1143000" cy="107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图片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810" y="-10160"/>
            <a:ext cx="12214225" cy="68503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309495" y="254000"/>
            <a:ext cx="8014970" cy="30765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eaLnBrk="0" fontAlgn="auto" hangingPunc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sz="4400" b="1" dirty="0">
                <a:latin typeface="Times New Roman" panose="02020603050405020304" charset="0"/>
                <a:sym typeface="+mn-ea"/>
              </a:rPr>
              <a:t>It is a good swimmer.</a:t>
            </a:r>
            <a:endParaRPr lang="en-US" altLang="zh-CN" sz="4400" b="1" dirty="0">
              <a:latin typeface="Times New Roman" panose="02020603050405020304" charset="0"/>
            </a:endParaRPr>
          </a:p>
          <a:p>
            <a:pPr indent="0" eaLnBrk="0" fontAlgn="auto" hangingPunc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sz="4400" b="1" dirty="0">
                <a:latin typeface="Times New Roman" panose="02020603050405020304" charset="0"/>
                <a:sym typeface="+mn-ea"/>
              </a:rPr>
              <a:t>It is very clever and friendly.</a:t>
            </a:r>
            <a:endParaRPr lang="en-US" altLang="zh-CN" sz="4400" b="1" dirty="0">
              <a:latin typeface="Times New Roman" panose="02020603050405020304" charset="0"/>
            </a:endParaRPr>
          </a:p>
          <a:p>
            <a:pPr indent="0" eaLnBrk="0" fontAlgn="auto" hangingPunc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sz="4400" b="1" dirty="0">
                <a:latin typeface="Times New Roman" panose="02020603050405020304" charset="0"/>
                <a:sym typeface="+mn-ea"/>
              </a:rPr>
              <a:t>It often gives wonderful shows.</a:t>
            </a:r>
            <a:endParaRPr lang="en-US" altLang="zh-CN" sz="4400" b="1" dirty="0">
              <a:latin typeface="Times New Roman" panose="02020603050405020304" charset="0"/>
              <a:sym typeface="+mn-ea"/>
            </a:endParaRPr>
          </a:p>
          <a:p>
            <a:pPr indent="0" eaLnBrk="0" fontAlgn="auto" hangingPunc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sz="4400" b="1" dirty="0">
                <a:latin typeface="Times New Roman" panose="02020603050405020304" charset="0"/>
                <a:sym typeface="+mn-ea"/>
              </a:rPr>
              <a:t>What is it?</a:t>
            </a:r>
            <a:endParaRPr lang="en-US" altLang="zh-CN" sz="4400" b="1" dirty="0">
              <a:latin typeface="Times New Roman" panose="02020603050405020304" charset="0"/>
              <a:sym typeface="+mn-ea"/>
            </a:endParaRPr>
          </a:p>
          <a:p>
            <a:endParaRPr lang="zh-CN" altLang="en-US"/>
          </a:p>
        </p:txBody>
      </p:sp>
      <p:pic>
        <p:nvPicPr>
          <p:cNvPr id="14" name="图片 13" descr="906289ddd1fd4a005882dd4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3173730"/>
            <a:ext cx="4602480" cy="3028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7032625" y="4064000"/>
            <a:ext cx="34594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rgbClr val="FF0000"/>
                </a:solidFill>
                <a:latin typeface="Times New Roman" panose="02020603050405020304" charset="0"/>
              </a:rPr>
              <a:t>dolphin</a:t>
            </a:r>
            <a:endParaRPr lang="en-US" altLang="zh-CN" sz="4000" b="1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pic>
        <p:nvPicPr>
          <p:cNvPr id="5" name="图片 4" descr="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0440" y="5572760"/>
            <a:ext cx="1143000" cy="107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图片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-10795"/>
            <a:ext cx="12190730" cy="6879590"/>
          </a:xfrm>
          <a:prstGeom prst="rect">
            <a:avLst/>
          </a:prstGeom>
        </p:spPr>
      </p:pic>
      <p:pic>
        <p:nvPicPr>
          <p:cNvPr id="3" name="图片 2" descr="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">
            <a:off x="8114030" y="612140"/>
            <a:ext cx="3489960" cy="288480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 rot="720000">
            <a:off x="170498" y="2323465"/>
            <a:ext cx="11228705" cy="34150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>
                <a:rot lat="0" lon="0" rev="0"/>
              </a:lightRig>
            </a:scene3d>
            <a:sp3d extrusionH="120650" prstMaterial="matte"/>
          </a:bodyPr>
          <a:p>
            <a:pPr algn="ctr"/>
            <a:r>
              <a:rPr lang="en-US" altLang="zh-CN" sz="7200" b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/>
                  </a:gradFill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</a:rPr>
              <a:t>Surprise! </a:t>
            </a:r>
            <a:endParaRPr lang="en-US" altLang="zh-CN" sz="7200" b="1">
              <a:ln>
                <a:gradFill>
                  <a:gsLst>
                    <a:gs pos="98000">
                      <a:srgbClr val="F88C89"/>
                    </a:gs>
                    <a:gs pos="86000">
                      <a:srgbClr val="F8D078"/>
                    </a:gs>
                    <a:gs pos="73000">
                      <a:srgbClr val="BAD172"/>
                    </a:gs>
                    <a:gs pos="62000">
                      <a:srgbClr val="BEC7AF"/>
                    </a:gs>
                    <a:gs pos="50000">
                      <a:srgbClr val="83D9E3"/>
                    </a:gs>
                    <a:gs pos="37000">
                      <a:srgbClr val="9C61DF"/>
                    </a:gs>
                    <a:gs pos="24000">
                      <a:srgbClr val="CA78E1"/>
                    </a:gs>
                    <a:gs pos="12000">
                      <a:srgbClr val="E564DF"/>
                    </a:gs>
                    <a:gs pos="0">
                      <a:srgbClr val="F86CC0"/>
                    </a:gs>
                  </a:gsLst>
                  <a:lin ang="0"/>
                </a:gradFill>
              </a:ln>
              <a:gradFill>
                <a:gsLst>
                  <a:gs pos="79000">
                    <a:srgbClr val="CCFF66"/>
                  </a:gs>
                  <a:gs pos="94000">
                    <a:srgbClr val="FFFF00">
                      <a:alpha val="50000"/>
                    </a:srgbClr>
                  </a:gs>
                  <a:gs pos="70000">
                    <a:srgbClr val="00FF00">
                      <a:alpha val="13000"/>
                    </a:srgbClr>
                  </a:gs>
                  <a:gs pos="56000">
                    <a:srgbClr val="00FFFF">
                      <a:alpha val="50000"/>
                    </a:srgbClr>
                  </a:gs>
                  <a:gs pos="43000">
                    <a:srgbClr val="00FFFF">
                      <a:alpha val="13000"/>
                    </a:srgbClr>
                  </a:gs>
                  <a:gs pos="22000">
                    <a:srgbClr val="FF00FF">
                      <a:alpha val="50000"/>
                    </a:srgbClr>
                  </a:gs>
                  <a:gs pos="33000">
                    <a:srgbClr val="9900FF">
                      <a:alpha val="50000"/>
                    </a:srgbClr>
                  </a:gs>
                  <a:gs pos="5000">
                    <a:srgbClr val="FF00FF">
                      <a:alpha val="50000"/>
                    </a:srgbClr>
                  </a:gs>
                  <a:gs pos="0">
                    <a:srgbClr val="FF3300">
                      <a:alpha val="50000"/>
                    </a:srgbClr>
                  </a:gs>
                  <a:gs pos="100000">
                    <a:srgbClr val="FF3300">
                      <a:alpha val="30000"/>
                    </a:srgbClr>
                  </a:gs>
                </a:gsLst>
                <a:lin ang="0"/>
              </a:gradFill>
              <a:effectLst>
                <a:outerShdw blurRad="50800" dist="38100" algn="l" rotWithShape="0">
                  <a:srgbClr val="CC00CC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altLang="zh-CN" sz="7200" b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/>
                  </a:gradFill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</a:rPr>
              <a:t>Each of your group member </a:t>
            </a:r>
            <a:endParaRPr lang="en-US" altLang="zh-CN" sz="7200" b="1">
              <a:ln>
                <a:gradFill>
                  <a:gsLst>
                    <a:gs pos="98000">
                      <a:srgbClr val="F88C89"/>
                    </a:gs>
                    <a:gs pos="86000">
                      <a:srgbClr val="F8D078"/>
                    </a:gs>
                    <a:gs pos="73000">
                      <a:srgbClr val="BAD172"/>
                    </a:gs>
                    <a:gs pos="62000">
                      <a:srgbClr val="BEC7AF"/>
                    </a:gs>
                    <a:gs pos="50000">
                      <a:srgbClr val="83D9E3"/>
                    </a:gs>
                    <a:gs pos="37000">
                      <a:srgbClr val="9C61DF"/>
                    </a:gs>
                    <a:gs pos="24000">
                      <a:srgbClr val="CA78E1"/>
                    </a:gs>
                    <a:gs pos="12000">
                      <a:srgbClr val="E564DF"/>
                    </a:gs>
                    <a:gs pos="0">
                      <a:srgbClr val="F86CC0"/>
                    </a:gs>
                  </a:gsLst>
                  <a:lin ang="0"/>
                </a:gradFill>
              </a:ln>
              <a:gradFill>
                <a:gsLst>
                  <a:gs pos="79000">
                    <a:srgbClr val="CCFF66"/>
                  </a:gs>
                  <a:gs pos="94000">
                    <a:srgbClr val="FFFF00">
                      <a:alpha val="50000"/>
                    </a:srgbClr>
                  </a:gs>
                  <a:gs pos="70000">
                    <a:srgbClr val="00FF00">
                      <a:alpha val="13000"/>
                    </a:srgbClr>
                  </a:gs>
                  <a:gs pos="56000">
                    <a:srgbClr val="00FFFF">
                      <a:alpha val="50000"/>
                    </a:srgbClr>
                  </a:gs>
                  <a:gs pos="43000">
                    <a:srgbClr val="00FFFF">
                      <a:alpha val="13000"/>
                    </a:srgbClr>
                  </a:gs>
                  <a:gs pos="22000">
                    <a:srgbClr val="FF00FF">
                      <a:alpha val="50000"/>
                    </a:srgbClr>
                  </a:gs>
                  <a:gs pos="33000">
                    <a:srgbClr val="9900FF">
                      <a:alpha val="50000"/>
                    </a:srgbClr>
                  </a:gs>
                  <a:gs pos="5000">
                    <a:srgbClr val="FF00FF">
                      <a:alpha val="50000"/>
                    </a:srgbClr>
                  </a:gs>
                  <a:gs pos="0">
                    <a:srgbClr val="FF3300">
                      <a:alpha val="50000"/>
                    </a:srgbClr>
                  </a:gs>
                  <a:gs pos="100000">
                    <a:srgbClr val="FF3300">
                      <a:alpha val="30000"/>
                    </a:srgbClr>
                  </a:gs>
                </a:gsLst>
                <a:lin ang="0"/>
              </a:gradFill>
              <a:effectLst>
                <a:outerShdw blurRad="50800" dist="38100" algn="l" rotWithShape="0">
                  <a:srgbClr val="CC00CC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altLang="zh-CN" sz="7200" b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/>
                  </a:gradFill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</a:rPr>
              <a:t>will get a present after class !</a:t>
            </a:r>
            <a:endParaRPr lang="en-US" altLang="zh-CN" sz="7200" b="1">
              <a:ln>
                <a:gradFill>
                  <a:gsLst>
                    <a:gs pos="98000">
                      <a:srgbClr val="F88C89"/>
                    </a:gs>
                    <a:gs pos="86000">
                      <a:srgbClr val="F8D078"/>
                    </a:gs>
                    <a:gs pos="73000">
                      <a:srgbClr val="BAD172"/>
                    </a:gs>
                    <a:gs pos="62000">
                      <a:srgbClr val="BEC7AF"/>
                    </a:gs>
                    <a:gs pos="50000">
                      <a:srgbClr val="83D9E3"/>
                    </a:gs>
                    <a:gs pos="37000">
                      <a:srgbClr val="9C61DF"/>
                    </a:gs>
                    <a:gs pos="24000">
                      <a:srgbClr val="CA78E1"/>
                    </a:gs>
                    <a:gs pos="12000">
                      <a:srgbClr val="E564DF"/>
                    </a:gs>
                    <a:gs pos="0">
                      <a:srgbClr val="F86CC0"/>
                    </a:gs>
                  </a:gsLst>
                  <a:lin ang="0"/>
                </a:gradFill>
              </a:ln>
              <a:gradFill>
                <a:gsLst>
                  <a:gs pos="79000">
                    <a:srgbClr val="CCFF66"/>
                  </a:gs>
                  <a:gs pos="94000">
                    <a:srgbClr val="FFFF00">
                      <a:alpha val="50000"/>
                    </a:srgbClr>
                  </a:gs>
                  <a:gs pos="70000">
                    <a:srgbClr val="00FF00">
                      <a:alpha val="13000"/>
                    </a:srgbClr>
                  </a:gs>
                  <a:gs pos="56000">
                    <a:srgbClr val="00FFFF">
                      <a:alpha val="50000"/>
                    </a:srgbClr>
                  </a:gs>
                  <a:gs pos="43000">
                    <a:srgbClr val="00FFFF">
                      <a:alpha val="13000"/>
                    </a:srgbClr>
                  </a:gs>
                  <a:gs pos="22000">
                    <a:srgbClr val="FF00FF">
                      <a:alpha val="50000"/>
                    </a:srgbClr>
                  </a:gs>
                  <a:gs pos="33000">
                    <a:srgbClr val="9900FF">
                      <a:alpha val="50000"/>
                    </a:srgbClr>
                  </a:gs>
                  <a:gs pos="5000">
                    <a:srgbClr val="FF00FF">
                      <a:alpha val="50000"/>
                    </a:srgbClr>
                  </a:gs>
                  <a:gs pos="0">
                    <a:srgbClr val="FF3300">
                      <a:alpha val="50000"/>
                    </a:srgbClr>
                  </a:gs>
                  <a:gs pos="100000">
                    <a:srgbClr val="FF3300">
                      <a:alpha val="30000"/>
                    </a:srgbClr>
                  </a:gs>
                </a:gsLst>
                <a:lin ang="0"/>
              </a:gradFill>
              <a:effectLst>
                <a:outerShdw blurRad="50800" dist="38100" algn="l" rotWithShape="0">
                  <a:srgbClr val="CC00CC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图片 4" descr="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0440" y="5572760"/>
            <a:ext cx="1143000" cy="107632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图片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430" y="-10160"/>
            <a:ext cx="12214225" cy="6850380"/>
          </a:xfrm>
          <a:prstGeom prst="rect">
            <a:avLst/>
          </a:prstGeom>
        </p:spPr>
      </p:pic>
      <p:pic>
        <p:nvPicPr>
          <p:cNvPr id="3" name="图片 2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585" y="1748155"/>
            <a:ext cx="2352675" cy="3333115"/>
          </a:xfrm>
          <a:prstGeom prst="rect">
            <a:avLst/>
          </a:prstGeom>
        </p:spPr>
      </p:pic>
      <p:pic>
        <p:nvPicPr>
          <p:cNvPr id="7179" name="图片 7178" descr="aa59892bea22bbb7e6cd40d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208" y="606108"/>
            <a:ext cx="4314825" cy="3759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7801610" y="4608195"/>
            <a:ext cx="2501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</a:rPr>
              <a:t>tiger</a:t>
            </a:r>
            <a:endParaRPr lang="en-US" altLang="zh-CN" sz="3600" b="1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pic>
        <p:nvPicPr>
          <p:cNvPr id="5" name="tiger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0380" y="4634230"/>
            <a:ext cx="619125" cy="619125"/>
          </a:xfrm>
          <a:prstGeom prst="rect">
            <a:avLst/>
          </a:prstGeom>
        </p:spPr>
      </p:pic>
      <p:pic>
        <p:nvPicPr>
          <p:cNvPr id="6" name="图片 5" descr="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40440" y="5572760"/>
            <a:ext cx="1143000" cy="107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2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图片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810" y="-10160"/>
            <a:ext cx="12214225" cy="6850380"/>
          </a:xfrm>
          <a:prstGeom prst="rect">
            <a:avLst/>
          </a:prstGeom>
        </p:spPr>
      </p:pic>
      <p:pic>
        <p:nvPicPr>
          <p:cNvPr id="3" name="图片 2" descr="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760" y="1285875"/>
            <a:ext cx="4887595" cy="428688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948488" y="3058160"/>
            <a:ext cx="244030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bliqueTopLeft"/>
              <a:lightRig rig="soft" dir="t">
                <a:rot lat="0" lon="0" rev="0"/>
              </a:lightRig>
            </a:scene3d>
            <a:sp3d extrusionH="336550" prstMaterial="plastic">
              <a:extrusionClr>
                <a:srgbClr val="77DEFB"/>
              </a:extrusionClr>
            </a:sp3d>
          </a:bodyPr>
          <a:p>
            <a:pPr algn="ctr"/>
            <a:r>
              <a:rPr lang="en-US" altLang="zh-CN" sz="7200" b="1">
                <a:blipFill>
                  <a:blip r:embed="rId3"/>
                  <a:tile tx="-57150" ty="355600" algn="ctr"/>
                </a:blipFill>
                <a:effectLst>
                  <a:outerShdw blurRad="60007" dist="310007" dir="7680000" sy="30000" kx="1300200" algn="ctr" rotWithShape="0">
                    <a:srgbClr val="5B9BD5">
                      <a:alpha val="32000"/>
                      <a:lumMod val="50000"/>
                    </a:srgbClr>
                  </a:outerShdw>
                </a:effectLst>
              </a:rPr>
              <a:t>camel</a:t>
            </a:r>
            <a:endParaRPr lang="en-US" altLang="zh-CN" sz="7200" b="1">
              <a:blipFill>
                <a:blip r:embed="rId3"/>
                <a:tile tx="-57150" ty="355600" algn="ctr"/>
              </a:blipFill>
              <a:effectLst>
                <a:outerShdw blurRad="60007" dist="310007" dir="7680000" sy="30000" kx="1300200" algn="ctr" rotWithShape="0">
                  <a:srgbClr val="5B9BD5">
                    <a:alpha val="32000"/>
                    <a:lumMod val="50000"/>
                  </a:srgbClr>
                </a:outerShdw>
              </a:effectLst>
            </a:endParaRPr>
          </a:p>
        </p:txBody>
      </p:sp>
      <p:pic>
        <p:nvPicPr>
          <p:cNvPr id="5" name="图片 4" descr="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0440" y="5572760"/>
            <a:ext cx="1143000" cy="107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图片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-22860"/>
            <a:ext cx="12190730" cy="6879590"/>
          </a:xfrm>
          <a:prstGeom prst="rect">
            <a:avLst/>
          </a:prstGeom>
        </p:spPr>
      </p:pic>
      <p:pic>
        <p:nvPicPr>
          <p:cNvPr id="3" name="图片 2" descr="图片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00000">
            <a:off x="388620" y="292735"/>
            <a:ext cx="3057525" cy="256413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 rot="21180000">
            <a:off x="539116" y="2258695"/>
            <a:ext cx="10937240" cy="23069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7200" b="1">
                <a:ln w="19050" cmpd="sng">
                  <a:gradFill>
                    <a:gsLst>
                      <a:gs pos="30000">
                        <a:srgbClr val="DBEEC0"/>
                      </a:gs>
                      <a:gs pos="22000">
                        <a:srgbClr val="2F8B93">
                          <a:alpha val="100000"/>
                        </a:srgbClr>
                      </a:gs>
                      <a:gs pos="63000">
                        <a:srgbClr val="3088B5"/>
                      </a:gs>
                      <a:gs pos="81000">
                        <a:srgbClr val="2D8E70"/>
                      </a:gs>
                    </a:gsLst>
                    <a:lin ang="5400000"/>
                  </a:gradFill>
                  <a:prstDash val="solid"/>
                </a:ln>
                <a:blipFill>
                  <a:blip r:embed="rId3">
                    <a:alphaModFix amt="80000"/>
                  </a:blip>
                  <a:tile tx="0" ty="0" sx="82000" sy="72000" flip="none" algn="bl"/>
                </a:blipFill>
                <a:effectLst>
                  <a:glow rad="50800">
                    <a:srgbClr val="C5E499">
                      <a:alpha val="49000"/>
                    </a:srgbClr>
                  </a:glow>
                </a:effectLst>
              </a:rPr>
              <a:t>Congratulations!</a:t>
            </a:r>
            <a:endParaRPr lang="en-US" altLang="zh-CN" sz="7200" b="1">
              <a:ln w="19050" cmpd="sng">
                <a:gradFill>
                  <a:gsLst>
                    <a:gs pos="30000">
                      <a:srgbClr val="DBEEC0"/>
                    </a:gs>
                    <a:gs pos="22000">
                      <a:srgbClr val="2F8B93">
                        <a:alpha val="100000"/>
                      </a:srgbClr>
                    </a:gs>
                    <a:gs pos="63000">
                      <a:srgbClr val="3088B5"/>
                    </a:gs>
                    <a:gs pos="81000">
                      <a:srgbClr val="2D8E70"/>
                    </a:gs>
                  </a:gsLst>
                  <a:lin ang="5400000"/>
                </a:gradFill>
                <a:prstDash val="solid"/>
              </a:ln>
              <a:blipFill>
                <a:blip r:embed="rId3">
                  <a:alphaModFix amt="80000"/>
                </a:blip>
                <a:tile tx="0" ty="0" sx="82000" sy="72000" flip="none" algn="bl"/>
              </a:blipFill>
              <a:effectLst>
                <a:glow rad="50800">
                  <a:srgbClr val="C5E499">
                    <a:alpha val="49000"/>
                  </a:srgbClr>
                </a:glow>
              </a:effectLst>
            </a:endParaRPr>
          </a:p>
          <a:p>
            <a:pPr algn="ctr"/>
            <a:r>
              <a:rPr lang="en-US" altLang="zh-CN" sz="7200" b="1">
                <a:ln w="19050" cmpd="sng">
                  <a:gradFill>
                    <a:gsLst>
                      <a:gs pos="30000">
                        <a:srgbClr val="DBEEC0"/>
                      </a:gs>
                      <a:gs pos="22000">
                        <a:srgbClr val="2F8B93">
                          <a:alpha val="100000"/>
                        </a:srgbClr>
                      </a:gs>
                      <a:gs pos="63000">
                        <a:srgbClr val="3088B5"/>
                      </a:gs>
                      <a:gs pos="81000">
                        <a:srgbClr val="2D8E70"/>
                      </a:gs>
                    </a:gsLst>
                    <a:lin ang="5400000"/>
                  </a:gradFill>
                  <a:prstDash val="solid"/>
                </a:ln>
                <a:blipFill>
                  <a:blip r:embed="rId3">
                    <a:alphaModFix amt="80000"/>
                  </a:blip>
                  <a:tile tx="0" ty="0" sx="82000" sy="72000" flip="none" algn="bl"/>
                </a:blipFill>
                <a:effectLst>
                  <a:glow rad="50800">
                    <a:srgbClr val="C5E499">
                      <a:alpha val="49000"/>
                    </a:srgbClr>
                  </a:glow>
                </a:effectLst>
              </a:rPr>
              <a:t>You are the lucky dog today!</a:t>
            </a:r>
            <a:endParaRPr lang="en-US" altLang="zh-CN" sz="7200" b="1">
              <a:ln w="19050" cmpd="sng">
                <a:gradFill>
                  <a:gsLst>
                    <a:gs pos="30000">
                      <a:srgbClr val="DBEEC0"/>
                    </a:gs>
                    <a:gs pos="22000">
                      <a:srgbClr val="2F8B93">
                        <a:alpha val="100000"/>
                      </a:srgbClr>
                    </a:gs>
                    <a:gs pos="63000">
                      <a:srgbClr val="3088B5"/>
                    </a:gs>
                    <a:gs pos="81000">
                      <a:srgbClr val="2D8E70"/>
                    </a:gs>
                  </a:gsLst>
                  <a:lin ang="5400000"/>
                </a:gradFill>
                <a:prstDash val="solid"/>
              </a:ln>
              <a:blipFill>
                <a:blip r:embed="rId3">
                  <a:alphaModFix amt="80000"/>
                </a:blip>
                <a:tile tx="0" ty="0" sx="82000" sy="72000" flip="none" algn="bl"/>
              </a:blipFill>
              <a:effectLst>
                <a:glow rad="50800">
                  <a:srgbClr val="C5E499">
                    <a:alpha val="49000"/>
                  </a:srgbClr>
                </a:glow>
              </a:effectLst>
            </a:endParaRPr>
          </a:p>
        </p:txBody>
      </p:sp>
      <p:pic>
        <p:nvPicPr>
          <p:cNvPr id="5" name="图片 4" descr="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0440" y="5572760"/>
            <a:ext cx="1143000" cy="107632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图片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430" y="3810"/>
            <a:ext cx="12214225" cy="6850380"/>
          </a:xfrm>
          <a:prstGeom prst="rect">
            <a:avLst/>
          </a:prstGeom>
        </p:spPr>
      </p:pic>
      <p:pic>
        <p:nvPicPr>
          <p:cNvPr id="3" name="图片 2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585" y="1748155"/>
            <a:ext cx="2352675" cy="3333115"/>
          </a:xfrm>
          <a:prstGeom prst="rect">
            <a:avLst/>
          </a:prstGeom>
        </p:spPr>
      </p:pic>
      <p:pic>
        <p:nvPicPr>
          <p:cNvPr id="6149" name="图片 61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740" y="257175"/>
            <a:ext cx="3671888" cy="424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zebra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19875" y="4688840"/>
            <a:ext cx="619125" cy="6191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493635" y="4662805"/>
            <a:ext cx="28308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</a:rPr>
              <a:t>zebra</a:t>
            </a:r>
            <a:endParaRPr lang="en-US" altLang="zh-CN" sz="3600" b="1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pic>
        <p:nvPicPr>
          <p:cNvPr id="6" name="图片 5" descr="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40440" y="5572760"/>
            <a:ext cx="1143000" cy="107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118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图片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-15875"/>
            <a:ext cx="12172950" cy="68770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65020" y="827405"/>
            <a:ext cx="64382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</a:rPr>
              <a:t>Free talk</a:t>
            </a:r>
            <a:endParaRPr lang="en-US" altLang="zh-CN" sz="44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97990" y="2026285"/>
            <a:ext cx="810387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latin typeface="Times New Roman" panose="02020603050405020304" charset="0"/>
              </a:rPr>
              <a:t>What's your favourite wild animal?</a:t>
            </a:r>
            <a:endParaRPr lang="en-US" altLang="zh-CN" sz="4000" b="1">
              <a:latin typeface="Times New Roman" panose="02020603050405020304" charset="0"/>
            </a:endParaRPr>
          </a:p>
          <a:p>
            <a:endParaRPr lang="en-US" altLang="zh-CN" sz="4000" b="1">
              <a:latin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50060" y="3348355"/>
            <a:ext cx="809117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latin typeface="Times New Roman" panose="02020603050405020304" charset="0"/>
                <a:sym typeface="+mn-ea"/>
              </a:rPr>
              <a:t>Can you tell us something about it?</a:t>
            </a:r>
            <a:endParaRPr lang="en-US" altLang="zh-CN" sz="4000" b="1">
              <a:latin typeface="Times New Roman" panose="02020603050405020304" charset="0"/>
            </a:endParaRPr>
          </a:p>
          <a:p>
            <a:endParaRPr lang="zh-CN" altLang="en-US" sz="4000"/>
          </a:p>
        </p:txBody>
      </p:sp>
      <p:sp>
        <p:nvSpPr>
          <p:cNvPr id="6" name="文本框 5"/>
          <p:cNvSpPr txBox="1"/>
          <p:nvPr/>
        </p:nvSpPr>
        <p:spPr>
          <a:xfrm>
            <a:off x="7132320" y="919480"/>
            <a:ext cx="28498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>
                <a:latin typeface="Times New Roman" panose="02020603050405020304" charset="0"/>
              </a:rPr>
              <a:t> Pairwork</a:t>
            </a:r>
            <a:endParaRPr lang="en-US" altLang="zh-CN" sz="3200" b="1" i="1">
              <a:latin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图片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-22860"/>
            <a:ext cx="12190730" cy="6879590"/>
          </a:xfrm>
          <a:prstGeom prst="rect">
            <a:avLst/>
          </a:prstGeom>
        </p:spPr>
      </p:pic>
      <p:sp>
        <p:nvSpPr>
          <p:cNvPr id="50178" name="矩形 50177"/>
          <p:cNvSpPr/>
          <p:nvPr/>
        </p:nvSpPr>
        <p:spPr>
          <a:xfrm>
            <a:off x="2135188" y="333375"/>
            <a:ext cx="8023225" cy="9144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  <a:normAutofit/>
          </a:bodyPr>
          <a:p>
            <a:pPr algn="ctr"/>
            <a:r>
              <a:rPr lang="zh-CN" altLang="en-US" sz="3600" b="1">
                <a:ln w="12700" cap="flat" cmpd="sng">
                  <a:solidFill>
                    <a:srgbClr val="EAEAEA"/>
                  </a:solidFill>
                  <a:prstDash val="solid"/>
                  <a:round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charset="0"/>
                <a:ea typeface="Arial Black" panose="020B0A04020102020204" charset="0"/>
              </a:rPr>
              <a:t>How do you feel?</a:t>
            </a:r>
            <a:endParaRPr lang="zh-CN" altLang="en-US" sz="3600" b="1">
              <a:ln w="12700" cap="flat" cmpd="sng">
                <a:solidFill>
                  <a:srgbClr val="EAEAEA"/>
                </a:solidFill>
                <a:prstDash val="solid"/>
                <a:round/>
                <a:headEnd type="none" w="med" len="med"/>
                <a:tailEnd type="none" w="med" len="med"/>
              </a:ln>
              <a:gradFill rotWithShape="0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Arial Black" panose="020B0A04020102020204" charset="0"/>
              <a:ea typeface="Arial Black" panose="020B0A04020102020204" charset="0"/>
            </a:endParaRPr>
          </a:p>
        </p:txBody>
      </p:sp>
      <p:pic>
        <p:nvPicPr>
          <p:cNvPr id="50179" name="图片 50178" descr="yiinni0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343660"/>
            <a:ext cx="6840538" cy="5092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80" name="图片 50179" descr="无标题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525" y="1241743"/>
            <a:ext cx="6840538" cy="513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83" name="图片 50182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1249363"/>
            <a:ext cx="6840538" cy="5129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84" name="图片 50183" descr="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1307148"/>
            <a:ext cx="6840538" cy="5129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85" name="图片 50184" descr="images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0" y="1247458"/>
            <a:ext cx="6840538" cy="513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86" name="图片 50185" descr="200608310422_6332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000" y="1247458"/>
            <a:ext cx="6840538" cy="513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87" name="图片 50186" descr="04250625517"/>
          <p:cNvPicPr>
            <a:picLocks noChangeAspect="1"/>
          </p:cNvPicPr>
          <p:nvPr/>
        </p:nvPicPr>
        <p:blipFill>
          <a:blip r:embed="rId8"/>
          <a:srcRect r="30632"/>
          <a:stretch>
            <a:fillRect/>
          </a:stretch>
        </p:blipFill>
        <p:spPr>
          <a:xfrm>
            <a:off x="1905000" y="1247458"/>
            <a:ext cx="6840538" cy="513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89" name="图片 50188" descr="1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5000" y="1247458"/>
            <a:ext cx="6840538" cy="5129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90" name="图片 50189" descr="U68P2DT200504071321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4525" y="1307148"/>
            <a:ext cx="6840538" cy="51292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5" dur="1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0" dur="1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10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0" dur="1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10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10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5" dur="10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0" dur="1000"/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5" dur="1000"/>
                                        <p:tgtEl>
                                          <p:spTgt spid="50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129" name="Title 1"/>
          <p:cNvSpPr txBox="1"/>
          <p:nvPr/>
        </p:nvSpPr>
        <p:spPr>
          <a:xfrm>
            <a:off x="-1587" y="0"/>
            <a:ext cx="12193587" cy="1770063"/>
          </a:xfrm>
          <a:prstGeom prst="rect">
            <a:avLst/>
          </a:prstGeom>
          <a:solidFill>
            <a:srgbClr val="F2F2F2"/>
          </a:solidFill>
          <a:ln w="9525"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lang="en-US" altLang="zh-CN" sz="4000" b="1" dirty="0">
                <a:solidFill>
                  <a:srgbClr val="548235"/>
                </a:solidFill>
                <a:latin typeface="Times New Roman" panose="02020603050405020304" charset="0"/>
                <a:ea typeface="宋体" panose="02010600030101010101" pitchFamily="2" charset="-122"/>
                <a:sym typeface="Arial" panose="020B0604020202020204" pitchFamily="34" charset="0"/>
              </a:rPr>
              <a:t>If your favorite wild animals are in danger, what will you say to people to ask them to protect them? </a:t>
            </a:r>
            <a:endParaRPr lang="en-US" altLang="zh-CN" sz="4000" b="1" dirty="0">
              <a:solidFill>
                <a:srgbClr val="548235"/>
              </a:solidFill>
              <a:latin typeface="Times New Roman" panose="0202060305040502030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37890" name="文本框 1"/>
          <p:cNvSpPr txBox="1"/>
          <p:nvPr/>
        </p:nvSpPr>
        <p:spPr>
          <a:xfrm>
            <a:off x="369888" y="3743325"/>
            <a:ext cx="11652250" cy="1319213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anchor="ctr"/>
          <a:p>
            <a:r>
              <a:rPr lang="en-US" altLang="zh-CN" sz="3600" b="1" dirty="0">
                <a:latin typeface="Comic Sans MS" panose="030F0702030302020204" pitchFamily="66" charset="0"/>
                <a:ea typeface="宋体" panose="02010600030101010101" pitchFamily="2" charset="-122"/>
              </a:rPr>
              <a:t>Don't make children see wild animals only in books.</a:t>
            </a:r>
            <a:endParaRPr lang="en-US" altLang="zh-CN" sz="36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37891" name="文本框 2"/>
          <p:cNvSpPr txBox="1"/>
          <p:nvPr/>
        </p:nvSpPr>
        <p:spPr>
          <a:xfrm>
            <a:off x="928688" y="2066925"/>
            <a:ext cx="10147300" cy="1319213"/>
          </a:xfrm>
          <a:prstGeom prst="rect">
            <a:avLst/>
          </a:prstGeom>
          <a:solidFill>
            <a:srgbClr val="6EAF06"/>
          </a:solidFill>
          <a:ln w="9525">
            <a:noFill/>
          </a:ln>
        </p:spPr>
        <p:txBody>
          <a:bodyPr anchor="ctr"/>
          <a:p>
            <a:r>
              <a:rPr lang="en-US" altLang="zh-CN" sz="3600" b="1" dirty="0">
                <a:solidFill>
                  <a:schemeClr val="bg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Animals are our friends. Please save them.</a:t>
            </a:r>
            <a:r>
              <a:rPr lang="en-US" altLang="zh-CN" sz="3600" b="1" dirty="0"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endParaRPr lang="en-US" altLang="zh-CN" sz="36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74775" y="5402263"/>
            <a:ext cx="9963150" cy="1319212"/>
          </a:xfrm>
          <a:prstGeom prst="rect">
            <a:avLst/>
          </a:prstGeom>
          <a:solidFill>
            <a:srgbClr val="FFCCFF"/>
          </a:solidFill>
          <a:ln w="9525">
            <a:noFill/>
          </a:ln>
        </p:spPr>
        <p:txBody>
          <a:bodyPr anchor="ctr"/>
          <a:p>
            <a:r>
              <a:rPr lang="en-US" altLang="zh-CN" sz="3600" b="1" dirty="0">
                <a:latin typeface="Comic Sans MS" panose="030F0702030302020204" pitchFamily="66" charset="0"/>
                <a:ea typeface="宋体" panose="02010600030101010101" pitchFamily="2" charset="-122"/>
              </a:rPr>
              <a:t>The future of wild animals is in our hands.</a:t>
            </a:r>
            <a:endParaRPr lang="en-US" altLang="zh-CN" sz="36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bldLvl="0" animBg="1"/>
      <p:bldP spid="37891" grpId="0" bldLvl="0" animBg="1"/>
      <p:bldP spid="5" grpId="0" animBg="1"/>
      <p:bldP spid="5" grpId="1" animBg="1"/>
      <p:bldP spid="5" grpId="2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图片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-22860"/>
            <a:ext cx="12190730" cy="6879590"/>
          </a:xfrm>
          <a:prstGeom prst="rect">
            <a:avLst/>
          </a:prstGeom>
        </p:spPr>
      </p:pic>
      <p:sp>
        <p:nvSpPr>
          <p:cNvPr id="49153" name="Title 1"/>
          <p:cNvSpPr txBox="1"/>
          <p:nvPr/>
        </p:nvSpPr>
        <p:spPr>
          <a:xfrm>
            <a:off x="-1587" y="0"/>
            <a:ext cx="12193587" cy="995363"/>
          </a:xfrm>
          <a:prstGeom prst="rect">
            <a:avLst/>
          </a:prstGeom>
          <a:solidFill>
            <a:srgbClr val="F2F2F2"/>
          </a:solidFill>
          <a:ln w="9525">
            <a:noFill/>
          </a:ln>
        </p:spPr>
        <p:txBody>
          <a:bodyPr anchor="ctr"/>
          <a:p>
            <a:pPr algn="ctr">
              <a:lnSpc>
                <a:spcPct val="90000"/>
              </a:lnSpc>
            </a:pPr>
            <a:r>
              <a:rPr lang="en-US" altLang="en-US" sz="4000" b="1" dirty="0">
                <a:solidFill>
                  <a:srgbClr val="008000"/>
                </a:solidFill>
                <a:latin typeface="Times New Roman" panose="02020603050405020304" charset="0"/>
                <a:ea typeface="等线" panose="02010600030101010101" pitchFamily="2" charset="-122"/>
              </a:rPr>
              <a:t>A speech on my favorite wild animals</a:t>
            </a:r>
            <a:endParaRPr lang="en-US" altLang="en-US" sz="4000" b="1" dirty="0">
              <a:solidFill>
                <a:srgbClr val="008000"/>
              </a:solidFill>
              <a:latin typeface="Times New Roman" panose="02020603050405020304" charset="0"/>
              <a:ea typeface="等线" panose="02010600030101010101" pitchFamily="2" charset="-122"/>
            </a:endParaRPr>
          </a:p>
        </p:txBody>
      </p:sp>
      <p:graphicFrame>
        <p:nvGraphicFramePr>
          <p:cNvPr id="7" name="表格 6"/>
          <p:cNvGraphicFramePr/>
          <p:nvPr/>
        </p:nvGraphicFramePr>
        <p:xfrm>
          <a:off x="1173163" y="1258888"/>
          <a:ext cx="10067925" cy="5184775"/>
        </p:xfrm>
        <a:graphic>
          <a:graphicData uri="http://schemas.openxmlformats.org/drawingml/2006/table">
            <a:tbl>
              <a:tblPr>
                <a:tableStyleId>{68D230F3-CF80-4859-8CE7-A43EE81993B5}</a:tableStyleId>
              </a:tblPr>
              <a:tblGrid>
                <a:gridCol w="10067925"/>
              </a:tblGrid>
              <a:tr h="860061">
                <a:tc>
                  <a:txBody>
                    <a:bodyPr/>
                    <a:lstStyle>
                      <a:lvl1pPr marL="228600" lvl="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85800" lvl="1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>
                        <a:lnSpc>
                          <a:spcPct val="10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en-US" altLang="zh-CN" sz="3600" b="1" dirty="0" smtClean="0"/>
                        <a:t>My favorite wild animals are</a:t>
                      </a:r>
                      <a:r>
                        <a:rPr lang="en-US" altLang="zh-CN" sz="3600" b="1" baseline="0" dirty="0" smtClean="0"/>
                        <a:t> </a:t>
                      </a:r>
                      <a:r>
                        <a:rPr lang="en-US" altLang="zh-CN" sz="3600" b="1" u="sng" baseline="0" dirty="0" smtClean="0">
                          <a:solidFill>
                            <a:srgbClr val="00B0F0"/>
                          </a:solidFill>
                        </a:rPr>
                        <a:t>dolphins</a:t>
                      </a:r>
                      <a:r>
                        <a:rPr lang="en-US" altLang="zh-CN" sz="3600" b="1" dirty="0" smtClean="0"/>
                        <a:t>.</a:t>
                      </a:r>
                      <a:endParaRPr lang="en-US" altLang="zh-CN" sz="3600" b="1" dirty="0">
                        <a:solidFill>
                          <a:srgbClr val="FFFFFF"/>
                        </a:solidFill>
                        <a:latin typeface="Times New Roman" panose="02020603050405020304" charset="0"/>
                        <a:ea typeface="等线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T="45902" marB="45902"/>
                </a:tc>
              </a:tr>
              <a:tr h="744315">
                <a:tc>
                  <a:txBody>
                    <a:bodyPr/>
                    <a:lstStyle>
                      <a:lvl1pPr marL="228600" lvl="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85800" lvl="1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>
                        <a:lnSpc>
                          <a:spcPct val="10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en-US" altLang="zh-CN" sz="3600" b="1" u="sng" dirty="0" smtClean="0">
                          <a:solidFill>
                            <a:srgbClr val="00B0F0"/>
                          </a:solidFill>
                        </a:rPr>
                        <a:t>The</a:t>
                      </a:r>
                      <a:r>
                        <a:rPr lang="en-US" altLang="zh-CN" sz="3600" b="1" u="sng" baseline="0" dirty="0" smtClean="0">
                          <a:solidFill>
                            <a:srgbClr val="00B0F0"/>
                          </a:solidFill>
                        </a:rPr>
                        <a:t> color of their skin is grey</a:t>
                      </a:r>
                      <a:r>
                        <a:rPr lang="en-US" altLang="zh-CN" sz="3600" b="1" dirty="0" smtClean="0"/>
                        <a:t>.          </a:t>
                      </a:r>
                      <a:endParaRPr lang="en-US" altLang="zh-CN" sz="3600" b="1" dirty="0">
                        <a:solidFill>
                          <a:srgbClr val="0033CC"/>
                        </a:solidFill>
                        <a:latin typeface="Times New Roman" panose="02020603050405020304" charset="0"/>
                        <a:ea typeface="等线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T="45902" marB="45902"/>
                </a:tc>
              </a:tr>
              <a:tr h="1193466">
                <a:tc>
                  <a:txBody>
                    <a:bodyPr/>
                    <a:lstStyle>
                      <a:lvl1pPr marL="228600" lvl="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85800" lvl="1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US" altLang="zh-CN" sz="3600" b="1" dirty="0" smtClean="0"/>
                        <a:t>They</a:t>
                      </a:r>
                      <a:r>
                        <a:rPr lang="en-US" altLang="zh-CN" sz="3600" b="1" baseline="0" dirty="0" smtClean="0"/>
                        <a:t> eat </a:t>
                      </a:r>
                      <a:r>
                        <a:rPr lang="en-US" altLang="zh-CN" sz="3600" b="1" u="sng" baseline="0" dirty="0" smtClean="0">
                          <a:solidFill>
                            <a:srgbClr val="00B0F0"/>
                          </a:solidFill>
                        </a:rPr>
                        <a:t>small fish</a:t>
                      </a:r>
                      <a:r>
                        <a:rPr lang="en-US" altLang="zh-CN" sz="3600" b="1" baseline="0" dirty="0" smtClean="0"/>
                        <a:t>.</a:t>
                      </a:r>
                      <a:endParaRPr lang="en-US" altLang="zh-CN" sz="3600" b="1" dirty="0" smtClean="0"/>
                    </a:p>
                    <a:p>
                      <a:pPr marL="0" lvl="0" indent="0">
                        <a:lnSpc>
                          <a:spcPct val="10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en-US" altLang="zh-CN" sz="3600" b="1" dirty="0" smtClean="0"/>
                        <a:t>And </a:t>
                      </a:r>
                      <a:r>
                        <a:rPr lang="en-US" altLang="zh-CN" sz="3600" b="1" u="sng" dirty="0" smtClean="0">
                          <a:solidFill>
                            <a:srgbClr val="00B0F0"/>
                          </a:solidFill>
                        </a:rPr>
                        <a:t>they are very clever</a:t>
                      </a:r>
                      <a:r>
                        <a:rPr lang="en-US" altLang="zh-CN" sz="3600" b="1" u="sng" baseline="0" dirty="0" smtClean="0">
                          <a:solidFill>
                            <a:srgbClr val="00B0F0"/>
                          </a:solidFill>
                        </a:rPr>
                        <a:t> and friendly to people</a:t>
                      </a:r>
                      <a:r>
                        <a:rPr lang="en-US" altLang="zh-CN" sz="3600" b="1" u="sng" dirty="0" smtClean="0"/>
                        <a:t>.</a:t>
                      </a:r>
                      <a:endParaRPr lang="en-US" altLang="zh-CN" sz="3600" b="1" u="sng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等线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T="45902" marB="45902"/>
                </a:tc>
              </a:tr>
              <a:tr h="1193466">
                <a:tc>
                  <a:txBody>
                    <a:bodyPr/>
                    <a:lstStyle>
                      <a:lvl1pPr marL="228600" lvl="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85800" lvl="1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>
                        <a:lnSpc>
                          <a:spcPct val="10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en-US" altLang="zh-CN" sz="3600" b="1" dirty="0" smtClean="0"/>
                        <a:t>But now</a:t>
                      </a:r>
                      <a:r>
                        <a:rPr lang="en-US" altLang="zh-CN" sz="3600" b="1" u="sng" dirty="0" smtClean="0">
                          <a:solidFill>
                            <a:srgbClr val="00B0F0"/>
                          </a:solidFill>
                        </a:rPr>
                        <a:t> dolphins </a:t>
                      </a:r>
                      <a:r>
                        <a:rPr lang="en-US" altLang="zh-CN" sz="3600" b="1" dirty="0" smtClean="0"/>
                        <a:t>are in danger. We should do something to protect them.</a:t>
                      </a:r>
                      <a:endParaRPr lang="en-US" altLang="zh-CN" sz="3600" b="1" dirty="0" smtClean="0">
                        <a:solidFill>
                          <a:srgbClr val="000000"/>
                        </a:solidFill>
                        <a:latin typeface="Times New Roman" panose="02020603050405020304" charset="0"/>
                        <a:ea typeface="等线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T="45902" marB="45902"/>
                </a:tc>
              </a:tr>
              <a:tr h="1193466">
                <a:tc>
                  <a:txBody>
                    <a:bodyPr/>
                    <a:lstStyle>
                      <a:lvl1pPr marL="228600" lvl="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85800" lvl="1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>
                        <a:lnSpc>
                          <a:spcPct val="10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en-US" altLang="zh-CN" sz="3600" b="1" u="sng" dirty="0" smtClean="0">
                          <a:solidFill>
                            <a:srgbClr val="00B0F0"/>
                          </a:solidFill>
                        </a:rPr>
                        <a:t>Dolphins</a:t>
                      </a:r>
                      <a:r>
                        <a:rPr lang="en-US" altLang="zh-CN" sz="3600" b="1" u="sng" baseline="0" dirty="0" smtClean="0">
                          <a:solidFill>
                            <a:srgbClr val="00B0F0"/>
                          </a:solidFill>
                        </a:rPr>
                        <a:t> are our friends. </a:t>
                      </a:r>
                      <a:r>
                        <a:rPr lang="en-US" altLang="zh-CN" sz="3600" b="1" u="sng" dirty="0" smtClean="0">
                          <a:solidFill>
                            <a:srgbClr val="00B0F0"/>
                          </a:solidFill>
                          <a:sym typeface="+mn-ea"/>
                        </a:rPr>
                        <a:t>Don't make children see them only in books.</a:t>
                      </a:r>
                      <a:endParaRPr lang="en-US" altLang="zh-CN" sz="3600" b="1" u="sng" dirty="0" smtClean="0">
                        <a:solidFill>
                          <a:srgbClr val="00B0F0"/>
                        </a:solidFill>
                        <a:latin typeface="Times New Roman" panose="02020603050405020304" charset="0"/>
                        <a:ea typeface="等线" panose="02010600030101010101" pitchFamily="2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marT="45902" marB="45902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图片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-22860"/>
            <a:ext cx="12190730" cy="6879590"/>
          </a:xfrm>
          <a:prstGeom prst="rect">
            <a:avLst/>
          </a:prstGeom>
        </p:spPr>
      </p:pic>
      <p:sp>
        <p:nvSpPr>
          <p:cNvPr id="50177" name="Title 1"/>
          <p:cNvSpPr txBox="1"/>
          <p:nvPr/>
        </p:nvSpPr>
        <p:spPr>
          <a:xfrm>
            <a:off x="-1587" y="0"/>
            <a:ext cx="12193587" cy="995363"/>
          </a:xfrm>
          <a:prstGeom prst="rect">
            <a:avLst/>
          </a:prstGeom>
          <a:solidFill>
            <a:srgbClr val="F2F2F2"/>
          </a:solidFill>
          <a:ln w="9525">
            <a:noFill/>
          </a:ln>
        </p:spPr>
        <p:txBody>
          <a:bodyPr anchor="ctr"/>
          <a:p>
            <a:pPr algn="ctr">
              <a:lnSpc>
                <a:spcPct val="90000"/>
              </a:lnSpc>
            </a:pP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charset="0"/>
                <a:ea typeface="等线" panose="02010600030101010101" pitchFamily="2" charset="-122"/>
              </a:rPr>
              <a:t>A speech on my favourite wild animals</a:t>
            </a:r>
            <a:endParaRPr lang="en-US" altLang="en-US" sz="3600" b="1" dirty="0">
              <a:solidFill>
                <a:srgbClr val="008000"/>
              </a:solidFill>
              <a:latin typeface="Times New Roman" panose="02020603050405020304" charset="0"/>
              <a:ea typeface="等线" panose="02010600030101010101" pitchFamily="2" charset="-122"/>
            </a:endParaRPr>
          </a:p>
        </p:txBody>
      </p:sp>
      <p:graphicFrame>
        <p:nvGraphicFramePr>
          <p:cNvPr id="52227" name="表格 52226"/>
          <p:cNvGraphicFramePr/>
          <p:nvPr/>
        </p:nvGraphicFramePr>
        <p:xfrm>
          <a:off x="1149350" y="1000125"/>
          <a:ext cx="10067925" cy="4822825"/>
        </p:xfrm>
        <a:graphic>
          <a:graphicData uri="http://schemas.openxmlformats.org/drawingml/2006/table">
            <a:tbl>
              <a:tblPr/>
              <a:tblGrid>
                <a:gridCol w="10067925"/>
              </a:tblGrid>
              <a:tr h="679445">
                <a:tc>
                  <a:txBody>
                    <a:bodyPr/>
                    <a:lstStyle/>
                    <a:p>
                      <a:pPr lvl="0" eaLnBrk="1" hangingPunct="1">
                        <a:buNone/>
                      </a:pPr>
                      <a:r>
                        <a:rPr lang="en-US" altLang="zh-CN" sz="3600" b="1" dirty="0">
                          <a:latin typeface="Times New Roman" panose="02020603050405020304" charset="0"/>
                          <a:ea typeface="等线" panose="02010600030101010101" pitchFamily="2" charset="-122"/>
                        </a:rPr>
                        <a:t>My favorite wild animals are   </a:t>
                      </a:r>
                      <a:r>
                        <a:rPr lang="en-US" altLang="zh-CN" sz="3600" b="1" u="sng" dirty="0">
                          <a:latin typeface="Times New Roman" panose="02020603050405020304" charset="0"/>
                          <a:ea typeface="等线" panose="02010600030101010101" pitchFamily="2" charset="-122"/>
                        </a:rPr>
                        <a:t>     </a:t>
                      </a:r>
                      <a:r>
                        <a:rPr lang="en-US" altLang="zh-CN" sz="3600" b="1" u="sng" dirty="0">
                          <a:solidFill>
                            <a:srgbClr val="3333CC"/>
                          </a:solidFill>
                          <a:latin typeface="Times New Roman" panose="02020603050405020304" charset="0"/>
                          <a:ea typeface="等线" panose="02010600030101010101" pitchFamily="2" charset="-122"/>
                        </a:rPr>
                        <a:t>(name) </a:t>
                      </a:r>
                      <a:r>
                        <a:rPr lang="en-US" altLang="zh-CN" sz="3600" b="1" u="sng" dirty="0">
                          <a:latin typeface="Times New Roman" panose="02020603050405020304" charset="0"/>
                          <a:ea typeface="等线" panose="02010600030101010101" pitchFamily="2" charset="-122"/>
                        </a:rPr>
                        <a:t>  .   </a:t>
                      </a:r>
                      <a:endParaRPr lang="en-US" altLang="zh-CN" sz="3600" b="1" u="sng" dirty="0">
                        <a:solidFill>
                          <a:srgbClr val="FFFFFF"/>
                        </a:solidFill>
                        <a:latin typeface="Times New Roman" panose="02020603050405020304" charset="0"/>
                        <a:ea typeface="等线" panose="02010600030101010101" pitchFamily="2" charset="-122"/>
                      </a:endParaRPr>
                    </a:p>
                  </a:txBody>
                  <a:tcPr marT="45729" marB="45729">
                    <a:lnL>
                      <a:noFill/>
                    </a:lnL>
                    <a:lnR>
                      <a:noFill/>
                    </a:lnR>
                    <a:lnT w="12700" cap="flat" cmpd="sng">
                      <a:solidFill>
                        <a:srgbClr val="70AD47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8810">
                <a:tc>
                  <a:txBody>
                    <a:bodyPr/>
                    <a:lstStyle/>
                    <a:p>
                      <a:pPr lvl="0" eaLnBrk="1" hangingPunct="1">
                        <a:buNone/>
                      </a:pPr>
                      <a:r>
                        <a:rPr lang="en-US" altLang="zh-CN" sz="3600" b="1" dirty="0">
                          <a:latin typeface="Times New Roman" panose="02020603050405020304" charset="0"/>
                          <a:ea typeface="等线" panose="02010600030101010101" pitchFamily="2" charset="-122"/>
                        </a:rPr>
                        <a:t>They </a:t>
                      </a:r>
                      <a:r>
                        <a:rPr lang="en-US" altLang="zh-CN" sz="3600" b="1" u="sng" dirty="0">
                          <a:latin typeface="Times New Roman" panose="02020603050405020304" charset="0"/>
                          <a:ea typeface="等线" panose="02010600030101010101" pitchFamily="2" charset="-122"/>
                        </a:rPr>
                        <a:t>          </a:t>
                      </a:r>
                      <a:r>
                        <a:rPr lang="en-US" altLang="zh-CN" sz="3600" b="1" u="sng" dirty="0">
                          <a:solidFill>
                            <a:srgbClr val="3333CC"/>
                          </a:solidFill>
                          <a:latin typeface="Times New Roman" panose="02020603050405020304" charset="0"/>
                          <a:ea typeface="等线" panose="02010600030101010101" pitchFamily="2" charset="-122"/>
                        </a:rPr>
                        <a:t>   (looks)  </a:t>
                      </a:r>
                      <a:r>
                        <a:rPr lang="en-US" altLang="zh-CN" sz="3600" b="1" u="sng" dirty="0">
                          <a:latin typeface="Times New Roman" panose="02020603050405020304" charset="0"/>
                          <a:ea typeface="等线" panose="02010600030101010101" pitchFamily="2" charset="-122"/>
                        </a:rPr>
                        <a:t>          </a:t>
                      </a:r>
                      <a:r>
                        <a:rPr lang="en-US" altLang="zh-CN" sz="3600" b="1" dirty="0">
                          <a:latin typeface="Times New Roman" panose="02020603050405020304" charset="0"/>
                          <a:ea typeface="等线" panose="02010600030101010101" pitchFamily="2" charset="-122"/>
                        </a:rPr>
                        <a:t> .          </a:t>
                      </a:r>
                      <a:endParaRPr lang="en-US" altLang="zh-CN" sz="3600" b="1" dirty="0">
                        <a:solidFill>
                          <a:srgbClr val="0033CC"/>
                        </a:solidFill>
                        <a:latin typeface="Times New Roman" panose="02020603050405020304" charset="0"/>
                        <a:ea typeface="等线" panose="02010600030101010101" pitchFamily="2" charset="-122"/>
                      </a:endParaRPr>
                    </a:p>
                  </a:txBody>
                  <a:tcPr marT="45729" marB="4572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8729">
                <a:tc>
                  <a:txBody>
                    <a:bodyPr/>
                    <a:lstStyle/>
                    <a:p>
                      <a:pPr lvl="0" eaLnBrk="1" hangingPunct="1">
                        <a:buNone/>
                      </a:pPr>
                      <a:r>
                        <a:rPr lang="en-US" altLang="zh-CN" sz="3600" b="1" dirty="0">
                          <a:latin typeface="Times New Roman" panose="02020603050405020304" charset="0"/>
                          <a:ea typeface="等线" panose="02010600030101010101" pitchFamily="2" charset="-122"/>
                        </a:rPr>
                        <a:t>They eat</a:t>
                      </a:r>
                      <a:r>
                        <a:rPr lang="en-US" altLang="zh-CN" sz="3600" b="1" u="sng" dirty="0">
                          <a:latin typeface="Times New Roman" panose="02020603050405020304" charset="0"/>
                          <a:ea typeface="等线" panose="02010600030101010101" pitchFamily="2" charset="-122"/>
                        </a:rPr>
                        <a:t>     </a:t>
                      </a:r>
                      <a:r>
                        <a:rPr lang="en-US" altLang="zh-CN" sz="3600" b="1" u="sng" dirty="0">
                          <a:solidFill>
                            <a:srgbClr val="3333CC"/>
                          </a:solidFill>
                          <a:latin typeface="Times New Roman" panose="02020603050405020304" charset="0"/>
                          <a:ea typeface="等线" panose="02010600030101010101" pitchFamily="2" charset="-122"/>
                        </a:rPr>
                        <a:t>   (food)  </a:t>
                      </a:r>
                      <a:r>
                        <a:rPr lang="en-US" altLang="zh-CN" sz="3600" b="1" u="sng" dirty="0">
                          <a:latin typeface="Times New Roman" panose="02020603050405020304" charset="0"/>
                          <a:ea typeface="等线" panose="02010600030101010101" pitchFamily="2" charset="-122"/>
                        </a:rPr>
                        <a:t>           </a:t>
                      </a:r>
                      <a:r>
                        <a:rPr lang="en-US" altLang="zh-CN" sz="3600" b="1" dirty="0">
                          <a:latin typeface="Times New Roman" panose="02020603050405020304" charset="0"/>
                          <a:ea typeface="等线" panose="02010600030101010101" pitchFamily="2" charset="-122"/>
                        </a:rPr>
                        <a:t>  .</a:t>
                      </a:r>
                      <a:endParaRPr lang="en-US" altLang="zh-CN" sz="3600" b="1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等线" panose="02010600030101010101" pitchFamily="2" charset="-122"/>
                      </a:endParaRPr>
                    </a:p>
                    <a:p>
                      <a:pPr lvl="0" eaLnBrk="1" hangingPunct="1">
                        <a:buNone/>
                      </a:pPr>
                      <a:r>
                        <a:rPr lang="en-US" altLang="zh-CN" sz="3600" b="1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等线" panose="02010600030101010101" pitchFamily="2" charset="-122"/>
                        </a:rPr>
                        <a:t>And they </a:t>
                      </a:r>
                      <a:r>
                        <a:rPr lang="en-US" altLang="zh-CN" sz="3600" b="1" u="sng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等线" panose="02010600030101010101" pitchFamily="2" charset="-122"/>
                        </a:rPr>
                        <a:t>      </a:t>
                      </a:r>
                      <a:r>
                        <a:rPr lang="en-US" altLang="zh-CN" sz="3600" b="1" u="sng" dirty="0">
                          <a:solidFill>
                            <a:srgbClr val="3333CC"/>
                          </a:solidFill>
                          <a:latin typeface="Times New Roman" panose="02020603050405020304" charset="0"/>
                          <a:ea typeface="等线" panose="02010600030101010101" pitchFamily="2" charset="-122"/>
                        </a:rPr>
                        <a:t>(other features)  </a:t>
                      </a:r>
                      <a:r>
                        <a:rPr lang="en-US" altLang="zh-CN" sz="3600" b="1" u="sng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等线" panose="02010600030101010101" pitchFamily="2" charset="-122"/>
                        </a:rPr>
                        <a:t>             </a:t>
                      </a:r>
                      <a:r>
                        <a:rPr lang="en-US" altLang="zh-CN" sz="3600" b="1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等线" panose="02010600030101010101" pitchFamily="2" charset="-122"/>
                        </a:rPr>
                        <a:t>.</a:t>
                      </a:r>
                      <a:endParaRPr lang="en-US" altLang="zh-CN" sz="3600" b="1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等线" panose="02010600030101010101" pitchFamily="2" charset="-122"/>
                      </a:endParaRPr>
                    </a:p>
                  </a:txBody>
                  <a:tcPr marT="45729" marB="4572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8729">
                <a:tc>
                  <a:txBody>
                    <a:bodyPr/>
                    <a:lstStyle/>
                    <a:p>
                      <a:pPr lvl="0" eaLnBrk="1" hangingPunct="1">
                        <a:buNone/>
                      </a:pPr>
                      <a:r>
                        <a:rPr lang="en-US" altLang="zh-CN" sz="3600" b="1" dirty="0">
                          <a:latin typeface="Times New Roman" panose="02020603050405020304" charset="0"/>
                          <a:ea typeface="等线" panose="02010600030101010101" pitchFamily="2" charset="-122"/>
                        </a:rPr>
                        <a:t>But now </a:t>
                      </a:r>
                      <a:r>
                        <a:rPr lang="en-US" altLang="zh-CN" sz="3600" b="1" u="sng" dirty="0">
                          <a:latin typeface="Times New Roman" panose="02020603050405020304" charset="0"/>
                          <a:ea typeface="等线" panose="02010600030101010101" pitchFamily="2" charset="-122"/>
                          <a:sym typeface="+mn-ea"/>
                        </a:rPr>
                        <a:t>       </a:t>
                      </a:r>
                      <a:r>
                        <a:rPr lang="en-US" altLang="zh-CN" sz="3600" b="1" u="sng" dirty="0">
                          <a:solidFill>
                            <a:srgbClr val="3333CC"/>
                          </a:solidFill>
                          <a:latin typeface="Times New Roman" panose="02020603050405020304" charset="0"/>
                          <a:ea typeface="等线" panose="02010600030101010101" pitchFamily="2" charset="-122"/>
                          <a:sym typeface="+mn-ea"/>
                        </a:rPr>
                        <a:t> (name) </a:t>
                      </a:r>
                      <a:r>
                        <a:rPr lang="en-US" altLang="zh-CN" sz="3600" b="1" u="sng" dirty="0">
                          <a:latin typeface="Times New Roman" panose="02020603050405020304" charset="0"/>
                          <a:ea typeface="等线" panose="02010600030101010101" pitchFamily="2" charset="-122"/>
                          <a:sym typeface="+mn-ea"/>
                        </a:rPr>
                        <a:t>     </a:t>
                      </a:r>
                      <a:r>
                        <a:rPr lang="en-US" altLang="zh-CN" sz="3600" b="1" dirty="0">
                          <a:latin typeface="Times New Roman" panose="02020603050405020304" charset="0"/>
                          <a:ea typeface="等线" panose="02010600030101010101" pitchFamily="2" charset="-122"/>
                        </a:rPr>
                        <a:t> are in danger. We should do something to protect them.</a:t>
                      </a:r>
                      <a:endParaRPr lang="en-US" altLang="zh-CN" sz="3600" b="1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等线" panose="02010600030101010101" pitchFamily="2" charset="-122"/>
                      </a:endParaRPr>
                    </a:p>
                  </a:txBody>
                  <a:tcPr marT="45729" marB="4572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87112">
                <a:tc>
                  <a:txBody>
                    <a:bodyPr/>
                    <a:lstStyle/>
                    <a:p>
                      <a:pPr lvl="0" eaLnBrk="1" hangingPunct="1">
                        <a:buNone/>
                      </a:pPr>
                      <a:r>
                        <a:rPr lang="en-US" altLang="zh-CN" sz="3600" b="1" u="sng" dirty="0">
                          <a:solidFill>
                            <a:srgbClr val="3333CC"/>
                          </a:solidFill>
                          <a:latin typeface="Times New Roman" panose="02020603050405020304" charset="0"/>
                          <a:ea typeface="等线" panose="02010600030101010101" pitchFamily="2" charset="-122"/>
                        </a:rPr>
                        <a:t> ________________________________ </a:t>
                      </a:r>
                      <a:r>
                        <a:rPr lang="en-US" altLang="zh-CN" sz="3600" b="1" u="sng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等线" panose="02010600030101010101" pitchFamily="2" charset="-122"/>
                        </a:rPr>
                        <a:t>     .</a:t>
                      </a:r>
                      <a:endParaRPr lang="en-US" altLang="zh-CN" sz="3600" b="1" u="sng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等线" panose="02010600030101010101" pitchFamily="2" charset="-122"/>
                      </a:endParaRPr>
                    </a:p>
                  </a:txBody>
                  <a:tcPr marT="45729" marB="4572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>
                      <a:solidFill>
                        <a:srgbClr val="70AD47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7891" name="文本框 2"/>
          <p:cNvSpPr txBox="1"/>
          <p:nvPr/>
        </p:nvSpPr>
        <p:spPr>
          <a:xfrm>
            <a:off x="4435475" y="4756150"/>
            <a:ext cx="7735888" cy="603250"/>
          </a:xfrm>
          <a:prstGeom prst="rect">
            <a:avLst/>
          </a:prstGeom>
          <a:solidFill>
            <a:srgbClr val="6EAF06"/>
          </a:solidFill>
          <a:ln w="9525">
            <a:noFill/>
          </a:ln>
        </p:spPr>
        <p:txBody>
          <a:bodyPr anchor="ctr"/>
          <a:p>
            <a:r>
              <a:rPr lang="en-US" altLang="zh-CN" sz="2800" b="1" dirty="0">
                <a:solidFill>
                  <a:schemeClr val="bg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Animals are our friends. Please save them.</a:t>
            </a:r>
            <a:r>
              <a:rPr lang="en-US" altLang="zh-CN" sz="2800" b="1" dirty="0"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endParaRPr lang="en-US" altLang="zh-CN" sz="28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37890" name="文本框 1"/>
          <p:cNvSpPr txBox="1"/>
          <p:nvPr/>
        </p:nvSpPr>
        <p:spPr>
          <a:xfrm>
            <a:off x="3051175" y="5359400"/>
            <a:ext cx="9140825" cy="80962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anchor="ctr"/>
          <a:p>
            <a:r>
              <a:rPr lang="en-US" altLang="zh-CN" sz="2800" b="1" dirty="0">
                <a:latin typeface="Comic Sans MS" panose="030F0702030302020204" pitchFamily="66" charset="0"/>
                <a:ea typeface="宋体" panose="02010600030101010101" pitchFamily="2" charset="-122"/>
              </a:rPr>
              <a:t>Don't make children see wild animals only in books.</a:t>
            </a:r>
            <a:endParaRPr lang="en-US" altLang="zh-CN" sz="28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435475" y="6169025"/>
            <a:ext cx="7756525" cy="654050"/>
          </a:xfrm>
          <a:prstGeom prst="rect">
            <a:avLst/>
          </a:prstGeom>
          <a:solidFill>
            <a:srgbClr val="FFCCFF"/>
          </a:solidFill>
          <a:ln w="9525">
            <a:noFill/>
          </a:ln>
        </p:spPr>
        <p:txBody>
          <a:bodyPr anchor="ctr"/>
          <a:p>
            <a:r>
              <a:rPr lang="en-US" altLang="zh-CN" sz="2800" b="1" dirty="0">
                <a:latin typeface="Comic Sans MS" panose="030F0702030302020204" pitchFamily="66" charset="0"/>
                <a:ea typeface="宋体" panose="02010600030101010101" pitchFamily="2" charset="-122"/>
              </a:rPr>
              <a:t>The future of wild animals is in our hands.</a:t>
            </a:r>
            <a:endParaRPr lang="en-US" altLang="zh-CN" sz="28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ldLvl="0" animBg="1"/>
      <p:bldP spid="37890" grpId="0" bldLvl="0" animBg="1"/>
      <p:bldP spid="5" grpId="0" animBg="1"/>
      <p:bldP spid="5" grpId="1" animBg="1"/>
      <p:bldP spid="5" grpId="2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9937" name="Picture 2" descr="20095180627870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240" y="0"/>
            <a:ext cx="1222184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938" name="WordArt 3"/>
          <p:cNvSpPr/>
          <p:nvPr/>
        </p:nvSpPr>
        <p:spPr>
          <a:xfrm>
            <a:off x="3081020" y="531813"/>
            <a:ext cx="3455988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60000"/>
          </a:bodyPr>
          <a:p>
            <a:pPr algn="ctr"/>
            <a:r>
              <a:rPr lang="zh-CN" altLang="en-US" sz="4800" b="1">
                <a:gradFill rotWithShape="1">
                  <a:gsLst>
                    <a:gs pos="0">
                      <a:srgbClr val="FFF200">
                        <a:alpha val="100000"/>
                      </a:srgbClr>
                    </a:gs>
                    <a:gs pos="45000">
                      <a:srgbClr val="FF7A00">
                        <a:alpha val="100000"/>
                      </a:srgbClr>
                    </a:gs>
                    <a:gs pos="70000">
                      <a:srgbClr val="FF0300">
                        <a:alpha val="100000"/>
                      </a:srgbClr>
                    </a:gs>
                    <a:gs pos="100000">
                      <a:srgbClr val="4D0808">
                        <a:alpha val="100000"/>
                      </a:srgbClr>
                    </a:gs>
                  </a:gsLst>
                  <a:lin ang="5400000" scaled="1"/>
                  <a:tileRect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</a:rPr>
              <a:t>Homework:</a:t>
            </a:r>
            <a:endParaRPr lang="zh-CN" altLang="en-US" sz="4800" b="1">
              <a:gradFill rotWithShape="1">
                <a:gsLst>
                  <a:gs pos="0">
                    <a:srgbClr val="FFF200">
                      <a:alpha val="100000"/>
                    </a:srgbClr>
                  </a:gs>
                  <a:gs pos="45000">
                    <a:srgbClr val="FF7A00">
                      <a:alpha val="100000"/>
                    </a:srgbClr>
                  </a:gs>
                  <a:gs pos="70000">
                    <a:srgbClr val="FF0300">
                      <a:alpha val="100000"/>
                    </a:srgbClr>
                  </a:gs>
                  <a:gs pos="100000">
                    <a:srgbClr val="4D0808">
                      <a:alpha val="100000"/>
                    </a:srgbClr>
                  </a:gs>
                </a:gsLst>
                <a:lin ang="5400000" scaled="1"/>
                <a:tileRect/>
              </a:gra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Comic Sans MS" panose="030F0702030302020204" pitchFamily="66" charset="0"/>
              <a:ea typeface="Comic Sans MS" panose="030F0702030302020204" pitchFamily="66" charset="0"/>
            </a:endParaRPr>
          </a:p>
        </p:txBody>
      </p:sp>
      <p:sp>
        <p:nvSpPr>
          <p:cNvPr id="39939" name="Text Box 4" descr="40%"/>
          <p:cNvSpPr txBox="1"/>
          <p:nvPr/>
        </p:nvSpPr>
        <p:spPr>
          <a:xfrm>
            <a:off x="1460500" y="1290320"/>
            <a:ext cx="765175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719455" indent="-719455">
              <a:spcBef>
                <a:spcPct val="50000"/>
              </a:spcBef>
            </a:pPr>
            <a:r>
              <a:rPr lang="en-US" altLang="zh-CN" sz="3200" b="1" dirty="0">
                <a:latin typeface="Comic Sans MS" panose="030F0702030302020204" pitchFamily="66" charset="0"/>
                <a:ea typeface="宋体" panose="02010600030101010101" pitchFamily="2" charset="-122"/>
              </a:rPr>
              <a:t>1.Talk about your favourite animal with your friends after class.</a:t>
            </a:r>
            <a:endParaRPr lang="en-US" altLang="zh-CN" sz="32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719455" indent="-719455">
              <a:spcBef>
                <a:spcPct val="50000"/>
              </a:spcBef>
            </a:pPr>
            <a:r>
              <a:rPr lang="en-US" altLang="zh-CN" sz="3200" b="1" dirty="0">
                <a:latin typeface="Comic Sans MS" panose="030F0702030302020204" pitchFamily="66" charset="0"/>
                <a:ea typeface="宋体" panose="02010600030101010101" pitchFamily="2" charset="-122"/>
              </a:rPr>
              <a:t>2.Read and recite Comic strip </a:t>
            </a:r>
            <a:r>
              <a:rPr lang="zh-CN" altLang="zh-CN" sz="3200" b="1" dirty="0">
                <a:latin typeface="Comic Sans MS" panose="030F0702030302020204" pitchFamily="66" charset="0"/>
                <a:ea typeface="宋体" panose="02010600030101010101" pitchFamily="2" charset="-122"/>
              </a:rPr>
              <a:t>＆</a:t>
            </a:r>
            <a:r>
              <a:rPr lang="en-US" altLang="zh-CN" sz="3200" b="1" dirty="0">
                <a:latin typeface="Comic Sans MS" panose="030F0702030302020204" pitchFamily="66" charset="0"/>
                <a:ea typeface="宋体" panose="02010600030101010101" pitchFamily="2" charset="-122"/>
              </a:rPr>
              <a:t>Welcome to the unit.</a:t>
            </a:r>
            <a:endParaRPr lang="en-US" altLang="zh-CN" sz="32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719455" indent="-719455">
              <a:spcBef>
                <a:spcPct val="50000"/>
              </a:spcBef>
            </a:pPr>
            <a:r>
              <a:rPr lang="en-US" altLang="zh-CN" sz="3200" b="1" dirty="0">
                <a:latin typeface="Comic Sans MS" panose="030F0702030302020204" pitchFamily="66" charset="0"/>
                <a:ea typeface="宋体" panose="02010600030101010101" pitchFamily="2" charset="-122"/>
              </a:rPr>
              <a:t>3.Finish the exercise on page 46.</a:t>
            </a:r>
            <a:endParaRPr lang="en-US" altLang="zh-CN" sz="32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719455" indent="-719455">
              <a:spcBef>
                <a:spcPct val="50000"/>
              </a:spcBef>
            </a:pPr>
            <a:endParaRPr lang="en-US" altLang="zh-CN" sz="3200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8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图片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" y="-5715"/>
            <a:ext cx="12178665" cy="6873875"/>
          </a:xfrm>
          <a:prstGeom prst="rect">
            <a:avLst/>
          </a:prstGeom>
        </p:spPr>
      </p:pic>
      <p:sp>
        <p:nvSpPr>
          <p:cNvPr id="23553" name="文本框 125958"/>
          <p:cNvSpPr txBox="1"/>
          <p:nvPr/>
        </p:nvSpPr>
        <p:spPr>
          <a:xfrm>
            <a:off x="2922905" y="1029970"/>
            <a:ext cx="6871970" cy="1014730"/>
          </a:xfrm>
          <a:prstGeom prst="rect">
            <a:avLst/>
          </a:prstGeom>
          <a:noFill/>
          <a:ln w="38100" cap="flat" cmpd="dbl">
            <a:solidFill>
              <a:srgbClr val="00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pPr algn="ctr">
              <a:buClr>
                <a:schemeClr val="bg1"/>
              </a:buClr>
            </a:pPr>
            <a:r>
              <a:rPr lang="en-US" altLang="zh-CN" sz="4000" b="1" err="1">
                <a:solidFill>
                  <a:srgbClr val="008000"/>
                </a:solidFill>
                <a:latin typeface="Showcard Gothic" panose="04020904020102020604" charset="0"/>
                <a:ea typeface="黑体" panose="02010609060101010101" pitchFamily="49" charset="-122"/>
              </a:rPr>
              <a:t>Favourite</a:t>
            </a:r>
            <a:r>
              <a:rPr lang="en-US" altLang="zh-CN" sz="4000" b="1">
                <a:solidFill>
                  <a:srgbClr val="008000"/>
                </a:solidFill>
                <a:latin typeface="Showcard Gothic" panose="04020904020102020604" charset="0"/>
                <a:ea typeface="黑体" panose="02010609060101010101" pitchFamily="49" charset="-122"/>
              </a:rPr>
              <a:t> wild animals</a:t>
            </a:r>
            <a:r>
              <a:rPr lang="en-US" altLang="zh-CN" sz="4000" b="1">
                <a:solidFill>
                  <a:srgbClr val="A50021"/>
                </a:solidFill>
                <a:latin typeface="Showcard Gothic" panose="04020904020102020604" charset="0"/>
                <a:ea typeface="宋体" panose="02010600030101010101" pitchFamily="2" charset="-122"/>
              </a:rPr>
              <a:t> </a:t>
            </a:r>
            <a:r>
              <a:rPr lang="en-US" altLang="zh-CN" sz="6000" b="1">
                <a:solidFill>
                  <a:srgbClr val="A50021"/>
                </a:solidFill>
                <a:latin typeface="Showcard Gothic" panose="04020904020102020604" charset="0"/>
                <a:ea typeface="宋体" panose="02010600030101010101" pitchFamily="2" charset="-122"/>
              </a:rPr>
              <a:t> </a:t>
            </a:r>
            <a:r>
              <a:rPr lang="en-US" altLang="zh-CN" sz="3600">
                <a:solidFill>
                  <a:srgbClr val="A50021"/>
                </a:solidFill>
                <a:latin typeface="Showcard Gothic" panose="04020904020102020604" charset="0"/>
                <a:ea typeface="宋体" panose="02010600030101010101" pitchFamily="2" charset="-122"/>
              </a:rPr>
              <a:t>  </a:t>
            </a:r>
            <a:r>
              <a:rPr lang="en-US" altLang="zh-CN">
                <a:solidFill>
                  <a:srgbClr val="A50021"/>
                </a:solidFill>
                <a:latin typeface="Times New Roman" panose="02020603050405020304" charset="0"/>
                <a:ea typeface="宋体" panose="02010600030101010101" pitchFamily="2" charset="-122"/>
              </a:rPr>
              <a:t>            </a:t>
            </a:r>
            <a:endParaRPr lang="en-US" altLang="zh-CN" b="0">
              <a:solidFill>
                <a:srgbClr val="A5002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3554" name="文本框 126016"/>
          <p:cNvSpPr txBox="1"/>
          <p:nvPr/>
        </p:nvSpPr>
        <p:spPr>
          <a:xfrm>
            <a:off x="1828800" y="2562225"/>
            <a:ext cx="9060180" cy="26377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15000"/>
              </a:lnSpc>
            </a:pPr>
            <a:r>
              <a:rPr lang="en-US" altLang="zh-CN" sz="3600" err="1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Millie and her classmates are talking about their favourite</a:t>
            </a:r>
            <a:r>
              <a:rPr lang="en-US" altLang="zh-CN" sz="36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wild animals. Listen to their conversation and answer the questions.</a:t>
            </a:r>
            <a:endParaRPr lang="en-US" altLang="zh-CN" sz="360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blinds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图片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6510" y="-339090"/>
            <a:ext cx="12223115" cy="6850380"/>
          </a:xfrm>
          <a:prstGeom prst="rect">
            <a:avLst/>
          </a:prstGeom>
        </p:spPr>
      </p:pic>
      <p:graphicFrame>
        <p:nvGraphicFramePr>
          <p:cNvPr id="4" name="表格 3"/>
          <p:cNvGraphicFramePr/>
          <p:nvPr/>
        </p:nvGraphicFramePr>
        <p:xfrm>
          <a:off x="1449070" y="1576070"/>
          <a:ext cx="9317355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5785"/>
                <a:gridCol w="3105785"/>
                <a:gridCol w="3105785"/>
              </a:tblGrid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9144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4733290" y="1713230"/>
            <a:ext cx="27489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Berlin Sans FB Demi" panose="020E0802020502020306" charset="0"/>
              </a:rPr>
              <a:t>Wild animals</a:t>
            </a:r>
            <a:endParaRPr lang="en-US" altLang="zh-CN" sz="2800">
              <a:solidFill>
                <a:schemeClr val="bg1"/>
              </a:solidFill>
              <a:latin typeface="Berlin Sans FB Demi" panose="020E0802020502020306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71180" y="1713230"/>
            <a:ext cx="2289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Berlin Sans FB Demi" panose="020E0802020502020306" charset="0"/>
              </a:rPr>
              <a:t>Reason</a:t>
            </a:r>
            <a:endParaRPr lang="en-US" altLang="zh-CN" sz="2800">
              <a:solidFill>
                <a:schemeClr val="bg1"/>
              </a:solidFill>
              <a:latin typeface="Berlin Sans FB Demi" panose="020E0802020502020306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252980" y="2671445"/>
            <a:ext cx="22034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Arial Black" panose="020B0A04020102020204" charset="0"/>
              </a:rPr>
              <a:t>Kitty</a:t>
            </a:r>
            <a:endParaRPr lang="en-US" altLang="zh-CN" sz="3200">
              <a:latin typeface="Arial Black" panose="020B0A0402010202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252980" y="3566795"/>
            <a:ext cx="17995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Arial Black" panose="020B0A04020102020204" charset="0"/>
              </a:rPr>
              <a:t>Simon</a:t>
            </a:r>
            <a:endParaRPr lang="en-US" altLang="zh-CN" sz="3200">
              <a:latin typeface="Arial Black" panose="020B0A0402010202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252980" y="4497705"/>
            <a:ext cx="1511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Arial Black" panose="020B0A04020102020204" charset="0"/>
              </a:rPr>
              <a:t>Peter</a:t>
            </a:r>
            <a:endParaRPr lang="en-US" altLang="zh-CN" sz="3200">
              <a:latin typeface="Arial Black" panose="020B0A0402010202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252980" y="5388610"/>
            <a:ext cx="14687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Arial Black" panose="020B0A04020102020204" charset="0"/>
              </a:rPr>
              <a:t>Millie</a:t>
            </a:r>
            <a:endParaRPr lang="en-US" altLang="zh-CN" sz="3200">
              <a:latin typeface="Arial Black" panose="020B0A0402010202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215255" y="2671445"/>
            <a:ext cx="21780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Arial Black" panose="020B0A04020102020204" charset="0"/>
              </a:rPr>
              <a:t>monkeys</a:t>
            </a:r>
            <a:endParaRPr lang="en-US" altLang="zh-CN" sz="3200">
              <a:solidFill>
                <a:srgbClr val="FF0000"/>
              </a:solidFill>
              <a:latin typeface="Arial Black" panose="020B0A0402010202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735570" y="2683510"/>
            <a:ext cx="3030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  <a:latin typeface="Arial Black" panose="020B0A04020102020204" charset="0"/>
              </a:rPr>
              <a:t>clever, funny</a:t>
            </a:r>
            <a:endParaRPr lang="en-US" altLang="zh-CN" sz="2800">
              <a:solidFill>
                <a:srgbClr val="FF0000"/>
              </a:solidFill>
              <a:latin typeface="Arial Black" panose="020B0A0402010202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251450" y="3570605"/>
            <a:ext cx="17868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Arial Black" panose="020B0A04020102020204" charset="0"/>
              </a:rPr>
              <a:t>lions</a:t>
            </a:r>
            <a:endParaRPr lang="en-US" altLang="zh-CN" sz="3200">
              <a:solidFill>
                <a:srgbClr val="FF0000"/>
              </a:solidFill>
              <a:latin typeface="Arial Black" panose="020B0A040201020202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589520" y="3570605"/>
            <a:ext cx="39065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  <a:latin typeface="Arial Black" panose="020B0A04020102020204" charset="0"/>
              </a:rPr>
              <a:t>strong, run fast</a:t>
            </a:r>
            <a:endParaRPr lang="en-US" altLang="zh-CN" sz="2800">
              <a:solidFill>
                <a:srgbClr val="FF0000"/>
              </a:solidFill>
              <a:latin typeface="Arial Black" panose="020B0A040201020202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250815" y="4448175"/>
            <a:ext cx="18605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Arial Black" panose="020B0A04020102020204" charset="0"/>
              </a:rPr>
              <a:t>pandas</a:t>
            </a:r>
            <a:endParaRPr lang="en-US" altLang="zh-CN" sz="3200">
              <a:solidFill>
                <a:srgbClr val="FF0000"/>
              </a:solidFill>
              <a:latin typeface="Arial Black" panose="020B0A040201020202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501380" y="4559300"/>
            <a:ext cx="1958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  <a:latin typeface="Arial Black" panose="020B0A04020102020204" charset="0"/>
              </a:rPr>
              <a:t>cute</a:t>
            </a:r>
            <a:endParaRPr lang="en-US" altLang="zh-CN" sz="2800">
              <a:solidFill>
                <a:srgbClr val="FF0000"/>
              </a:solidFill>
              <a:latin typeface="Arial Black" panose="020B0A040201020202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251450" y="5388610"/>
            <a:ext cx="20262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Arial Black" panose="020B0A04020102020204" charset="0"/>
              </a:rPr>
              <a:t>pandas</a:t>
            </a:r>
            <a:endParaRPr lang="en-US" altLang="zh-CN" sz="3200">
              <a:solidFill>
                <a:srgbClr val="FF0000"/>
              </a:solidFill>
              <a:latin typeface="Arial Black" panose="020B0A040201020202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691245" y="5419090"/>
            <a:ext cx="15792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  <a:latin typeface="Arial Black" panose="020B0A04020102020204" charset="0"/>
              </a:rPr>
              <a:t>/</a:t>
            </a:r>
            <a:endParaRPr lang="en-US" altLang="zh-CN" sz="2800">
              <a:solidFill>
                <a:srgbClr val="FF0000"/>
              </a:solidFill>
              <a:latin typeface="Arial Black" panose="020B0A040201020202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160270" y="-70485"/>
            <a:ext cx="86868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 err="1">
                <a:latin typeface="Comic Sans MS" panose="030F0702030302020204" pitchFamily="66" charset="0"/>
                <a:sym typeface="+mn-ea"/>
              </a:rPr>
              <a:t>Talk about favourite</a:t>
            </a:r>
            <a:r>
              <a:rPr lang="en-US" altLang="zh-CN" sz="3600" b="1">
                <a:latin typeface="Comic Sans MS" panose="030F0702030302020204" pitchFamily="66" charset="0"/>
                <a:sym typeface="+mn-ea"/>
              </a:rPr>
              <a:t> wild animals</a:t>
            </a:r>
            <a:endParaRPr lang="en-US" altLang="zh-CN" sz="3600" b="1">
              <a:latin typeface="Comic Sans MS" panose="030F0702030302020204" pitchFamily="66" charset="0"/>
            </a:endParaRPr>
          </a:p>
          <a:p>
            <a:endParaRPr lang="zh-CN" altLang="en-US" sz="3600"/>
          </a:p>
        </p:txBody>
      </p:sp>
      <p:sp>
        <p:nvSpPr>
          <p:cNvPr id="20" name="文本框 19"/>
          <p:cNvSpPr txBox="1"/>
          <p:nvPr/>
        </p:nvSpPr>
        <p:spPr>
          <a:xfrm>
            <a:off x="1449070" y="711835"/>
            <a:ext cx="550291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Listen and fill in the table</a:t>
            </a:r>
            <a:endParaRPr lang="en-US" altLang="zh-CN" sz="3200" b="1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sym typeface="+mn-ea"/>
            </a:endParaRPr>
          </a:p>
          <a:p>
            <a:endParaRPr lang="zh-CN" altLang="en-US" sz="3200"/>
          </a:p>
        </p:txBody>
      </p:sp>
      <p:pic>
        <p:nvPicPr>
          <p:cNvPr id="21" name="Welcome to the uni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76915" y="604456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0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图片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3810"/>
            <a:ext cx="12223115" cy="685038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065338" y="502920"/>
            <a:ext cx="7793355" cy="14452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>
                <a:rot lat="0" lon="0" rev="0"/>
              </a:lightRig>
            </a:scene3d>
            <a:sp3d extrusionH="120650" prstMaterial="matte"/>
          </a:bodyPr>
          <a:p>
            <a:pPr algn="ctr"/>
            <a:r>
              <a:rPr lang="en-US" altLang="zh-CN" sz="4400" b="1" i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/>
                  </a:gradFill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</a:rPr>
              <a:t>How many kinds of wild animals </a:t>
            </a:r>
            <a:endParaRPr lang="en-US" altLang="zh-CN" sz="4400" b="1" i="1">
              <a:ln>
                <a:gradFill>
                  <a:gsLst>
                    <a:gs pos="98000">
                      <a:srgbClr val="F88C89"/>
                    </a:gs>
                    <a:gs pos="86000">
                      <a:srgbClr val="F8D078"/>
                    </a:gs>
                    <a:gs pos="73000">
                      <a:srgbClr val="BAD172"/>
                    </a:gs>
                    <a:gs pos="62000">
                      <a:srgbClr val="BEC7AF"/>
                    </a:gs>
                    <a:gs pos="50000">
                      <a:srgbClr val="83D9E3"/>
                    </a:gs>
                    <a:gs pos="37000">
                      <a:srgbClr val="9C61DF"/>
                    </a:gs>
                    <a:gs pos="24000">
                      <a:srgbClr val="CA78E1"/>
                    </a:gs>
                    <a:gs pos="12000">
                      <a:srgbClr val="E564DF"/>
                    </a:gs>
                    <a:gs pos="0">
                      <a:srgbClr val="F86CC0"/>
                    </a:gs>
                  </a:gsLst>
                  <a:lin ang="0"/>
                </a:gradFill>
              </a:ln>
              <a:gradFill>
                <a:gsLst>
                  <a:gs pos="79000">
                    <a:srgbClr val="CCFF66"/>
                  </a:gs>
                  <a:gs pos="94000">
                    <a:srgbClr val="FFFF00">
                      <a:alpha val="50000"/>
                    </a:srgbClr>
                  </a:gs>
                  <a:gs pos="70000">
                    <a:srgbClr val="00FF00">
                      <a:alpha val="13000"/>
                    </a:srgbClr>
                  </a:gs>
                  <a:gs pos="56000">
                    <a:srgbClr val="00FFFF">
                      <a:alpha val="50000"/>
                    </a:srgbClr>
                  </a:gs>
                  <a:gs pos="43000">
                    <a:srgbClr val="00FFFF">
                      <a:alpha val="13000"/>
                    </a:srgbClr>
                  </a:gs>
                  <a:gs pos="22000">
                    <a:srgbClr val="FF00FF">
                      <a:alpha val="50000"/>
                    </a:srgbClr>
                  </a:gs>
                  <a:gs pos="33000">
                    <a:srgbClr val="9900FF">
                      <a:alpha val="50000"/>
                    </a:srgbClr>
                  </a:gs>
                  <a:gs pos="5000">
                    <a:srgbClr val="FF00FF">
                      <a:alpha val="50000"/>
                    </a:srgbClr>
                  </a:gs>
                  <a:gs pos="0">
                    <a:srgbClr val="FF3300">
                      <a:alpha val="50000"/>
                    </a:srgbClr>
                  </a:gs>
                  <a:gs pos="100000">
                    <a:srgbClr val="FF3300">
                      <a:alpha val="30000"/>
                    </a:srgbClr>
                  </a:gs>
                </a:gsLst>
                <a:lin ang="0"/>
              </a:gradFill>
              <a:effectLst>
                <a:outerShdw blurRad="50800" dist="38100" algn="l" rotWithShape="0">
                  <a:srgbClr val="CC00CC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altLang="zh-CN" sz="4400" b="1" i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/>
                  </a:gradFill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</a:rPr>
              <a:t>did you learn just now</a:t>
            </a:r>
            <a:r>
              <a:rPr lang="zh-CN" altLang="en-US" sz="4400" b="1" i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/>
                  </a:gradFill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</a:rPr>
              <a:t>？</a:t>
            </a:r>
            <a:endParaRPr lang="zh-CN" altLang="en-US" sz="4400" b="1" i="1">
              <a:ln>
                <a:gradFill>
                  <a:gsLst>
                    <a:gs pos="98000">
                      <a:srgbClr val="F88C89"/>
                    </a:gs>
                    <a:gs pos="86000">
                      <a:srgbClr val="F8D078"/>
                    </a:gs>
                    <a:gs pos="73000">
                      <a:srgbClr val="BAD172"/>
                    </a:gs>
                    <a:gs pos="62000">
                      <a:srgbClr val="BEC7AF"/>
                    </a:gs>
                    <a:gs pos="50000">
                      <a:srgbClr val="83D9E3"/>
                    </a:gs>
                    <a:gs pos="37000">
                      <a:srgbClr val="9C61DF"/>
                    </a:gs>
                    <a:gs pos="24000">
                      <a:srgbClr val="CA78E1"/>
                    </a:gs>
                    <a:gs pos="12000">
                      <a:srgbClr val="E564DF"/>
                    </a:gs>
                    <a:gs pos="0">
                      <a:srgbClr val="F86CC0"/>
                    </a:gs>
                  </a:gsLst>
                  <a:lin ang="0"/>
                </a:gradFill>
              </a:ln>
              <a:gradFill>
                <a:gsLst>
                  <a:gs pos="79000">
                    <a:srgbClr val="CCFF66"/>
                  </a:gs>
                  <a:gs pos="94000">
                    <a:srgbClr val="FFFF00">
                      <a:alpha val="50000"/>
                    </a:srgbClr>
                  </a:gs>
                  <a:gs pos="70000">
                    <a:srgbClr val="00FF00">
                      <a:alpha val="13000"/>
                    </a:srgbClr>
                  </a:gs>
                  <a:gs pos="56000">
                    <a:srgbClr val="00FFFF">
                      <a:alpha val="50000"/>
                    </a:srgbClr>
                  </a:gs>
                  <a:gs pos="43000">
                    <a:srgbClr val="00FFFF">
                      <a:alpha val="13000"/>
                    </a:srgbClr>
                  </a:gs>
                  <a:gs pos="22000">
                    <a:srgbClr val="FF00FF">
                      <a:alpha val="50000"/>
                    </a:srgbClr>
                  </a:gs>
                  <a:gs pos="33000">
                    <a:srgbClr val="9900FF">
                      <a:alpha val="50000"/>
                    </a:srgbClr>
                  </a:gs>
                  <a:gs pos="5000">
                    <a:srgbClr val="FF00FF">
                      <a:alpha val="50000"/>
                    </a:srgbClr>
                  </a:gs>
                  <a:gs pos="0">
                    <a:srgbClr val="FF3300">
                      <a:alpha val="50000"/>
                    </a:srgbClr>
                  </a:gs>
                  <a:gs pos="100000">
                    <a:srgbClr val="FF3300">
                      <a:alpha val="30000"/>
                    </a:srgbClr>
                  </a:gs>
                </a:gsLst>
                <a:lin ang="0"/>
              </a:gradFill>
              <a:effectLst>
                <a:outerShdw blurRad="50800" dist="38100" algn="l" rotWithShape="0">
                  <a:srgbClr val="CC00CC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图片 3" descr="图片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20" y="1948180"/>
            <a:ext cx="2234565" cy="3326765"/>
          </a:xfrm>
          <a:prstGeom prst="rect">
            <a:avLst/>
          </a:prstGeom>
        </p:spPr>
      </p:pic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755" y="2118995"/>
            <a:ext cx="3013075" cy="2057400"/>
          </a:xfrm>
          <a:prstGeom prst="rect">
            <a:avLst/>
          </a:prstGeom>
        </p:spPr>
      </p:pic>
      <p:pic>
        <p:nvPicPr>
          <p:cNvPr id="6" name="图片 5" descr="图片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0405" y="2118995"/>
            <a:ext cx="3065780" cy="213169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80415" y="5447665"/>
            <a:ext cx="20078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</a:rPr>
              <a:t>monkey</a:t>
            </a:r>
            <a:endParaRPr lang="en-US" altLang="zh-CN" sz="3200" b="1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282565" y="4333875"/>
            <a:ext cx="28524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</a:rPr>
              <a:t>lion</a:t>
            </a:r>
            <a:endParaRPr lang="en-US" altLang="zh-CN" sz="3600" b="1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665210" y="4444365"/>
            <a:ext cx="31216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</a:rPr>
              <a:t>giant panda</a:t>
            </a:r>
            <a:endParaRPr lang="en-US" altLang="zh-CN" sz="3600" b="1">
              <a:solidFill>
                <a:srgbClr val="FF0000"/>
              </a:solidFill>
              <a:latin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图片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3810"/>
            <a:ext cx="12223115" cy="685038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948498" y="2046605"/>
            <a:ext cx="8612505" cy="23069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Can you list any other </a:t>
            </a:r>
            <a:endParaRPr lang="en-US" altLang="zh-CN" sz="7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en-US" altLang="zh-CN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wild animals?</a:t>
            </a:r>
            <a:endParaRPr lang="en-US" altLang="zh-CN" sz="7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图片 3" descr="dolphi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95" y="230505"/>
            <a:ext cx="2748915" cy="2061845"/>
          </a:xfrm>
          <a:prstGeom prst="rect">
            <a:avLst/>
          </a:prstGeom>
        </p:spPr>
      </p:pic>
      <p:pic>
        <p:nvPicPr>
          <p:cNvPr id="5" name="图片 4" descr="squirre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245" y="41910"/>
            <a:ext cx="2846070" cy="2439670"/>
          </a:xfrm>
          <a:prstGeom prst="rect">
            <a:avLst/>
          </a:prstGeom>
        </p:spPr>
      </p:pic>
      <p:pic>
        <p:nvPicPr>
          <p:cNvPr id="6" name="图片 5" descr="giant pand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315" y="3810"/>
            <a:ext cx="2846705" cy="2289175"/>
          </a:xfrm>
          <a:prstGeom prst="rect">
            <a:avLst/>
          </a:prstGeom>
        </p:spPr>
      </p:pic>
      <p:pic>
        <p:nvPicPr>
          <p:cNvPr id="7" name="图片 6" descr="Welcome to the unit 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020" y="41910"/>
            <a:ext cx="3683635" cy="2410460"/>
          </a:xfrm>
          <a:prstGeom prst="rect">
            <a:avLst/>
          </a:prstGeom>
        </p:spPr>
      </p:pic>
      <p:pic>
        <p:nvPicPr>
          <p:cNvPr id="8" name="图片 7" descr="wol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0" y="4511675"/>
            <a:ext cx="3122930" cy="2342515"/>
          </a:xfrm>
          <a:prstGeom prst="rect">
            <a:avLst/>
          </a:prstGeom>
        </p:spPr>
      </p:pic>
      <p:pic>
        <p:nvPicPr>
          <p:cNvPr id="9" name="图片 8" descr="zebr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5470" y="4448175"/>
            <a:ext cx="3208020" cy="2406015"/>
          </a:xfrm>
          <a:prstGeom prst="rect">
            <a:avLst/>
          </a:prstGeom>
        </p:spPr>
      </p:pic>
      <p:pic>
        <p:nvPicPr>
          <p:cNvPr id="11" name="图片 10" descr="1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38360" y="3418205"/>
            <a:ext cx="2050415" cy="343598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50545" y="2481580"/>
            <a:ext cx="20269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</a:rPr>
              <a:t>dolphin</a:t>
            </a:r>
            <a:endParaRPr lang="en-US" altLang="zh-CN" sz="3600" b="1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409315" y="2345690"/>
            <a:ext cx="2286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</a:rPr>
              <a:t>squirrel</a:t>
            </a:r>
            <a:endParaRPr lang="en-US" altLang="zh-CN" sz="3600" b="1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141720" y="2452370"/>
            <a:ext cx="2636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</a:rPr>
              <a:t>giant panda</a:t>
            </a:r>
            <a:endParaRPr lang="en-US" altLang="zh-CN" sz="3600" b="1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738360" y="2292985"/>
            <a:ext cx="16764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</a:rPr>
              <a:t>tiger</a:t>
            </a:r>
            <a:endParaRPr lang="en-US" altLang="zh-CN" sz="3600" b="1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35685" y="3866515"/>
            <a:ext cx="18135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</a:rPr>
              <a:t>wolf</a:t>
            </a:r>
            <a:endParaRPr lang="en-US" altLang="zh-CN" sz="3600" b="1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99160" y="3221355"/>
            <a:ext cx="18135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</a:rPr>
              <a:t>wolves</a:t>
            </a:r>
            <a:endParaRPr lang="en-US" altLang="zh-CN" sz="3600" b="1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18" name="下弧形箭头 17"/>
          <p:cNvSpPr/>
          <p:nvPr/>
        </p:nvSpPr>
        <p:spPr>
          <a:xfrm rot="16740000">
            <a:off x="2327910" y="3571875"/>
            <a:ext cx="1082040" cy="70104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271645" y="3866515"/>
            <a:ext cx="1691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</a:rPr>
              <a:t>zebra</a:t>
            </a:r>
            <a:endParaRPr lang="en-US" altLang="zh-CN" sz="3600" b="1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202805" y="3708400"/>
            <a:ext cx="20878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</a:rPr>
              <a:t>bear</a:t>
            </a:r>
            <a:endParaRPr lang="en-US" altLang="zh-CN" sz="3600" b="1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530840" y="3794760"/>
            <a:ext cx="15843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</a:rPr>
              <a:t>giraffe</a:t>
            </a:r>
            <a:endParaRPr lang="en-US" altLang="zh-CN" sz="3600" b="1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pic>
        <p:nvPicPr>
          <p:cNvPr id="22" name="图片 21" descr="Welcome to the unit 0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1720" y="4211320"/>
            <a:ext cx="3585210" cy="2689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1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7" presetClass="emph" presetSubtype="0" fill="hold" grpId="16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50" autoRev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5" dur="250" autoRev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6" dur="250" autoRev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autoRev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15" grpId="0"/>
      <p:bldP spid="16" grpId="0"/>
      <p:bldP spid="18" grpId="0" animBg="1"/>
      <p:bldP spid="17" grpId="0"/>
      <p:bldP spid="17" grpId="1"/>
      <p:bldP spid="17" grpId="2"/>
      <p:bldP spid="17" grpId="3"/>
      <p:bldP spid="17" grpId="4"/>
      <p:bldP spid="17" grpId="5"/>
      <p:bldP spid="17" grpId="6"/>
      <p:bldP spid="17" grpId="7"/>
      <p:bldP spid="17" grpId="8"/>
      <p:bldP spid="17" grpId="9"/>
      <p:bldP spid="17" grpId="10"/>
      <p:bldP spid="17" grpId="11"/>
      <p:bldP spid="17" grpId="12"/>
      <p:bldP spid="17" grpId="13"/>
      <p:bldP spid="17" grpId="14"/>
      <p:bldP spid="17" grpId="15"/>
      <p:bldP spid="17" grpId="16"/>
      <p:bldP spid="19" grpId="0"/>
      <p:bldP spid="20" grpId="0"/>
      <p:bldP spid="21" grpId="0"/>
      <p:bldP spid="17" grpId="17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图片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875" y="-102870"/>
            <a:ext cx="12223115" cy="6850380"/>
          </a:xfrm>
          <a:prstGeom prst="rect">
            <a:avLst/>
          </a:prstGeom>
        </p:spPr>
      </p:pic>
      <p:pic>
        <p:nvPicPr>
          <p:cNvPr id="4" name="图片 3" descr="555555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025" y="218440"/>
            <a:ext cx="9759950" cy="8001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39240" y="295910"/>
            <a:ext cx="81838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b="1" i="1">
                <a:latin typeface="Times New Roman" panose="02020603050405020304" charset="0"/>
              </a:rPr>
              <a:t>Talk about your favourite wild animal</a:t>
            </a:r>
            <a:endParaRPr lang="en-US" altLang="zh-CN" sz="3600" b="1" i="1">
              <a:latin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111740" y="295910"/>
            <a:ext cx="2342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i="1">
                <a:latin typeface="Times New Roman" panose="02020603050405020304" charset="0"/>
              </a:rPr>
              <a:t>group work</a:t>
            </a:r>
            <a:endParaRPr lang="en-US" altLang="zh-CN" sz="3200" i="1">
              <a:latin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7665" y="1264920"/>
            <a:ext cx="6401435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</a:rPr>
              <a:t>A</a:t>
            </a:r>
            <a:r>
              <a:rPr lang="en-US" altLang="zh-CN" sz="3200" b="1">
                <a:latin typeface="Times New Roman" panose="02020603050405020304" charset="0"/>
              </a:rPr>
              <a:t>: What wild animal do you like     best, ...?</a:t>
            </a:r>
            <a:endParaRPr lang="en-US" altLang="zh-CN" sz="3200" b="1">
              <a:latin typeface="Times New Roman" panose="02020603050405020304" charset="0"/>
            </a:endParaRPr>
          </a:p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</a:rPr>
              <a:t>B</a:t>
            </a:r>
            <a:r>
              <a:rPr lang="en-US" altLang="zh-CN" sz="3200" b="1">
                <a:latin typeface="Times New Roman" panose="02020603050405020304" charset="0"/>
              </a:rPr>
              <a:t>: I like ... best. They ... . What about you, ...?</a:t>
            </a:r>
            <a:endParaRPr lang="en-US" altLang="zh-CN" sz="3200" b="1">
              <a:latin typeface="Times New Roman" panose="02020603050405020304" charset="0"/>
            </a:endParaRPr>
          </a:p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</a:rPr>
              <a:t>C</a:t>
            </a:r>
            <a:r>
              <a:rPr lang="en-US" altLang="zh-CN" sz="3200" b="1">
                <a:latin typeface="Times New Roman" panose="02020603050405020304" charset="0"/>
              </a:rPr>
              <a:t>: I like ... best. They ... .</a:t>
            </a:r>
            <a:endParaRPr lang="en-US" altLang="zh-CN" sz="3200" b="1">
              <a:latin typeface="Times New Roman" panose="02020603050405020304" charset="0"/>
            </a:endParaRPr>
          </a:p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</a:rPr>
              <a:t>A</a:t>
            </a:r>
            <a:r>
              <a:rPr lang="en-US" altLang="zh-CN" sz="3200" b="1">
                <a:latin typeface="Times New Roman" panose="02020603050405020304" charset="0"/>
              </a:rPr>
              <a:t>: They ...</a:t>
            </a:r>
            <a:endParaRPr lang="en-US" altLang="zh-CN" sz="3200" b="1">
              <a:latin typeface="Times New Roman" panose="02020603050405020304" charset="0"/>
            </a:endParaRPr>
          </a:p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</a:rPr>
              <a:t>C</a:t>
            </a:r>
            <a:r>
              <a:rPr lang="en-US" altLang="zh-CN" sz="3200" b="1">
                <a:latin typeface="Times New Roman" panose="02020603050405020304" charset="0"/>
              </a:rPr>
              <a:t>: Yes, ... . What wild animal do you like best, ...?</a:t>
            </a:r>
            <a:endParaRPr lang="en-US" altLang="zh-CN" sz="3200" b="1">
              <a:latin typeface="Times New Roman" panose="02020603050405020304" charset="0"/>
            </a:endParaRPr>
          </a:p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</a:rPr>
              <a:t>D</a:t>
            </a:r>
            <a:r>
              <a:rPr lang="en-US" altLang="zh-CN" sz="3200" b="1">
                <a:latin typeface="Times New Roman" panose="02020603050405020304" charset="0"/>
              </a:rPr>
              <a:t>: I like ... best. They ... .</a:t>
            </a:r>
            <a:endParaRPr lang="en-US" altLang="zh-CN" sz="3200" b="1">
              <a:latin typeface="Times New Roman" panose="02020603050405020304" charset="0"/>
            </a:endParaRPr>
          </a:p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</a:rPr>
              <a:t>A</a:t>
            </a:r>
            <a:r>
              <a:rPr lang="en-US" altLang="zh-CN" sz="3200" b="1">
                <a:latin typeface="Times New Roman" panose="02020603050405020304" charset="0"/>
              </a:rPr>
              <a:t>: ...</a:t>
            </a:r>
            <a:endParaRPr lang="en-US" altLang="zh-CN" sz="3200" b="1">
              <a:latin typeface="Times New Roman" panose="02020603050405020304" charset="0"/>
            </a:endParaRPr>
          </a:p>
        </p:txBody>
      </p:sp>
      <p:pic>
        <p:nvPicPr>
          <p:cNvPr id="8" name="图片 7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380" y="1018540"/>
            <a:ext cx="1504950" cy="1962150"/>
          </a:xfrm>
          <a:prstGeom prst="rect">
            <a:avLst/>
          </a:prstGeom>
        </p:spPr>
      </p:pic>
      <p:pic>
        <p:nvPicPr>
          <p:cNvPr id="9" name="图片 8" descr="84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7900" y="913130"/>
            <a:ext cx="2830830" cy="2039620"/>
          </a:xfrm>
          <a:prstGeom prst="rect">
            <a:avLst/>
          </a:prstGeom>
        </p:spPr>
      </p:pic>
      <p:pic>
        <p:nvPicPr>
          <p:cNvPr id="10" name="图片 9" descr="图片1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2380" y="4825365"/>
            <a:ext cx="1370330" cy="1922145"/>
          </a:xfrm>
          <a:prstGeom prst="rect">
            <a:avLst/>
          </a:prstGeom>
        </p:spPr>
      </p:pic>
      <p:pic>
        <p:nvPicPr>
          <p:cNvPr id="12" name="图片 11" descr="11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6710" y="4940300"/>
            <a:ext cx="1553845" cy="1807210"/>
          </a:xfrm>
          <a:prstGeom prst="rect">
            <a:avLst/>
          </a:prstGeom>
        </p:spPr>
      </p:pic>
      <p:pic>
        <p:nvPicPr>
          <p:cNvPr id="13" name="图片 12" descr="cran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7330" y="1018540"/>
            <a:ext cx="2438400" cy="1933575"/>
          </a:xfrm>
          <a:prstGeom prst="rect">
            <a:avLst/>
          </a:prstGeom>
        </p:spPr>
      </p:pic>
      <p:pic>
        <p:nvPicPr>
          <p:cNvPr id="14" name="图片 13" descr="leopar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7965" y="4733925"/>
            <a:ext cx="2658110" cy="192024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027420" y="3234690"/>
            <a:ext cx="617982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</a:rPr>
              <a:t>camel          crane                horse</a:t>
            </a:r>
            <a:endParaRPr lang="en-US" altLang="zh-CN" sz="3200" b="1">
              <a:solidFill>
                <a:srgbClr val="FF0000"/>
              </a:solidFill>
              <a:latin typeface="Times New Roman" panose="02020603050405020304" charset="0"/>
            </a:endParaRPr>
          </a:p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</a:rPr>
              <a:t>snake         leopard          elephant</a:t>
            </a:r>
            <a:endParaRPr lang="en-US" altLang="zh-CN" sz="3200" b="1">
              <a:solidFill>
                <a:srgbClr val="FF0000"/>
              </a:solidFill>
              <a:latin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图片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240" y="3810"/>
            <a:ext cx="12223115" cy="68503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13360" y="304800"/>
            <a:ext cx="117652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b="1" i="1">
                <a:solidFill>
                  <a:srgbClr val="002060"/>
                </a:solidFill>
                <a:latin typeface="Times New Roman" panose="02020603050405020304" charset="0"/>
              </a:rPr>
              <a:t>Eddie and Hobo are also talking about wild animals.</a:t>
            </a:r>
            <a:endParaRPr lang="en-US" altLang="zh-CN" sz="3600" b="1" i="1">
              <a:solidFill>
                <a:srgbClr val="002060"/>
              </a:solidFill>
              <a:latin typeface="Times New Roman" panose="02020603050405020304" charset="0"/>
            </a:endParaRPr>
          </a:p>
          <a:p>
            <a:pPr algn="ctr"/>
            <a:r>
              <a:rPr lang="en-US" altLang="zh-CN" sz="3600" b="1" i="1">
                <a:solidFill>
                  <a:srgbClr val="002060"/>
                </a:solidFill>
                <a:latin typeface="Times New Roman" panose="02020603050405020304" charset="0"/>
              </a:rPr>
              <a:t> Let's join them !</a:t>
            </a:r>
            <a:endParaRPr lang="en-US" altLang="zh-CN" sz="3600" b="1" i="1">
              <a:solidFill>
                <a:srgbClr val="002060"/>
              </a:solidFill>
              <a:latin typeface="Times New Roman" panose="02020603050405020304" charset="0"/>
            </a:endParaRPr>
          </a:p>
        </p:txBody>
      </p:sp>
      <p:pic>
        <p:nvPicPr>
          <p:cNvPr id="17425" name="图片 17424" descr="00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rcRect t="24161" r="1218" b="8743"/>
          <a:stretch>
            <a:fillRect/>
          </a:stretch>
        </p:blipFill>
        <p:spPr>
          <a:xfrm>
            <a:off x="2486660" y="1771015"/>
            <a:ext cx="7218045" cy="4406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PP_MARK_KEY" val="29ae0f5b-26f5-4c34-b164-1984b117572d"/>
  <p:tag name="COMMONDATA" val="eyJoZGlkIjoiMjI2NzM0Y2JkMWVjMTVmODA0MWU2ZmM0MmYxMjRjZGU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4394</Words>
  <Application>WPS 演示</Application>
  <PresentationFormat>宽屏</PresentationFormat>
  <Paragraphs>311</Paragraphs>
  <Slides>34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9" baseType="lpstr">
      <vt:lpstr>Arial</vt:lpstr>
      <vt:lpstr>宋体</vt:lpstr>
      <vt:lpstr>Wingdings</vt:lpstr>
      <vt:lpstr>Comic Sans MS</vt:lpstr>
      <vt:lpstr>Arial Black</vt:lpstr>
      <vt:lpstr>Times New Roman</vt:lpstr>
      <vt:lpstr>Showcard Gothic</vt:lpstr>
      <vt:lpstr>黑体</vt:lpstr>
      <vt:lpstr>Berlin Sans FB Demi</vt:lpstr>
      <vt:lpstr>微软雅黑</vt:lpstr>
      <vt:lpstr>Arial Unicode MS</vt:lpstr>
      <vt:lpstr>Calibri Light</vt:lpstr>
      <vt:lpstr>Calibri</vt:lpstr>
      <vt:lpstr>等线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我就喜欢小花花。</cp:lastModifiedBy>
  <cp:revision>38</cp:revision>
  <dcterms:created xsi:type="dcterms:W3CDTF">2017-11-03T03:41:00Z</dcterms:created>
  <dcterms:modified xsi:type="dcterms:W3CDTF">2022-11-01T01:40:55Z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2052-11.1.0.12598</vt:lpwstr>
  </property>
  <property fmtid="{D5CDD505-2E9C-101B-9397-08002B2CF9AE}" pid="3" name="ICV">
    <vt:lpwstr>B6F351807CAB4E84A373308D80DB4EBC</vt:lpwstr>
  </property>
</Properties>
</file>