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385" r:id="rId3"/>
    <p:sldId id="315" r:id="rId4"/>
    <p:sldId id="316" r:id="rId5"/>
    <p:sldId id="256" r:id="rId6"/>
    <p:sldId id="336" r:id="rId7"/>
    <p:sldId id="286" r:id="rId8"/>
    <p:sldId id="284" r:id="rId9"/>
    <p:sldId id="285" r:id="rId10"/>
    <p:sldId id="287" r:id="rId11"/>
    <p:sldId id="288" r:id="rId12"/>
    <p:sldId id="300" r:id="rId13"/>
    <p:sldId id="375" r:id="rId14"/>
    <p:sldId id="306" r:id="rId16"/>
    <p:sldId id="356" r:id="rId17"/>
    <p:sldId id="357" r:id="rId18"/>
    <p:sldId id="307" r:id="rId19"/>
    <p:sldId id="367" r:id="rId20"/>
    <p:sldId id="355" r:id="rId21"/>
    <p:sldId id="297" r:id="rId22"/>
    <p:sldId id="314" r:id="rId23"/>
    <p:sldId id="335" r:id="rId2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iLearning" initials="i" lastIdx="0" clrIdx="0"/>
  <p:cmAuthor id="1" name="微软用户" initials="微" lastIdx="0" clrIdx="0"/>
  <p:cmAuthor id="2" name="赵巍" initials="赵" lastIdx="0" clrIdx="0"/>
  <p:cmAuthor id="3" name="作者" initials="A" lastIdx="0" clrIdx="1"/>
  <p:cmAuthor id="4" name="Vicky WJY" initials="V" lastIdx="0" clrIdx="3"/>
  <p:cmAuthor id="5" name="Author" initials="A" lastIdx="0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8" Type="http://schemas.openxmlformats.org/officeDocument/2006/relationships/commentAuthors" Target="commentAuthors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F86D4-CD65-4638-B5DE-85256906A7D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1035" y="274638"/>
            <a:ext cx="10971724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611035" y="1600201"/>
            <a:ext cx="10971724" cy="4525963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ea typeface="宋体" panose="02010600030101010101" pitchFamily="2" charset="-122"/>
              </a:rPr>
            </a:fld>
            <a:endParaRPr lang="en-US" altLang="zh-CN" dirty="0"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1.pn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hyperlink" Target="202112202140.mp4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8.xml"/><Relationship Id="rId4" Type="http://schemas.openxmlformats.org/officeDocument/2006/relationships/image" Target="../media/image26.jpeg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6.jpeg"/><Relationship Id="rId1" Type="http://schemas.openxmlformats.org/officeDocument/2006/relationships/tags" Target="../tags/tag11.xml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image" Target="../media/image27.jpeg"/><Relationship Id="rId1" Type="http://schemas.openxmlformats.org/officeDocument/2006/relationships/tags" Target="../tags/tag12.xml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image" Target="../media/image27.jpeg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jpeg"/><Relationship Id="rId8" Type="http://schemas.openxmlformats.org/officeDocument/2006/relationships/image" Target="../media/image9.jpeg"/><Relationship Id="rId7" Type="http://schemas.openxmlformats.org/officeDocument/2006/relationships/image" Target="../media/image8.jpeg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5" Type="http://schemas.openxmlformats.org/officeDocument/2006/relationships/slideLayout" Target="../slideLayouts/slideLayout7.xml"/><Relationship Id="rId14" Type="http://schemas.openxmlformats.org/officeDocument/2006/relationships/image" Target="../media/image14.jpeg"/><Relationship Id="rId13" Type="http://schemas.openxmlformats.org/officeDocument/2006/relationships/tags" Target="../tags/tag1.xml"/><Relationship Id="rId12" Type="http://schemas.openxmlformats.org/officeDocument/2006/relationships/image" Target="../media/image13.jpeg"/><Relationship Id="rId11" Type="http://schemas.openxmlformats.org/officeDocument/2006/relationships/image" Target="../media/image12.jpeg"/><Relationship Id="rId10" Type="http://schemas.openxmlformats.org/officeDocument/2006/relationships/image" Target="../media/image11.jpeg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2.xml"/><Relationship Id="rId3" Type="http://schemas.openxmlformats.org/officeDocument/2006/relationships/tags" Target="../tags/tag21.xml"/><Relationship Id="rId2" Type="http://schemas.openxmlformats.org/officeDocument/2006/relationships/image" Target="../media/image27.jpeg"/><Relationship Id="rId1" Type="http://schemas.openxmlformats.org/officeDocument/2006/relationships/tags" Target="../tags/tag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0.jpeg"/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2.jpeg"/><Relationship Id="rId1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8.png"/><Relationship Id="rId2" Type="http://schemas.openxmlformats.org/officeDocument/2006/relationships/tags" Target="../tags/tag3.xml"/><Relationship Id="rId1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4.xml"/><Relationship Id="rId4" Type="http://schemas.openxmlformats.org/officeDocument/2006/relationships/image" Target="../media/image22.jpeg"/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1" name="标题 1"/>
          <p:cNvSpPr>
            <a:spLocks noGrp="1"/>
          </p:cNvSpPr>
          <p:nvPr>
            <p:ph type="title"/>
          </p:nvPr>
        </p:nvSpPr>
        <p:spPr/>
        <p:txBody>
          <a:bodyPr vert="horz" wrap="square" lIns="91429" tIns="45715" rIns="91429" bIns="45715" anchor="b" anchorCtr="0"/>
          <a:p>
            <a:endParaRPr lang="zh-CN" altLang="en-US" dirty="0"/>
          </a:p>
        </p:txBody>
      </p:sp>
      <p:sp>
        <p:nvSpPr>
          <p:cNvPr id="6152" name="Text Box 8"/>
          <p:cNvSpPr txBox="1"/>
          <p:nvPr/>
        </p:nvSpPr>
        <p:spPr>
          <a:xfrm>
            <a:off x="1908810" y="3120390"/>
            <a:ext cx="7978775" cy="829945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en-US" altLang="zh-CN" sz="4800" b="1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zh-CN" sz="4800" b="1" dirty="0">
                <a:latin typeface="Arial" panose="020B0604020202020204" pitchFamily="34" charset="0"/>
                <a:ea typeface="宋体" panose="02010600030101010101" pitchFamily="2" charset="-122"/>
                <a:hlinkClick r:id="rId1" action="ppaction://hlinkfile"/>
              </a:rPr>
              <a:t>Enjoy a video</a:t>
            </a:r>
            <a:endParaRPr lang="en-US" altLang="zh-CN" sz="48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内容占位符 1"/>
          <p:cNvSpPr/>
          <p:nvPr>
            <p:ph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2" grpId="0" bldLvl="0" animBg="1"/>
      <p:bldP spid="6152" grpId="1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000125" y="1344930"/>
            <a:ext cx="55511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spcBef>
                <a:spcPct val="50000"/>
              </a:spcBef>
            </a:pPr>
            <a:r>
              <a:rPr lang="en-US" altLang="zh-CN" sz="3200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and a pair of trainers</a:t>
            </a:r>
            <a:endParaRPr lang="en-US" altLang="zh-CN" sz="3200" b="1" dirty="0">
              <a:solidFill>
                <a:srgbClr val="6600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524760" y="2808605"/>
            <a:ext cx="434022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3200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too long or too large</a:t>
            </a:r>
            <a:endParaRPr lang="en-US" altLang="zh-CN"/>
          </a:p>
        </p:txBody>
      </p:sp>
      <p:sp>
        <p:nvSpPr>
          <p:cNvPr id="3" name="文本框 2"/>
          <p:cNvSpPr txBox="1"/>
          <p:nvPr/>
        </p:nvSpPr>
        <p:spPr>
          <a:xfrm>
            <a:off x="675640" y="2320290"/>
            <a:ext cx="45389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spcBef>
                <a:spcPct val="50000"/>
              </a:spcBef>
              <a:buClrTx/>
              <a:buSzTx/>
              <a:buFontTx/>
            </a:pPr>
            <a:r>
              <a:rPr lang="en-US" altLang="zh-CN" sz="3200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any other colour</a:t>
            </a:r>
            <a:endParaRPr lang="en-US" altLang="zh-CN" sz="3200" b="1" dirty="0">
              <a:solidFill>
                <a:srgbClr val="66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13"/>
          <p:cNvSpPr txBox="1"/>
          <p:nvPr/>
        </p:nvSpPr>
        <p:spPr>
          <a:xfrm>
            <a:off x="443230" y="6084570"/>
            <a:ext cx="519239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light and comfortable</a:t>
            </a:r>
            <a:endParaRPr lang="en-US" altLang="zh-CN" sz="3200" b="1" dirty="0">
              <a:solidFill>
                <a:srgbClr val="66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86" name="Text Box 2"/>
          <p:cNvSpPr txBox="1"/>
          <p:nvPr/>
        </p:nvSpPr>
        <p:spPr>
          <a:xfrm>
            <a:off x="443230" y="380365"/>
            <a:ext cx="11913870" cy="73393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ctr">
              <a:spcBef>
                <a:spcPct val="50000"/>
              </a:spcBef>
            </a:pPr>
            <a:r>
              <a:rPr lang="en-US" altLang="zh-CN" sz="4000" b="1" dirty="0">
                <a:latin typeface="Arial" panose="020B0604020202020204" pitchFamily="34" charset="0"/>
              </a:rPr>
              <a:t>My fashion design</a:t>
            </a:r>
            <a:endParaRPr lang="en-US" altLang="zh-CN" sz="4000" b="1" dirty="0">
              <a:latin typeface="Arial" panose="020B0604020202020204" pitchFamily="34" charset="0"/>
            </a:endParaRPr>
          </a:p>
          <a:p>
            <a:pPr fontAlgn="auto">
              <a:lnSpc>
                <a:spcPts val="3620"/>
              </a:lnSpc>
              <a:spcBef>
                <a:spcPts val="0"/>
              </a:spcBef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Look at the model. Here is my design for _______________________</a:t>
            </a:r>
            <a:endParaRPr lang="en-US" altLang="zh-C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lnSpc>
                <a:spcPts val="3620"/>
              </a:lnSpc>
              <a:spcBef>
                <a:spcPts val="0"/>
              </a:spcBef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</a:t>
            </a:r>
            <a:endParaRPr lang="en-US" altLang="zh-C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lnSpc>
                <a:spcPts val="3620"/>
              </a:lnSpc>
              <a:spcBef>
                <a:spcPts val="0"/>
              </a:spcBef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shirt is white. I think white shirts look ________,  and white _______</a:t>
            </a:r>
            <a:endParaRPr lang="en-US" altLang="zh-C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lnSpc>
                <a:spcPts val="3620"/>
              </a:lnSpc>
              <a:spcBef>
                <a:spcPts val="0"/>
              </a:spcBef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_________________.</a:t>
            </a:r>
            <a:endParaRPr lang="en-US" altLang="zh-C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lnSpc>
                <a:spcPts val="3620"/>
              </a:lnSpc>
              <a:spcBef>
                <a:spcPts val="0"/>
              </a:spcBef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jacket is________________________, and it is dark blue. Students look ______________________.</a:t>
            </a:r>
            <a:endParaRPr lang="en-US" altLang="zh-C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lnSpc>
                <a:spcPts val="3620"/>
              </a:lnSpc>
              <a:spcBef>
                <a:spcPts val="0"/>
              </a:spcBef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Jeans are very ________________________,so my design _________a pair </a:t>
            </a:r>
            <a:endParaRPr lang="en-US" altLang="zh-C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lnSpc>
                <a:spcPts val="3620"/>
              </a:lnSpc>
              <a:spcBef>
                <a:spcPts val="0"/>
              </a:spcBef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blue jeans.</a:t>
            </a:r>
            <a:endParaRPr lang="en-US" altLang="zh-C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lnSpc>
                <a:spcPts val="3620"/>
              </a:lnSpc>
              <a:spcBef>
                <a:spcPts val="0"/>
              </a:spcBef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shirt ,the jacket and the jeans ________________ cotton and are  very  comfortable .</a:t>
            </a:r>
            <a:endParaRPr lang="en-US" altLang="zh-C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lnSpc>
                <a:spcPts val="3620"/>
              </a:lnSpc>
              <a:spcBef>
                <a:spcPts val="0"/>
              </a:spcBef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is also a pair of trainers. They are grey.    Trainers are _____ ________________________, and all the students like them. </a:t>
            </a:r>
            <a:endParaRPr lang="en-US" altLang="zh-C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zh-CN" sz="2800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zh-CN" dirty="0">
                <a:latin typeface="Arial" panose="020B0604020202020204" pitchFamily="34" charset="0"/>
              </a:rPr>
              <a:t>.</a:t>
            </a:r>
            <a:endParaRPr lang="en-US" altLang="zh-CN" dirty="0">
              <a:latin typeface="Arial" panose="020B0604020202020204" pitchFamily="34" charset="0"/>
            </a:endParaRPr>
          </a:p>
        </p:txBody>
      </p:sp>
      <p:sp>
        <p:nvSpPr>
          <p:cNvPr id="17413" name="Text Box 5"/>
          <p:cNvSpPr txBox="1"/>
          <p:nvPr/>
        </p:nvSpPr>
        <p:spPr>
          <a:xfrm>
            <a:off x="6723380" y="960755"/>
            <a:ext cx="449389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shirt , a jacket, jeans </a:t>
            </a:r>
            <a:endParaRPr lang="en-US" altLang="zh-CN" sz="3200" b="1" dirty="0">
              <a:solidFill>
                <a:srgbClr val="6600FF"/>
              </a:solidFill>
              <a:latin typeface="Arial" panose="020B0604020202020204" pitchFamily="34" charset="0"/>
            </a:endParaRPr>
          </a:p>
        </p:txBody>
      </p:sp>
      <p:sp>
        <p:nvSpPr>
          <p:cNvPr id="17414" name="Text Box 6"/>
          <p:cNvSpPr txBox="1"/>
          <p:nvPr/>
        </p:nvSpPr>
        <p:spPr>
          <a:xfrm>
            <a:off x="10281920" y="1841500"/>
            <a:ext cx="207518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l">
              <a:spcBef>
                <a:spcPct val="50000"/>
              </a:spcBef>
              <a:buClrTx/>
              <a:buSzTx/>
              <a:buFontTx/>
            </a:pPr>
            <a:r>
              <a:rPr lang="en-US" altLang="zh-CN" sz="3200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matches </a:t>
            </a:r>
            <a:endParaRPr lang="en-US" altLang="zh-CN" sz="3200" b="1" dirty="0">
              <a:solidFill>
                <a:srgbClr val="66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15" name="Text Box 7"/>
          <p:cNvSpPr txBox="1"/>
          <p:nvPr/>
        </p:nvSpPr>
        <p:spPr>
          <a:xfrm>
            <a:off x="7149465" y="1841500"/>
            <a:ext cx="172085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clean</a:t>
            </a:r>
            <a:endParaRPr lang="en-US" altLang="zh-CN" sz="3200" b="1" dirty="0">
              <a:solidFill>
                <a:srgbClr val="66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17" name="Text Box 9"/>
          <p:cNvSpPr txBox="1"/>
          <p:nvPr/>
        </p:nvSpPr>
        <p:spPr>
          <a:xfrm>
            <a:off x="796290" y="3295650"/>
            <a:ext cx="342646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smart in dark blue </a:t>
            </a:r>
            <a:endParaRPr lang="en-US" altLang="zh-CN" sz="2400" dirty="0">
              <a:solidFill>
                <a:srgbClr val="6600FF"/>
              </a:solidFill>
              <a:latin typeface="Arial" panose="020B0604020202020204" pitchFamily="34" charset="0"/>
            </a:endParaRPr>
          </a:p>
        </p:txBody>
      </p:sp>
      <p:sp>
        <p:nvSpPr>
          <p:cNvPr id="17418" name="Text Box 10"/>
          <p:cNvSpPr txBox="1"/>
          <p:nvPr/>
        </p:nvSpPr>
        <p:spPr>
          <a:xfrm>
            <a:off x="2725420" y="3714750"/>
            <a:ext cx="448881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popular among students</a:t>
            </a:r>
            <a:endParaRPr lang="en-US" altLang="zh-CN" sz="3200" b="1" dirty="0">
              <a:solidFill>
                <a:srgbClr val="66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19" name="Text Box 11"/>
          <p:cNvSpPr txBox="1"/>
          <p:nvPr/>
        </p:nvSpPr>
        <p:spPr>
          <a:xfrm>
            <a:off x="9086850" y="3756025"/>
            <a:ext cx="300355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lang="en-US" altLang="zh-CN" sz="2400" dirty="0">
                <a:solidFill>
                  <a:srgbClr val="6600FF"/>
                </a:solidFill>
                <a:latin typeface="Arial" panose="020B0604020202020204" pitchFamily="34" charset="0"/>
              </a:rPr>
              <a:t> </a:t>
            </a:r>
            <a:r>
              <a:rPr lang="en-US" altLang="zh-CN" sz="3200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includes</a:t>
            </a:r>
            <a:endParaRPr lang="en-US" altLang="zh-CN" sz="2400" dirty="0">
              <a:solidFill>
                <a:srgbClr val="6600FF"/>
              </a:solidFill>
              <a:latin typeface="Arial" panose="020B0604020202020204" pitchFamily="34" charset="0"/>
            </a:endParaRPr>
          </a:p>
        </p:txBody>
      </p:sp>
      <p:sp>
        <p:nvSpPr>
          <p:cNvPr id="17420" name="Text Box 12"/>
          <p:cNvSpPr txBox="1"/>
          <p:nvPr/>
        </p:nvSpPr>
        <p:spPr>
          <a:xfrm>
            <a:off x="5801995" y="4620260"/>
            <a:ext cx="339407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made of</a:t>
            </a:r>
            <a:endParaRPr lang="en-US" altLang="zh-CN" sz="3200" b="1" dirty="0">
              <a:solidFill>
                <a:srgbClr val="66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44" name="Text Box 12"/>
          <p:cNvSpPr txBox="1"/>
          <p:nvPr/>
        </p:nvSpPr>
        <p:spPr>
          <a:xfrm>
            <a:off x="603250" y="1160145"/>
            <a:ext cx="10354310" cy="768350"/>
          </a:xfrm>
          <a:prstGeom prst="rect">
            <a:avLst/>
          </a:prstGeom>
          <a:gradFill>
            <a:gsLst>
              <a:gs pos="0">
                <a:srgbClr val="14CD68"/>
              </a:gs>
              <a:gs pos="100000">
                <a:srgbClr val="035C7D"/>
              </a:gs>
            </a:gsLst>
            <a:lin ang="5400000" scaled="0"/>
          </a:gradFill>
          <a:ln w="9525">
            <a:noFill/>
          </a:ln>
        </p:spPr>
        <p:txBody>
          <a:bodyPr wrap="square">
            <a:spAutoFit/>
          </a:bodyPr>
          <a:p>
            <a:pPr algn="l">
              <a:spcBef>
                <a:spcPct val="50000"/>
              </a:spcBef>
            </a:pPr>
            <a:r>
              <a:rPr lang="en-US" altLang="zh-CN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General introduction</a:t>
            </a:r>
            <a:r>
              <a:rPr lang="zh-CN" alt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（总体介绍）</a:t>
            </a:r>
            <a:r>
              <a:rPr lang="en-US" altLang="zh-CN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endParaRPr lang="en-US" altLang="zh-CN" sz="4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46" name="Text Box 14"/>
          <p:cNvSpPr txBox="1"/>
          <p:nvPr/>
        </p:nvSpPr>
        <p:spPr>
          <a:xfrm>
            <a:off x="1527810" y="2058035"/>
            <a:ext cx="10430510" cy="7683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the shirt</a:t>
            </a:r>
            <a:endParaRPr lang="en-US" altLang="zh-CN" sz="4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45" name="Text Box 13"/>
          <p:cNvSpPr txBox="1"/>
          <p:nvPr/>
        </p:nvSpPr>
        <p:spPr>
          <a:xfrm>
            <a:off x="1529080" y="2907030"/>
            <a:ext cx="10429240" cy="7683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lang="en-US" altLang="zh-CN" sz="24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the jacket</a:t>
            </a:r>
            <a:endParaRPr lang="en-US" altLang="zh-CN" sz="4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470" name="Text Box 14"/>
          <p:cNvSpPr txBox="1"/>
          <p:nvPr/>
        </p:nvSpPr>
        <p:spPr>
          <a:xfrm>
            <a:off x="1528445" y="3681730"/>
            <a:ext cx="10491470" cy="7683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lang="en-US" altLang="zh-CN" sz="44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the jeans</a:t>
            </a:r>
            <a:endParaRPr lang="en-US" altLang="zh-CN" sz="4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469" name="Text Box 13"/>
          <p:cNvSpPr txBox="1"/>
          <p:nvPr/>
        </p:nvSpPr>
        <p:spPr>
          <a:xfrm>
            <a:off x="1527810" y="4456430"/>
            <a:ext cx="10427970" cy="7683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lang="en-US" altLang="zh-CN" sz="24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the material</a:t>
            </a:r>
            <a:r>
              <a:rPr lang="en-US" altLang="zh-CN" sz="44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endParaRPr lang="en-US" altLang="zh-CN" sz="2400" b="1" dirty="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468" name="Text Box 12"/>
          <p:cNvSpPr txBox="1"/>
          <p:nvPr/>
        </p:nvSpPr>
        <p:spPr>
          <a:xfrm>
            <a:off x="1527810" y="5246370"/>
            <a:ext cx="10427970" cy="17837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lang="en-US" altLang="zh-CN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the trainers</a:t>
            </a:r>
            <a:endParaRPr lang="en-US" altLang="zh-CN" sz="4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zh-CN" sz="4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" name="Rectangle 4"/>
          <p:cNvSpPr/>
          <p:nvPr/>
        </p:nvSpPr>
        <p:spPr>
          <a:xfrm>
            <a:off x="300990" y="207645"/>
            <a:ext cx="11290935" cy="681990"/>
          </a:xfrm>
          <a:prstGeom prst="rect">
            <a:avLst/>
          </a:prstGeom>
          <a:solidFill>
            <a:schemeClr val="accent6"/>
          </a:solidFill>
          <a:ln w="9525">
            <a:solidFill>
              <a:schemeClr val="accent6">
                <a:lumMod val="60000"/>
                <a:lumOff val="40000"/>
              </a:schemeClr>
            </a:solidFill>
          </a:ln>
          <a:effectLst>
            <a:prstShdw prst="shdw13" dist="53882" dir="13499999">
              <a:schemeClr val="bg2">
                <a:alpha val="50000"/>
              </a:schemeClr>
            </a:prstShdw>
          </a:effectLst>
        </p:spPr>
        <p:txBody>
          <a:bodyPr wrap="square">
            <a:spAutoFit/>
          </a:bodyPr>
          <a:p>
            <a:pPr>
              <a:lnSpc>
                <a:spcPct val="120000"/>
              </a:lnSpc>
            </a:pPr>
            <a:r>
              <a:rPr lang="en-US" altLang="zh-CN" sz="3200" b="1" dirty="0">
                <a:solidFill>
                  <a:schemeClr val="tx1"/>
                </a:solidFill>
                <a:latin typeface="Comic Sans MS" panose="030F0702030302020204" pitchFamily="66" charset="0"/>
              </a:rPr>
              <a:t>Tip 1: A clear structure</a:t>
            </a:r>
            <a:r>
              <a:rPr lang="zh-CN" altLang="en-US" sz="3200" b="1" dirty="0">
                <a:solidFill>
                  <a:schemeClr val="tx1"/>
                </a:solidFill>
                <a:latin typeface="Comic Sans MS" panose="030F0702030302020204" pitchFamily="66" charset="0"/>
              </a:rPr>
              <a:t>（结构）</a:t>
            </a:r>
            <a:r>
              <a:rPr lang="en-US" altLang="zh-CN" sz="3200" b="1" dirty="0">
                <a:solidFill>
                  <a:schemeClr val="tx1"/>
                </a:solidFill>
                <a:latin typeface="Comic Sans MS" panose="030F0702030302020204" pitchFamily="66" charset="0"/>
              </a:rPr>
              <a:t> makes a good writing.</a:t>
            </a:r>
            <a:endParaRPr lang="en-US" altLang="zh-CN" sz="32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3315" name="AutoShape 8"/>
          <p:cNvSpPr/>
          <p:nvPr/>
        </p:nvSpPr>
        <p:spPr>
          <a:xfrm>
            <a:off x="1132205" y="1841500"/>
            <a:ext cx="609600" cy="4408805"/>
          </a:xfrm>
          <a:prstGeom prst="leftBrace">
            <a:avLst>
              <a:gd name="adj1" fmla="val 56664"/>
              <a:gd name="adj2" fmla="val 50000"/>
            </a:avLst>
          </a:prstGeom>
          <a:noFill/>
          <a:ln w="762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>
              <a:buNone/>
            </a:pPr>
            <a:endParaRPr lang="zh-CN" altLang="en-US" dirty="0"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00025" y="2066925"/>
            <a:ext cx="1078230" cy="483108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p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main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body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r>
              <a:rPr lang="zh-CN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主体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8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8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2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/>
      <p:bldP spid="2" grpId="0"/>
      <p:bldP spid="17415" grpId="0"/>
      <p:bldP spid="17414" grpId="0"/>
      <p:bldP spid="3" grpId="0"/>
      <p:bldP spid="6" grpId="0"/>
      <p:bldP spid="17417" grpId="0"/>
      <p:bldP spid="17418" grpId="0"/>
      <p:bldP spid="17419" grpId="0"/>
      <p:bldP spid="17420" grpId="0"/>
      <p:bldP spid="5" grpId="0"/>
      <p:bldP spid="18444" grpId="0" bldLvl="0" animBg="1"/>
      <p:bldP spid="18446" grpId="0" bldLvl="0" animBg="1"/>
      <p:bldP spid="18445" grpId="0" bldLvl="0" animBg="1"/>
      <p:bldP spid="19470" grpId="0" animBg="1"/>
      <p:bldP spid="19469" grpId="0" bldLvl="0" animBg="1"/>
      <p:bldP spid="19468" grpId="0" bldLvl="0" animBg="1"/>
      <p:bldP spid="13315" grpId="0" bldLvl="0" animBg="1"/>
      <p:bldP spid="21" grpId="0" bldLvl="0" animBg="1"/>
      <p:bldP spid="8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3794" name="Rectangle 4"/>
          <p:cNvSpPr/>
          <p:nvPr>
            <p:custDataLst>
              <p:tags r:id="rId1"/>
            </p:custDataLst>
          </p:nvPr>
        </p:nvSpPr>
        <p:spPr>
          <a:xfrm>
            <a:off x="332740" y="861060"/>
            <a:ext cx="9505315" cy="1476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l">
              <a:spcBef>
                <a:spcPct val="50000"/>
              </a:spcBef>
            </a:pPr>
            <a:r>
              <a:rPr lang="en-US" altLang="zh-CN" sz="3600"/>
              <a:t>...</a:t>
            </a:r>
            <a:r>
              <a:rPr lang="en-US" altLang="zh-CN" sz="360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 the model.  </a:t>
            </a:r>
            <a:endParaRPr lang="en-US" altLang="zh-CN" sz="3600">
              <a:latin typeface="Comic Sans MS" panose="030F0702030302020204" pitchFamily="66" charset="0"/>
              <a:cs typeface="Comic Sans MS" panose="030F0702030302020204" pitchFamily="66" charset="0"/>
              <a:sym typeface="+mn-ea"/>
            </a:endParaRPr>
          </a:p>
          <a:p>
            <a:pPr algn="l">
              <a:spcBef>
                <a:spcPct val="50000"/>
              </a:spcBef>
            </a:pPr>
            <a:r>
              <a:rPr lang="en-US" altLang="zh-CN" sz="360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Here is my design for ...</a:t>
            </a:r>
            <a:endParaRPr lang="en-US" altLang="zh-CN" sz="4800"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sp>
        <p:nvSpPr>
          <p:cNvPr id="33807" name="TextBox 16"/>
          <p:cNvSpPr/>
          <p:nvPr>
            <p:custDataLst>
              <p:tags r:id="rId2"/>
            </p:custDataLst>
          </p:nvPr>
        </p:nvSpPr>
        <p:spPr>
          <a:xfrm>
            <a:off x="318135" y="116205"/>
            <a:ext cx="9992995" cy="10763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3200" b="1">
                <a:sym typeface="+mn-ea"/>
              </a:rPr>
              <a:t>Make sentences</a:t>
            </a:r>
            <a:endParaRPr lang="en-US" altLang="zh-CN" sz="3200" b="1"/>
          </a:p>
          <a:p>
            <a:r>
              <a:rPr lang="zh-CN" altLang="en-US" sz="3200" b="1">
                <a:solidFill>
                  <a:srgbClr val="FF0000"/>
                </a:solidFill>
              </a:rPr>
              <a:t> </a:t>
            </a:r>
            <a:endParaRPr lang="zh-CN" altLang="en-US" sz="3200" b="1">
              <a:solidFill>
                <a:srgbClr val="FF0000"/>
              </a:solidFill>
            </a:endParaRPr>
          </a:p>
        </p:txBody>
      </p:sp>
      <p:sp>
        <p:nvSpPr>
          <p:cNvPr id="2" name="Rectangle 4"/>
          <p:cNvSpPr/>
          <p:nvPr>
            <p:custDataLst>
              <p:tags r:id="rId3"/>
            </p:custDataLst>
          </p:nvPr>
        </p:nvSpPr>
        <p:spPr>
          <a:xfrm>
            <a:off x="400685" y="2827973"/>
            <a:ext cx="8893175" cy="583565"/>
          </a:xfrm>
          <a:prstGeom prst="rect">
            <a:avLst/>
          </a:prstGeom>
          <a:solidFill>
            <a:schemeClr val="accent6"/>
          </a:solidFill>
          <a:ln w="9525">
            <a:noFill/>
          </a:ln>
        </p:spPr>
        <p:txBody>
          <a:bodyPr anchor="t" anchorCtr="0">
            <a:spAutoFit/>
          </a:bodyPr>
          <a:p>
            <a:pPr algn="l">
              <a:spcBef>
                <a:spcPct val="50000"/>
              </a:spcBef>
            </a:pPr>
            <a:r>
              <a:rPr lang="en-US" altLang="zh-CN" sz="3200"/>
              <a:t> </a:t>
            </a:r>
            <a:r>
              <a:rPr lang="en-US" altLang="zh-CN" sz="3600"/>
              <a:t>My  fashion design includes...</a:t>
            </a:r>
            <a:endParaRPr lang="en-US" altLang="zh-CN" sz="3600"/>
          </a:p>
        </p:txBody>
      </p:sp>
      <p:pic>
        <p:nvPicPr>
          <p:cNvPr id="13314" name="Picture 4" descr="图片"/>
          <p:cNvPicPr>
            <a:picLocks noGrp="1" noChangeAspect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9460865" y="1192530"/>
            <a:ext cx="2492375" cy="4681855"/>
          </a:xfrm>
        </p:spPr>
      </p:pic>
      <p:sp>
        <p:nvSpPr>
          <p:cNvPr id="5" name="Rectangle 4"/>
          <p:cNvSpPr/>
          <p:nvPr>
            <p:custDataLst>
              <p:tags r:id="rId5"/>
            </p:custDataLst>
          </p:nvPr>
        </p:nvSpPr>
        <p:spPr>
          <a:xfrm>
            <a:off x="318135" y="999490"/>
            <a:ext cx="9058275" cy="1198880"/>
          </a:xfrm>
          <a:prstGeom prst="rect">
            <a:avLst/>
          </a:prstGeom>
          <a:gradFill>
            <a:gsLst>
              <a:gs pos="0">
                <a:srgbClr val="14CD68"/>
              </a:gs>
              <a:gs pos="100000">
                <a:srgbClr val="0B6E38"/>
              </a:gs>
            </a:gsLst>
            <a:lin ang="5400000" scaled="0"/>
          </a:gradFill>
          <a:ln w="9525">
            <a:noFill/>
          </a:ln>
        </p:spPr>
        <p:txBody>
          <a:bodyPr wrap="square" anchor="t" anchorCtr="0">
            <a:spAutoFit/>
          </a:bodyPr>
          <a:p>
            <a:pPr algn="l">
              <a:spcBef>
                <a:spcPct val="50000"/>
              </a:spcBef>
            </a:pPr>
            <a:r>
              <a:rPr lang="en-US" altLang="zh-CN" sz="3600"/>
              <a:t>Look at the model  Here is my design for a shirt, a jacket,jeans and a pair of trainers.</a:t>
            </a:r>
            <a:endParaRPr lang="en-US" altLang="zh-CN" sz="36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33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7" grpId="0" animBg="1"/>
      <p:bldP spid="5" grpId="0" animBg="1"/>
      <p:bldP spid="2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416560" y="1000760"/>
            <a:ext cx="9076055" cy="50774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pPr algn="l"/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A:</a:t>
            </a: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What is the colour of the shirt ?</a:t>
            </a:r>
            <a:endParaRPr lang="en-US" altLang="zh-CN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l">
              <a:buClrTx/>
              <a:buSzTx/>
              <a:buNone/>
            </a:pPr>
            <a:r>
              <a:rPr lang="en-US" altLang="zh-CN" sz="3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B:</a:t>
            </a: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3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</a:t>
            </a:r>
            <a:r>
              <a:rPr lang="en-US" altLang="zh-CN" sz="3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he colour of the shirt is ...  </a:t>
            </a:r>
            <a:r>
              <a:rPr lang="en-US" altLang="zh-CN" sz="3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endParaRPr lang="en-US" altLang="zh-CN" sz="36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l">
              <a:buClrTx/>
              <a:buSzTx/>
              <a:buNone/>
            </a:pPr>
            <a:endParaRPr lang="en-US" altLang="zh-CN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l">
              <a:buClrTx/>
              <a:buSzTx/>
              <a:buNone/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A:</a:t>
            </a: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How does the dark blue jackect look?</a:t>
            </a:r>
            <a:endParaRPr lang="en-US" altLang="zh-CN" sz="3600" b="1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l">
              <a:buClrTx/>
              <a:buSzTx/>
              <a:buNone/>
            </a:pPr>
            <a:r>
              <a:rPr lang="en-US" altLang="zh-CN" sz="3600" b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B:</a:t>
            </a: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3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It looks ...</a:t>
            </a:r>
            <a:endParaRPr lang="en-US" altLang="zh-CN" sz="3600" b="1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l">
              <a:buClrTx/>
              <a:buSzTx/>
              <a:buNone/>
            </a:pPr>
            <a:endParaRPr lang="en-US" altLang="zh-CN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l">
              <a:buClrTx/>
              <a:buSzTx/>
              <a:buNone/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A: What  are  they made of ?</a:t>
            </a:r>
            <a:endParaRPr lang="en-US" altLang="zh-CN" sz="3600" b="1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l">
              <a:buClrTx/>
              <a:buSzTx/>
              <a:buNone/>
            </a:pPr>
            <a:r>
              <a:rPr lang="en-US" altLang="zh-CN" sz="3600" b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</a:t>
            </a:r>
            <a:r>
              <a:rPr lang="en-US" altLang="zh-CN" sz="3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:They are made of ...</a:t>
            </a:r>
            <a:endParaRPr lang="en-US" altLang="zh-CN" sz="36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ClrTx/>
              <a:buSzTx/>
              <a:buNone/>
            </a:pPr>
            <a:endParaRPr lang="en-US" altLang="zh-CN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72085" y="4761230"/>
            <a:ext cx="9078595" cy="6451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 anchor="t">
            <a:spAutoFit/>
          </a:bodyPr>
          <a:p>
            <a:pPr algn="l">
              <a:spcBef>
                <a:spcPct val="50000"/>
              </a:spcBef>
              <a:buClrTx/>
              <a:buSzTx/>
              <a:buFontTx/>
            </a:pP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3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It is comfortable to wear cotton ....</a:t>
            </a:r>
            <a:endParaRPr lang="en-US" altLang="zh-CN" sz="36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13314" name="Picture 4" descr="图片"/>
          <p:cNvPicPr>
            <a:picLocks noGrp="1"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9699625" y="1324610"/>
            <a:ext cx="2492375" cy="4681855"/>
          </a:xfrm>
          <a:solidFill>
            <a:schemeClr val="accent1">
              <a:lumMod val="75000"/>
            </a:schemeClr>
          </a:solidFill>
        </p:spPr>
      </p:pic>
      <p:cxnSp>
        <p:nvCxnSpPr>
          <p:cNvPr id="2" name="直接连接符 1"/>
          <p:cNvCxnSpPr/>
          <p:nvPr/>
        </p:nvCxnSpPr>
        <p:spPr>
          <a:xfrm flipH="1" flipV="1">
            <a:off x="8834755" y="1732915"/>
            <a:ext cx="2059305" cy="97409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H="1">
            <a:off x="9422130" y="3197225"/>
            <a:ext cx="883920" cy="47434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173355" y="168910"/>
            <a:ext cx="4381500" cy="64516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p>
            <a:r>
              <a:rPr lang="en-US" altLang="zh-CN" sz="3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Pair work :</a:t>
            </a:r>
            <a:endParaRPr lang="en-US" altLang="zh-CN" sz="36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72720" y="882650"/>
            <a:ext cx="9076690" cy="64516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p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</a:t>
            </a: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he colour of the shirt is ..</a:t>
            </a: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 </a:t>
            </a:r>
            <a:endParaRPr lang="zh-CN" alt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72720" y="1545590"/>
            <a:ext cx="9076055" cy="119888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p>
            <a:pPr algn="l"/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Because I think white matches any other colour.</a:t>
            </a:r>
            <a:endParaRPr lang="en-US" altLang="zh-CN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73355" y="2762250"/>
            <a:ext cx="9076690" cy="6451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p>
            <a:pPr algn="l">
              <a:spcBef>
                <a:spcPct val="50000"/>
              </a:spcBef>
            </a:pP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Dark blue  looks ...</a:t>
            </a:r>
            <a:endParaRPr lang="en-US" altLang="zh-CN" sz="3600" b="1">
              <a:solidFill>
                <a:schemeClr val="accent1"/>
              </a:solidFill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72085" y="3401695"/>
            <a:ext cx="9076690" cy="6451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p>
            <a:pPr algn="l">
              <a:buClrTx/>
              <a:buSzTx/>
              <a:buNone/>
            </a:pP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The boy looks .... in ...</a:t>
            </a:r>
            <a:endParaRPr lang="en-US" altLang="zh-CN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4"/>
          <p:cNvSpPr/>
          <p:nvPr>
            <p:custDataLst>
              <p:tags r:id="rId2"/>
            </p:custDataLst>
          </p:nvPr>
        </p:nvSpPr>
        <p:spPr>
          <a:xfrm>
            <a:off x="179705" y="4116070"/>
            <a:ext cx="9069070" cy="6451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</a:ln>
        </p:spPr>
        <p:txBody>
          <a:bodyPr wrap="square" anchor="t" anchorCtr="0"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Both of them are made of ...</a:t>
            </a:r>
            <a:endParaRPr lang="en-US" altLang="zh-CN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4"/>
          <p:cNvSpPr/>
          <p:nvPr>
            <p:custDataLst>
              <p:tags r:id="rId3"/>
            </p:custDataLst>
          </p:nvPr>
        </p:nvSpPr>
        <p:spPr>
          <a:xfrm>
            <a:off x="172085" y="711200"/>
            <a:ext cx="11289030" cy="5908040"/>
          </a:xfrm>
          <a:prstGeom prst="rect">
            <a:avLst/>
          </a:prstGeom>
          <a:gradFill>
            <a:gsLst>
              <a:gs pos="0">
                <a:srgbClr val="14CD68"/>
              </a:gs>
              <a:gs pos="100000">
                <a:srgbClr val="0B6E38"/>
              </a:gs>
            </a:gsLst>
            <a:lin ang="5400000" scaled="0"/>
          </a:gradFill>
          <a:ln w="9525">
            <a:noFill/>
          </a:ln>
        </p:spPr>
        <p:txBody>
          <a:bodyPr wrap="square" anchor="t" anchorCtr="0">
            <a:spAutoFit/>
          </a:bodyPr>
          <a:p>
            <a:pPr algn="l">
              <a:spcBef>
                <a:spcPct val="50000"/>
              </a:spcBef>
            </a:pPr>
            <a:r>
              <a:rPr lang="en-US" altLang="zh-CN" sz="5400">
                <a:solidFill>
                  <a:srgbClr val="FF0000"/>
                </a:solidFill>
                <a:sym typeface="+mn-ea"/>
              </a:rPr>
              <a:t>The colour of </a:t>
            </a:r>
            <a:r>
              <a:rPr lang="en-US" altLang="zh-CN" sz="5400">
                <a:sym typeface="+mn-ea"/>
              </a:rPr>
              <a:t>the shirt is white. </a:t>
            </a:r>
            <a:r>
              <a:rPr lang="en-US" altLang="zh-CN" sz="5400">
                <a:solidFill>
                  <a:srgbClr val="FF0000"/>
                </a:solidFill>
                <a:sym typeface="+mn-ea"/>
              </a:rPr>
              <a:t>Because</a:t>
            </a:r>
            <a:r>
              <a:rPr lang="en-US" altLang="zh-CN" sz="5400">
                <a:sym typeface="+mn-ea"/>
              </a:rPr>
              <a:t> I like white best  and white </a:t>
            </a:r>
            <a:r>
              <a:rPr lang="en-US" altLang="zh-CN" sz="5400">
                <a:solidFill>
                  <a:srgbClr val="FF0000"/>
                </a:solidFill>
                <a:sym typeface="+mn-ea"/>
              </a:rPr>
              <a:t>matches any other colour</a:t>
            </a:r>
            <a:r>
              <a:rPr lang="en-US" altLang="zh-CN" sz="5400">
                <a:sym typeface="+mn-ea"/>
              </a:rPr>
              <a:t>.</a:t>
            </a:r>
            <a:r>
              <a:rPr lang="en-US" altLang="zh-CN" sz="5400" dirty="0">
                <a:latin typeface="Arial" panose="020B0604020202020204" pitchFamily="34" charset="0"/>
                <a:sym typeface="+mn-ea"/>
              </a:rPr>
              <a:t> </a:t>
            </a:r>
            <a:r>
              <a:rPr lang="en-US" altLang="zh-CN" sz="5400">
                <a:solidFill>
                  <a:schemeClr val="tx1"/>
                </a:solidFill>
                <a:sym typeface="+mn-ea"/>
              </a:rPr>
              <a:t>I think</a:t>
            </a:r>
            <a:r>
              <a:rPr lang="en-US" altLang="zh-CN" sz="5400">
                <a:sym typeface="+mn-ea"/>
              </a:rPr>
              <a:t> white shirt look(s) clean.The jacket is dark blue. The boy </a:t>
            </a:r>
            <a:r>
              <a:rPr lang="en-US" altLang="zh-CN" sz="5400">
                <a:solidFill>
                  <a:srgbClr val="FF0000"/>
                </a:solidFill>
                <a:sym typeface="+mn-ea"/>
              </a:rPr>
              <a:t>looks smart in </a:t>
            </a:r>
            <a:r>
              <a:rPr lang="en-US" altLang="zh-CN" sz="5400">
                <a:sym typeface="+mn-ea"/>
              </a:rPr>
              <a:t>dark blue.  Both of them are</a:t>
            </a:r>
            <a:r>
              <a:rPr lang="en-US" altLang="zh-CN" sz="5400">
                <a:solidFill>
                  <a:srgbClr val="FF0000"/>
                </a:solidFill>
                <a:sym typeface="+mn-ea"/>
              </a:rPr>
              <a:t> made of</a:t>
            </a:r>
            <a:r>
              <a:rPr lang="en-US" altLang="zh-CN" sz="5400">
                <a:sym typeface="+mn-ea"/>
              </a:rPr>
              <a:t> cotton . It </a:t>
            </a:r>
            <a:r>
              <a:rPr lang="en-US" altLang="zh-CN" sz="5400">
                <a:solidFill>
                  <a:srgbClr val="FF0000"/>
                </a:solidFill>
                <a:sym typeface="+mn-ea"/>
              </a:rPr>
              <a:t> is</a:t>
            </a:r>
            <a:r>
              <a:rPr lang="en-US" altLang="zh-CN" sz="5400">
                <a:sym typeface="+mn-ea"/>
              </a:rPr>
              <a:t> comfortable to wear cotton clothes.</a:t>
            </a:r>
            <a:endParaRPr lang="en-US" altLang="zh-CN" sz="54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  <p:bldP spid="17" grpId="0" animBg="1"/>
      <p:bldP spid="18" grpId="0" animBg="1"/>
      <p:bldP spid="19" grpId="0" animBg="1"/>
      <p:bldP spid="3" grpId="0" animBg="1"/>
      <p:bldP spid="21" grpId="0" bldLvl="0" animBg="1"/>
      <p:bldP spid="21" grpId="1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4818" name="Rectangle 3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3893820" y="4201795"/>
            <a:ext cx="7462520" cy="1235075"/>
          </a:xfrm>
          <a:solidFill>
            <a:schemeClr val="accent4">
              <a:lumMod val="60000"/>
              <a:lumOff val="40000"/>
            </a:schemeClr>
          </a:solidFill>
        </p:spPr>
        <p:txBody>
          <a:bodyPr wrap="square" lIns="91440" tIns="45720" rIns="91440" bIns="45720" anchor="t" anchorCtr="0">
            <a:normAutofit/>
          </a:bodyPr>
          <a:p>
            <a:pPr algn="l" eaLnBrk="1" hangingPunct="1">
              <a:buClrTx/>
              <a:buSzTx/>
              <a:buNone/>
            </a:pP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They a</a:t>
            </a: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re popular among students .</a:t>
            </a:r>
            <a:endParaRPr lang="en-US" altLang="zh-CN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806190" y="2867025"/>
            <a:ext cx="7315200" cy="64516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 anchor="t">
            <a:spAutoFit/>
          </a:bodyPr>
          <a:p>
            <a:pPr eaLnBrk="1" hangingPunct="1">
              <a:buNone/>
            </a:pP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...are fit for...</a:t>
            </a:r>
            <a:endParaRPr lang="en-US" altLang="zh-CN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4" name="Picture 4" descr="图片"/>
          <p:cNvPicPr>
            <a:picLocks noGrp="1"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21665" y="1903730"/>
            <a:ext cx="2492375" cy="468185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</p:pic>
      <p:cxnSp>
        <p:nvCxnSpPr>
          <p:cNvPr id="2" name="直接连接符 1"/>
          <p:cNvCxnSpPr/>
          <p:nvPr/>
        </p:nvCxnSpPr>
        <p:spPr>
          <a:xfrm flipH="1" flipV="1">
            <a:off x="1937385" y="4601210"/>
            <a:ext cx="2047875" cy="5461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 flipH="1">
            <a:off x="2240915" y="4888865"/>
            <a:ext cx="1835785" cy="101473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3639820" y="1838325"/>
            <a:ext cx="7481570" cy="64516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p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Jeans/Trainers are .... and ...</a:t>
            </a:r>
            <a:endParaRPr lang="en-US" altLang="zh-CN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Rectangle 4"/>
          <p:cNvSpPr/>
          <p:nvPr/>
        </p:nvSpPr>
        <p:spPr>
          <a:xfrm>
            <a:off x="136525" y="108585"/>
            <a:ext cx="11756390" cy="1346200"/>
          </a:xfrm>
          <a:prstGeom prst="rect">
            <a:avLst/>
          </a:prstGeom>
          <a:solidFill>
            <a:schemeClr val="accent6"/>
          </a:solidFill>
          <a:ln w="9525">
            <a:solidFill>
              <a:schemeClr val="accent6">
                <a:lumMod val="60000"/>
                <a:lumOff val="40000"/>
              </a:schemeClr>
            </a:solidFill>
          </a:ln>
          <a:effectLst>
            <a:prstShdw prst="shdw13" dist="53882" dir="13499999">
              <a:schemeClr val="bg2">
                <a:alpha val="50000"/>
              </a:schemeClr>
            </a:prstShdw>
          </a:effectLst>
        </p:spPr>
        <p:txBody>
          <a:bodyPr wrap="square">
            <a:spAutoFit/>
          </a:bodyPr>
          <a:p>
            <a:pPr>
              <a:lnSpc>
                <a:spcPct val="120000"/>
              </a:lnSpc>
            </a:pPr>
            <a:r>
              <a:rPr lang="en-US" altLang="zh-CN" sz="3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Tip2</a:t>
            </a:r>
            <a:r>
              <a:rPr lang="en-US" altLang="zh-CN" sz="3200" b="1" dirty="0">
                <a:solidFill>
                  <a:schemeClr val="tx1"/>
                </a:solidFill>
                <a:latin typeface="Comic Sans MS" panose="030F0702030302020204" pitchFamily="66" charset="0"/>
              </a:rPr>
              <a:t>: </a:t>
            </a:r>
            <a:r>
              <a:rPr lang="en-US" altLang="zh-CN" sz="3200" b="1" dirty="0">
                <a:latin typeface="Comic Sans MS" panose="030F0702030302020204" pitchFamily="66" charset="0"/>
                <a:sym typeface="+mn-ea"/>
              </a:rPr>
              <a:t>Useful expressions &amp; adjectives make </a:t>
            </a:r>
            <a:r>
              <a:rPr lang="en-US" sz="3200" b="1" dirty="0">
                <a:latin typeface="Comic Sans MS" panose="030F0702030302020204" pitchFamily="66" charset="0"/>
                <a:sym typeface="+mn-ea"/>
              </a:rPr>
              <a:t>your writing more </a:t>
            </a:r>
            <a:r>
              <a:rPr lang="en-US" sz="2800" b="1" dirty="0">
                <a:latin typeface="Comic Sans MS" panose="030F0702030302020204" pitchFamily="66" charset="0"/>
                <a:sym typeface="+mn-ea"/>
              </a:rPr>
              <a:t>beautiful</a:t>
            </a:r>
            <a:r>
              <a:rPr lang="en-US" altLang="zh-CN" sz="3200" b="1" dirty="0">
                <a:latin typeface="Comic Sans MS" panose="030F0702030302020204" pitchFamily="66" charset="0"/>
                <a:sym typeface="+mn-ea"/>
              </a:rPr>
              <a:t>.</a:t>
            </a:r>
            <a:endParaRPr lang="en-US" altLang="zh-CN" sz="32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48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6" grpId="0" animBg="1"/>
      <p:bldP spid="34818" grpId="0" animBg="1" uiExpand="1" build="p"/>
      <p:bldP spid="3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8434" name="图片 40961" descr="55_67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07340" y="782320"/>
            <a:ext cx="3536315" cy="43789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8" name="文本框 40965"/>
          <p:cNvSpPr/>
          <p:nvPr>
            <p:custDataLst>
              <p:tags r:id="rId3"/>
            </p:custDataLst>
          </p:nvPr>
        </p:nvSpPr>
        <p:spPr>
          <a:xfrm>
            <a:off x="307340" y="146050"/>
            <a:ext cx="798322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 i="1" u="sng">
                <a:solidFill>
                  <a:schemeClr val="tx2"/>
                </a:solidFill>
                <a:latin typeface="Comic Sans MS" panose="030F0702030302020204" pitchFamily="66" charset="0"/>
              </a:rPr>
              <a:t>Try to talk about her clothes</a:t>
            </a:r>
            <a:endParaRPr lang="en-US" altLang="zh-CN" sz="3200" b="1" i="1" u="sng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sp>
        <p:nvSpPr>
          <p:cNvPr id="15362" name="标题 1"/>
          <p:cNvSpPr>
            <a:spLocks noGrp="1"/>
          </p:cNvSpPr>
          <p:nvPr>
            <p:custDataLst>
              <p:tags r:id="rId4"/>
            </p:custDataLst>
          </p:nvPr>
        </p:nvSpPr>
        <p:spPr>
          <a:xfrm>
            <a:off x="8711565" y="0"/>
            <a:ext cx="3480435" cy="72961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noFill/>
          </a:ln>
        </p:spPr>
        <p:txBody>
          <a:bodyPr vert="horz" wrap="square" lIns="91440" tIns="45720" rIns="91440" bIns="45720" anchor="ctr" anchorCtr="0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None/>
            </a:pPr>
            <a:r>
              <a:rPr lang="en-US" altLang="zh-CN" dirty="0">
                <a:solidFill>
                  <a:schemeClr val="bg1"/>
                </a:solidFill>
                <a:latin typeface="Comic Sans MS" panose="030F0702030302020204" pitchFamily="66" charset="0"/>
              </a:rPr>
              <a:t>Group work</a:t>
            </a:r>
            <a:endParaRPr lang="en-US" altLang="zh-CN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150995" y="830580"/>
            <a:ext cx="7514590" cy="452310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p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</a:t>
            </a: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he colour of ... is..</a:t>
            </a: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  </a:t>
            </a:r>
            <a:endParaRPr lang="en-US" altLang="zh-CN" sz="3600" b="1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 think ... matches ...</a:t>
            </a:r>
            <a:endParaRPr lang="en-US" altLang="zh-CN" sz="3600" b="1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It looks ... .</a:t>
            </a: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The girl</a:t>
            </a: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looks ... in ...</a:t>
            </a:r>
            <a:endParaRPr lang="en-US" altLang="zh-CN" sz="3600" b="1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... be made of... </a:t>
            </a: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It is comfortable to wear ...</a:t>
            </a:r>
            <a:endParaRPr lang="en-US" altLang="zh-CN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3600" b="1">
                <a:solidFill>
                  <a:schemeClr val="accent1"/>
                </a:solidFill>
                <a:sym typeface="+mn-ea"/>
              </a:rPr>
              <a:t> </a:t>
            </a:r>
            <a:r>
              <a:rPr lang="en-US" altLang="zh-CN" sz="3600" b="1">
                <a:solidFill>
                  <a:schemeClr val="tx1"/>
                </a:solidFill>
                <a:sym typeface="+mn-ea"/>
              </a:rPr>
              <a:t>It is/They are</a:t>
            </a: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.... and ...</a:t>
            </a:r>
            <a:endParaRPr lang="en-US" altLang="zh-CN" sz="3600" b="1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...are fit for...</a:t>
            </a:r>
            <a:endParaRPr lang="en-US" altLang="zh-CN" sz="3600" b="1">
              <a:solidFill>
                <a:schemeClr val="accent1"/>
              </a:solidFill>
              <a:sym typeface="+mn-ea"/>
            </a:endParaRPr>
          </a:p>
          <a:p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... and... are a good match</a:t>
            </a:r>
            <a:r>
              <a:rPr lang="zh-CN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（搭配）</a:t>
            </a: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CN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25170" y="5353685"/>
            <a:ext cx="917575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Rules</a:t>
            </a:r>
            <a:r>
              <a:rPr lang="en-US" altLang="zh-CN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:    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each student-----2 setences at least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（至少）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altLang="zh-CN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2. includes  T-shirt 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skirt  and boots.</a:t>
            </a:r>
            <a:endParaRPr lang="en-US" altLang="zh-CN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3. choose some sentences not every sentence.</a:t>
            </a:r>
            <a:endParaRPr lang="en-US" altLang="zh-CN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图片 40961" descr="55_671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307340" y="782320"/>
            <a:ext cx="3652838" cy="54848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9458" name="图片 41985" descr="004002_501012_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07340" y="859790"/>
            <a:ext cx="3404870" cy="298958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61" name="文本框 41988"/>
          <p:cNvSpPr/>
          <p:nvPr>
            <p:custDataLst>
              <p:tags r:id="rId3"/>
            </p:custDataLst>
          </p:nvPr>
        </p:nvSpPr>
        <p:spPr>
          <a:xfrm>
            <a:off x="154940" y="86995"/>
            <a:ext cx="6553200" cy="58356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 i="1" u="sng">
                <a:solidFill>
                  <a:srgbClr val="3333FF"/>
                </a:solidFill>
                <a:latin typeface="Comic Sans MS" panose="030F0702030302020204" pitchFamily="66" charset="0"/>
              </a:rPr>
              <a:t>Try to talk about his clothes</a:t>
            </a:r>
            <a:endParaRPr lang="en-US" altLang="zh-CN" sz="3200" b="1" i="1" u="sng">
              <a:solidFill>
                <a:srgbClr val="3333FF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843655" y="638175"/>
            <a:ext cx="7514590" cy="452310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p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</a:t>
            </a: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he colour of ... is..</a:t>
            </a: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  </a:t>
            </a:r>
            <a:endParaRPr lang="en-US" altLang="zh-CN" sz="3600" b="1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 think ... goes well with ...</a:t>
            </a:r>
            <a:endParaRPr lang="en-US" altLang="zh-CN" sz="3600" b="1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It looks ... .</a:t>
            </a: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The boy looks ... in ...</a:t>
            </a:r>
            <a:endParaRPr lang="en-US" altLang="zh-CN" sz="3600" b="1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... be made of...   ...</a:t>
            </a:r>
            <a:endParaRPr lang="en-US" altLang="zh-CN" sz="3600" b="1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wearing ...is comfortable</a:t>
            </a:r>
            <a:endParaRPr lang="en-US" altLang="zh-CN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3600" b="1">
                <a:solidFill>
                  <a:schemeClr val="accent1"/>
                </a:solidFill>
                <a:sym typeface="+mn-ea"/>
              </a:rPr>
              <a:t> </a:t>
            </a:r>
            <a:r>
              <a:rPr lang="en-US" altLang="zh-CN" sz="3600" b="1">
                <a:solidFill>
                  <a:schemeClr val="tx1"/>
                </a:solidFill>
                <a:sym typeface="+mn-ea"/>
              </a:rPr>
              <a:t>It is/They are</a:t>
            </a: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.... and ...</a:t>
            </a:r>
            <a:endParaRPr lang="en-US" altLang="zh-CN" sz="3600" b="1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...are fit for...</a:t>
            </a:r>
            <a:endParaRPr lang="en-US" altLang="zh-CN" sz="3600" b="1">
              <a:solidFill>
                <a:schemeClr val="accent1"/>
              </a:solidFill>
              <a:sym typeface="+mn-ea"/>
            </a:endParaRPr>
          </a:p>
          <a:p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... and... are a good match</a:t>
            </a:r>
            <a:r>
              <a:rPr lang="zh-CN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（搭配）</a:t>
            </a: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CN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67665" y="4921885"/>
            <a:ext cx="919480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Rules</a:t>
            </a:r>
            <a:r>
              <a:rPr lang="en-US" altLang="zh-CN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altLang="zh-CN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each student-----2 setences at least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（至少）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CN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2. includes  T-shirt 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shirt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、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jeans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and trainers.</a:t>
            </a:r>
            <a:endParaRPr lang="en-US" altLang="zh-CN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3. choose some sentences not every sentence.</a:t>
            </a:r>
            <a:endParaRPr lang="en-US" altLang="zh-CN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图片 41985" descr="004002_501012_1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57200" y="914400"/>
            <a:ext cx="3097530" cy="386016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08915" y="2106930"/>
            <a:ext cx="1198308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800">
                <a:latin typeface="Comic Sans MS" panose="030F0702030302020204" pitchFamily="66" charset="0"/>
                <a:cs typeface="Comic Sans MS" panose="030F0702030302020204" pitchFamily="66" charset="0"/>
              </a:rPr>
              <a:t>That’s all for my design.</a:t>
            </a:r>
            <a:endParaRPr lang="en-US" altLang="zh-CN" sz="4800">
              <a:latin typeface="Comic Sans MS" panose="030F0702030302020204" pitchFamily="66" charset="0"/>
              <a:cs typeface="Comic Sans MS" panose="030F0702030302020204" pitchFamily="66" charset="0"/>
            </a:endParaRPr>
          </a:p>
          <a:p>
            <a:r>
              <a:rPr lang="en-US" altLang="zh-CN" sz="4800" dirty="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I think my design is very fashionable.</a:t>
            </a:r>
            <a:r>
              <a:rPr lang="zh-CN" altLang="en-US" sz="2800" dirty="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（时尚的）</a:t>
            </a:r>
            <a:endParaRPr lang="en-US" altLang="zh-CN" sz="4800">
              <a:latin typeface="Comic Sans MS" panose="030F0702030302020204" pitchFamily="66" charset="0"/>
              <a:cs typeface="Comic Sans MS" panose="030F0702030302020204" pitchFamily="66" charset="0"/>
            </a:endParaRPr>
          </a:p>
          <a:p>
            <a:r>
              <a:rPr lang="en-US" altLang="zh-CN" sz="4800">
                <a:latin typeface="Comic Sans MS" panose="030F0702030302020204" pitchFamily="66" charset="0"/>
                <a:cs typeface="Comic Sans MS" panose="030F0702030302020204" pitchFamily="66" charset="0"/>
              </a:rPr>
              <a:t>I hope you will like  it .</a:t>
            </a:r>
            <a:endParaRPr lang="en-US" altLang="zh-CN" sz="4800"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sp>
        <p:nvSpPr>
          <p:cNvPr id="17" name="Rectangle 4"/>
          <p:cNvSpPr/>
          <p:nvPr/>
        </p:nvSpPr>
        <p:spPr>
          <a:xfrm>
            <a:off x="208915" y="1073150"/>
            <a:ext cx="11756390" cy="681990"/>
          </a:xfrm>
          <a:prstGeom prst="rect">
            <a:avLst/>
          </a:prstGeom>
          <a:solidFill>
            <a:schemeClr val="accent6"/>
          </a:solidFill>
          <a:ln w="9525">
            <a:solidFill>
              <a:schemeClr val="accent6">
                <a:lumMod val="60000"/>
                <a:lumOff val="40000"/>
              </a:schemeClr>
            </a:solidFill>
          </a:ln>
          <a:effectLst>
            <a:prstShdw prst="shdw13" dist="53882" dir="13499999">
              <a:schemeClr val="bg2">
                <a:alpha val="50000"/>
              </a:schemeClr>
            </a:prstShdw>
          </a:effectLst>
        </p:spPr>
        <p:txBody>
          <a:bodyPr wrap="square">
            <a:spAutoFit/>
          </a:bodyPr>
          <a:p>
            <a:pPr>
              <a:lnSpc>
                <a:spcPct val="120000"/>
              </a:lnSpc>
            </a:pPr>
            <a:r>
              <a:rPr lang="en-US" altLang="zh-CN" sz="3200" b="1" dirty="0">
                <a:solidFill>
                  <a:schemeClr val="tx1"/>
                </a:solidFill>
                <a:latin typeface="Comic Sans MS" panose="030F0702030302020204" pitchFamily="66" charset="0"/>
              </a:rPr>
              <a:t>Tip3: A </a:t>
            </a:r>
            <a:r>
              <a:rPr lang="en-US" altLang="zh-CN" sz="3200" b="1" dirty="0">
                <a:latin typeface="Comic Sans MS" panose="030F0702030302020204" pitchFamily="66" charset="0"/>
                <a:sym typeface="+mn-ea"/>
              </a:rPr>
              <a:t>good ending </a:t>
            </a:r>
            <a:r>
              <a:rPr lang="en-US" altLang="zh-CN" sz="3200" b="1" dirty="0">
                <a:latin typeface="Comic Sans MS" panose="030F0702030302020204" pitchFamily="66" charset="0"/>
                <a:sym typeface="+mn-ea"/>
              </a:rPr>
              <a:t> makes</a:t>
            </a:r>
            <a:r>
              <a:rPr lang="en-US" sz="3200" b="1" dirty="0">
                <a:latin typeface="Comic Sans MS" panose="030F0702030302020204" pitchFamily="66" charset="0"/>
                <a:sym typeface="+mn-ea"/>
              </a:rPr>
              <a:t> your writing perfect </a:t>
            </a:r>
            <a:r>
              <a:rPr lang="zh-CN" altLang="en-US" sz="3200" b="1" dirty="0">
                <a:latin typeface="Comic Sans MS" panose="030F0702030302020204" pitchFamily="66" charset="0"/>
                <a:sym typeface="+mn-ea"/>
              </a:rPr>
              <a:t>（完美）</a:t>
            </a:r>
            <a:endParaRPr lang="zh-CN" altLang="en-US" sz="3200" b="1" dirty="0">
              <a:solidFill>
                <a:schemeClr val="tx1"/>
              </a:solidFill>
              <a:latin typeface="Comic Sans MS" panose="030F0702030302020204" pitchFamily="66" charset="0"/>
              <a:sym typeface="+mn-ea"/>
            </a:endParaRPr>
          </a:p>
        </p:txBody>
      </p:sp>
      <p:sp>
        <p:nvSpPr>
          <p:cNvPr id="3" name="内容占位符 2"/>
          <p:cNvSpPr/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1652905" y="152400"/>
            <a:ext cx="6894195" cy="76835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p>
            <a:r>
              <a:rPr lang="en-US" altLang="zh-CN" sz="4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good  ending</a:t>
            </a:r>
            <a:r>
              <a:rPr lang="en-US" altLang="zh-CN" sz="4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CN" sz="4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lang="en-US" altLang="zh-CN" b="1">
                <a:solidFill>
                  <a:srgbClr val="FF0000"/>
                </a:solidFill>
              </a:rPr>
              <a:t>Writing: </a:t>
            </a:r>
            <a:endParaRPr lang="en-US" altLang="zh-CN" b="1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40665" y="1348740"/>
            <a:ext cx="10950575" cy="1997710"/>
          </a:xfrm>
        </p:spPr>
        <p:txBody>
          <a:bodyPr>
            <a:normAutofit fontScale="40000"/>
          </a:bodyPr>
          <a:p>
            <a:pPr marL="0" indent="0">
              <a:buNone/>
            </a:pPr>
            <a:r>
              <a:rPr lang="en-US" altLang="zh-CN" sz="8000" b="1">
                <a:latin typeface="Times New Roman" panose="02020603050405020304" pitchFamily="18" charset="0"/>
                <a:cs typeface="Times New Roman" panose="02020603050405020304" pitchFamily="18" charset="0"/>
              </a:rPr>
              <a:t>We </a:t>
            </a:r>
            <a:r>
              <a:rPr lang="en-US" altLang="zh-CN" sz="8000" b="1">
                <a:latin typeface="Times New Roman" panose="02020603050405020304" pitchFamily="18" charset="0"/>
                <a:cs typeface="Times New Roman" panose="02020603050405020304" pitchFamily="18" charset="0"/>
              </a:rPr>
              <a:t>need to wear different clothes in different occasions</a:t>
            </a:r>
            <a:r>
              <a:rPr lang="zh-CN" altLang="zh-CN" sz="5000">
                <a:latin typeface="Times New Roman" panose="02020603050405020304" pitchFamily="18" charset="0"/>
                <a:cs typeface="Times New Roman" panose="02020603050405020304" pitchFamily="18" charset="0"/>
              </a:rPr>
              <a:t>（场合）</a:t>
            </a:r>
            <a:r>
              <a:rPr lang="en-US" altLang="zh-CN" sz="50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CN" sz="8000" b="1">
                <a:latin typeface="Times New Roman" panose="02020603050405020304" pitchFamily="18" charset="0"/>
                <a:cs typeface="Times New Roman" panose="02020603050405020304" pitchFamily="18" charset="0"/>
              </a:rPr>
              <a:t>Occasion 1:   Amy has to go for a party.</a:t>
            </a:r>
            <a:endParaRPr lang="en-US" altLang="zh-CN" sz="8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CN" sz="8000" b="1">
                <a:latin typeface="Times New Roman" panose="02020603050405020304" pitchFamily="18" charset="0"/>
                <a:cs typeface="Times New Roman" panose="02020603050405020304" pitchFamily="18" charset="0"/>
              </a:rPr>
              <a:t>Occasion 2:</a:t>
            </a:r>
            <a:r>
              <a:rPr lang="en-US" altLang="zh-CN" sz="8000" b="1">
                <a:latin typeface="Times New Roman" panose="02020603050405020304" pitchFamily="18" charset="0"/>
                <a:cs typeface="Times New Roman" panose="02020603050405020304" pitchFamily="18" charset="0"/>
              </a:rPr>
              <a:t>  Simon wants to go to Sunshine Park.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CN" sz="8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CN" sz="8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41045" y="3346450"/>
            <a:ext cx="109200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>
                <a:latin typeface="Times New Roman" panose="02020603050405020304" pitchFamily="18" charset="0"/>
                <a:cs typeface="Times New Roman" panose="02020603050405020304" pitchFamily="18" charset="0"/>
              </a:rPr>
              <a:t>Please choose </a:t>
            </a:r>
            <a:r>
              <a:rPr lang="en-US" altLang="zh-CN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</a:t>
            </a:r>
            <a:r>
              <a:rPr lang="en-US" altLang="zh-CN" sz="3600">
                <a:latin typeface="Times New Roman" panose="02020603050405020304" pitchFamily="18" charset="0"/>
                <a:cs typeface="Times New Roman" panose="02020603050405020304" pitchFamily="18" charset="0"/>
              </a:rPr>
              <a:t> occasion to design your clothes. </a:t>
            </a:r>
            <a:endParaRPr lang="en-US" altLang="zh-CN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619760" y="235585"/>
            <a:ext cx="3665220" cy="6915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30000"/>
              </a:lnSpc>
              <a:spcBef>
                <a:spcPct val="20000"/>
              </a:spcBef>
              <a:buClr>
                <a:schemeClr val="tx2"/>
              </a:buClr>
              <a:buSzPct val="95000"/>
              <a:buFont typeface="Wingdings" panose="05000000000000000000" pitchFamily="2" charset="2"/>
            </a:pPr>
            <a:r>
              <a:rPr lang="en-US" altLang="zh-CN" sz="3000" b="1" u="dbl" noProof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+mn-cs"/>
                <a:sym typeface="+mn-ea"/>
              </a:rPr>
              <a:t>Post-writing</a:t>
            </a:r>
            <a:endParaRPr lang="en-US" altLang="zh-CN" sz="3000" b="1" u="dbl" noProof="1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sym typeface="+mn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1386205" y="886460"/>
            <a:ext cx="8221345" cy="9531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Do self-check（自查） and peer-check（互查）</a:t>
            </a:r>
            <a:endParaRPr lang="en-US" sz="28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/>
            <a:endParaRPr lang="en-US" sz="28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672590" y="4337050"/>
            <a:ext cx="696341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sz="14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 </a:t>
            </a:r>
            <a:endParaRPr lang="zh-CN" altLang="en-US"/>
          </a:p>
        </p:txBody>
      </p:sp>
      <p:graphicFrame>
        <p:nvGraphicFramePr>
          <p:cNvPr id="5" name="表格 4"/>
          <p:cNvGraphicFramePr/>
          <p:nvPr>
            <p:custDataLst>
              <p:tags r:id="rId1"/>
            </p:custDataLst>
          </p:nvPr>
        </p:nvGraphicFramePr>
        <p:xfrm>
          <a:off x="313690" y="1480820"/>
          <a:ext cx="10339070" cy="45396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173085"/>
                <a:gridCol w="1081405"/>
                <a:gridCol w="1084580"/>
              </a:tblGrid>
              <a:tr h="113474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Checklist</a:t>
                      </a:r>
                      <a:endParaRPr lang="en-US" altLang="en-US" sz="2000" b="1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Self-check(Yes/No)</a:t>
                      </a:r>
                      <a:endParaRPr lang="en-US" altLang="en-US" sz="20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Peer-check(Yes/No)</a:t>
                      </a:r>
                      <a:endParaRPr lang="en-US" altLang="en-US" sz="20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2170">
                <a:tc>
                  <a:txBody>
                    <a:bodyPr/>
                    <a:p>
                      <a:pPr indent="0" algn="r">
                        <a:buNone/>
                      </a:pPr>
                      <a:r>
                        <a:rPr lang="en-US" sz="24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1.Are there three parts in the writing? （总体介绍、主体和结尾）      5</a:t>
                      </a:r>
                      <a:r>
                        <a:rPr lang="en-US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’</a:t>
                      </a:r>
                      <a:endParaRPr lang="en-US" altLang="en-US" sz="24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2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2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0265">
                <a:tc>
                  <a:txBody>
                    <a:bodyPr/>
                    <a:p>
                      <a:pPr indent="0" algn="l">
                        <a:buNone/>
                      </a:pPr>
                      <a:r>
                        <a:rPr lang="en-US" sz="24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2.Are there three aspects（方面） in main body ?（colour、feature and material)                                   7</a:t>
                      </a:r>
                      <a:r>
                        <a:rPr lang="en-US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’</a:t>
                      </a:r>
                      <a:endParaRPr lang="en-US" altLang="en-US" sz="24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2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2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090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4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3.Are there different sentence patterns?（变换句式）          5</a:t>
                      </a:r>
                      <a:r>
                        <a:rPr lang="en-US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’</a:t>
                      </a:r>
                      <a:endParaRPr lang="en-US" altLang="en-US" sz="24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2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2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672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4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4.Are there any grammatical mistakes?（语法错误）            5</a:t>
                      </a:r>
                      <a:r>
                        <a:rPr lang="en-US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’</a:t>
                      </a:r>
                      <a:endParaRPr lang="en-US" altLang="en-US" sz="24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2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2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481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4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5.Is the handwriting good?（书写工整）                       3</a:t>
                      </a:r>
                      <a:r>
                        <a:rPr lang="en-US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’</a:t>
                      </a:r>
                      <a:endParaRPr lang="en-US" altLang="en-US" sz="24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2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2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9458" name="Text Box 3"/>
          <p:cNvSpPr>
            <a:spLocks noGrp="1"/>
          </p:cNvSpPr>
          <p:nvPr/>
        </p:nvSpPr>
        <p:spPr>
          <a:xfrm>
            <a:off x="313055" y="1481455"/>
            <a:ext cx="9749155" cy="1501140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eaLnBrk="1" hangingPunct="1">
              <a:spcBef>
                <a:spcPct val="50000"/>
              </a:spcBef>
            </a:pPr>
            <a:r>
              <a:rPr lang="en-US" altLang="zh-CN" sz="3600" b="1" dirty="0">
                <a:solidFill>
                  <a:srgbClr val="FF0000"/>
                </a:solidFill>
                <a:highlight>
                  <a:srgbClr val="00FF00"/>
                </a:highlight>
              </a:rPr>
              <a:t>Your writing should follow the rules! </a:t>
            </a:r>
            <a:r>
              <a:rPr lang="en-US" altLang="zh-CN" sz="3600" b="1" dirty="0">
                <a:solidFill>
                  <a:srgbClr val="FF0000"/>
                </a:solidFill>
              </a:rPr>
              <a:t> </a:t>
            </a:r>
            <a:endParaRPr lang="en-US" altLang="zh-CN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Box 27"/>
          <p:cNvSpPr txBox="1">
            <a:spLocks noChangeArrowheads="1"/>
          </p:cNvSpPr>
          <p:nvPr/>
        </p:nvSpPr>
        <p:spPr bwMode="auto">
          <a:xfrm>
            <a:off x="5131435" y="24765"/>
            <a:ext cx="6995795" cy="3655060"/>
          </a:xfrm>
          <a:prstGeom prst="rect">
            <a:avLst/>
          </a:prstGeom>
          <a:noFill/>
          <a:ln w="28575">
            <a:solidFill>
              <a:schemeClr val="accent6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15000"/>
              </a:lnSpc>
              <a:spcBef>
                <a:spcPts val="5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400" dirty="0">
                <a:sym typeface="+mn-ea"/>
              </a:rPr>
              <a:t>The colour of </a:t>
            </a:r>
            <a:r>
              <a:rPr lang="en-US" altLang="zh-CN" sz="240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____ is ____</a:t>
            </a:r>
            <a:r>
              <a:rPr lang="en-US" altLang="zh-CN" sz="2400" dirty="0">
                <a:sym typeface="+mn-ea"/>
              </a:rPr>
              <a:t>.</a:t>
            </a:r>
            <a:endParaRPr lang="en-US" altLang="zh-CN" sz="2400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zh-CN" sz="2400" dirty="0">
                <a:solidFill>
                  <a:srgbClr val="0070C0"/>
                </a:solidFill>
                <a:sym typeface="+mn-ea"/>
              </a:rPr>
              <a:t>Because</a:t>
            </a:r>
            <a:r>
              <a:rPr lang="en-US" altLang="zh-CN" sz="240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____</a:t>
            </a:r>
            <a:r>
              <a:rPr lang="en-US" altLang="zh-CN" sz="2400" dirty="0">
                <a:sym typeface="+mn-ea"/>
              </a:rPr>
              <a:t>  is my  favourite colour.</a:t>
            </a:r>
            <a:endParaRPr lang="en-US" altLang="zh-CN" sz="2400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zh-CN" sz="2400" dirty="0">
                <a:sym typeface="+mn-ea"/>
              </a:rPr>
              <a:t> </a:t>
            </a:r>
            <a:r>
              <a:rPr lang="en-US" altLang="zh-CN" sz="240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____ </a:t>
            </a:r>
            <a:r>
              <a:rPr lang="en-US" altLang="zh-CN" sz="2400" dirty="0">
                <a:solidFill>
                  <a:srgbClr val="FF0000"/>
                </a:solidFill>
                <a:sym typeface="+mn-ea"/>
              </a:rPr>
              <a:t>matches </a:t>
            </a:r>
            <a:r>
              <a:rPr lang="en-US" altLang="zh-CN" sz="2400" dirty="0">
                <a:sym typeface="+mn-ea"/>
              </a:rPr>
              <a:t>any other colour.</a:t>
            </a:r>
            <a:endParaRPr lang="en-US" altLang="zh-CN" sz="2400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zh-CN" sz="240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____ </a:t>
            </a:r>
            <a:r>
              <a:rPr lang="en-US" altLang="zh-CN" sz="2400" dirty="0">
                <a:solidFill>
                  <a:srgbClr val="FF0000"/>
                </a:solidFill>
                <a:sym typeface="+mn-ea"/>
              </a:rPr>
              <a:t>goes well with</a:t>
            </a:r>
            <a:r>
              <a:rPr lang="en-US" altLang="zh-CN" sz="240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 </a:t>
            </a:r>
            <a:r>
              <a:rPr lang="en-US" altLang="zh-CN" sz="2400" dirty="0">
                <a:sym typeface="+mn-ea"/>
              </a:rPr>
              <a:t>any other colour.</a:t>
            </a:r>
            <a:endParaRPr lang="en-US" altLang="zh-CN" sz="2400" dirty="0">
              <a:latin typeface="Arial" panose="020B0604020202020204" pitchFamily="34" charset="0"/>
              <a:sym typeface="+mn-ea"/>
            </a:endParaRPr>
          </a:p>
          <a:p>
            <a:pPr>
              <a:spcBef>
                <a:spcPct val="50000"/>
              </a:spcBef>
            </a:pPr>
            <a:r>
              <a:rPr lang="en-US" altLang="zh-CN" sz="240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____ </a:t>
            </a:r>
            <a:r>
              <a:rPr lang="en-US" altLang="zh-CN" sz="2400" dirty="0">
                <a:solidFill>
                  <a:srgbClr val="FF0000"/>
                </a:solidFill>
                <a:sym typeface="+mn-ea"/>
              </a:rPr>
              <a:t>matches</a:t>
            </a:r>
            <a:r>
              <a:rPr lang="en-US" altLang="zh-CN" sz="240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____ well</a:t>
            </a:r>
            <a:endParaRPr lang="en-US" altLang="zh-CN" sz="2400">
              <a:latin typeface="Comic Sans MS" panose="030F0702030302020204" pitchFamily="66" charset="0"/>
              <a:cs typeface="Comic Sans MS" panose="030F0702030302020204" pitchFamily="66" charset="0"/>
              <a:sym typeface="+mn-ea"/>
            </a:endParaRPr>
          </a:p>
          <a:p>
            <a:pPr>
              <a:spcBef>
                <a:spcPct val="50000"/>
              </a:spcBef>
            </a:pPr>
            <a:r>
              <a:rPr lang="en-US" altLang="zh-CN" sz="240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____ and ____ are  a good match</a:t>
            </a:r>
            <a:r>
              <a:rPr lang="zh-CN" altLang="en-US" sz="240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（一个好的搭配</a:t>
            </a:r>
            <a:r>
              <a:rPr lang="en-US" altLang="zh-CN" sz="240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 </a:t>
            </a:r>
            <a:r>
              <a:rPr lang="zh-CN" altLang="en-US" sz="240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）</a:t>
            </a:r>
            <a:r>
              <a:rPr lang="en-US" altLang="zh-CN" sz="240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.</a:t>
            </a:r>
            <a:endParaRPr kumimoji="0" lang="en-US" altLang="zh-CN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2" name="Text Box 41"/>
          <p:cNvSpPr txBox="1">
            <a:spLocks noChangeArrowheads="1"/>
          </p:cNvSpPr>
          <p:nvPr/>
        </p:nvSpPr>
        <p:spPr bwMode="auto">
          <a:xfrm>
            <a:off x="102870" y="1571625"/>
            <a:ext cx="5028565" cy="4024630"/>
          </a:xfrm>
          <a:prstGeom prst="rect">
            <a:avLst/>
          </a:prstGeom>
          <a:noFill/>
          <a:ln w="28575">
            <a:solidFill>
              <a:schemeClr val="accent6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15000"/>
              </a:lnSpc>
              <a:spcBef>
                <a:spcPts val="5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endParaRPr kumimoji="0" lang="en-US" altLang="zh-CN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l"/>
            <a:r>
              <a:rPr lang="en-US" altLang="zh-CN" sz="240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I think white shirts look</a:t>
            </a:r>
            <a:r>
              <a:rPr lang="en-US" altLang="zh-CN" sz="2400" dirty="0">
                <a:sym typeface="+mn-ea"/>
              </a:rPr>
              <a:t>  </a:t>
            </a:r>
            <a:r>
              <a:rPr lang="en-US" altLang="zh-CN" sz="240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____ </a:t>
            </a:r>
            <a:endParaRPr lang="en-US" altLang="zh-CN" sz="2400" dirty="0">
              <a:latin typeface="Arial" panose="020B0604020202020204" pitchFamily="34" charset="0"/>
            </a:endParaRPr>
          </a:p>
          <a:p>
            <a:pPr algn="l">
              <a:spcBef>
                <a:spcPct val="50000"/>
              </a:spcBef>
              <a:buClrTx/>
              <a:buSzTx/>
              <a:buFontTx/>
            </a:pPr>
            <a:r>
              <a:rPr lang="en-US" altLang="zh-CN" sz="240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Students </a:t>
            </a:r>
            <a:r>
              <a:rPr lang="en-US" altLang="zh-CN" sz="240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40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look </a:t>
            </a:r>
            <a:r>
              <a:rPr lang="en-US" altLang="zh-CN" sz="240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____</a:t>
            </a:r>
            <a:r>
              <a:rPr lang="en-US" altLang="zh-CN" sz="240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 in </a:t>
            </a:r>
            <a:r>
              <a:rPr lang="en-US" altLang="zh-CN" sz="240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____</a:t>
            </a:r>
            <a:r>
              <a:rPr lang="en-US" altLang="zh-CN" sz="240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. </a:t>
            </a:r>
            <a:endParaRPr lang="en-US" altLang="zh-CN" sz="2400">
              <a:latin typeface="Comic Sans MS" panose="030F0702030302020204" pitchFamily="66" charset="0"/>
              <a:cs typeface="Comic Sans MS" panose="030F0702030302020204" pitchFamily="66" charset="0"/>
            </a:endParaRPr>
          </a:p>
          <a:p>
            <a:pPr algn="l">
              <a:spcBef>
                <a:spcPct val="50000"/>
              </a:spcBef>
              <a:buClrTx/>
              <a:buSzTx/>
              <a:buFontTx/>
            </a:pPr>
            <a:r>
              <a:rPr lang="en-US" altLang="zh-CN" sz="240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____ </a:t>
            </a:r>
            <a:r>
              <a:rPr lang="en-US" altLang="zh-CN" sz="240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look  </a:t>
            </a:r>
            <a:r>
              <a:rPr lang="en-US" altLang="zh-CN" sz="240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____ </a:t>
            </a:r>
            <a:r>
              <a:rPr lang="en-US" altLang="zh-CN" sz="240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  on students. </a:t>
            </a:r>
            <a:endParaRPr lang="en-US" altLang="zh-CN" sz="2400">
              <a:latin typeface="Comic Sans MS" panose="030F0702030302020204" pitchFamily="66" charset="0"/>
              <a:cs typeface="Comic Sans MS" panose="030F0702030302020204" pitchFamily="66" charset="0"/>
            </a:endParaRPr>
          </a:p>
          <a:p>
            <a:pPr algn="l">
              <a:spcBef>
                <a:spcPct val="50000"/>
              </a:spcBef>
              <a:buClrTx/>
              <a:buSzTx/>
              <a:buFontTx/>
            </a:pPr>
            <a:r>
              <a:rPr lang="en-US" altLang="zh-CN" sz="240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It is not too   ____or____.</a:t>
            </a:r>
            <a:endParaRPr lang="en-US" altLang="zh-CN" sz="2400">
              <a:latin typeface="Comic Sans MS" panose="030F0702030302020204" pitchFamily="66" charset="0"/>
              <a:cs typeface="Comic Sans MS" panose="030F0702030302020204" pitchFamily="66" charset="0"/>
              <a:sym typeface="+mn-ea"/>
            </a:endParaRPr>
          </a:p>
          <a:p>
            <a:pPr>
              <a:spcBef>
                <a:spcPct val="50000"/>
              </a:spcBef>
            </a:pPr>
            <a:r>
              <a:rPr lang="en-US" altLang="zh-CN" sz="240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I think it is ____to wear .</a:t>
            </a:r>
            <a:endParaRPr lang="en-US" altLang="zh-CN" sz="2400">
              <a:latin typeface="Comic Sans MS" panose="030F0702030302020204" pitchFamily="66" charset="0"/>
              <a:cs typeface="Comic Sans MS" panose="030F0702030302020204" pitchFamily="66" charset="0"/>
              <a:sym typeface="+mn-ea"/>
            </a:endParaRPr>
          </a:p>
          <a:p>
            <a:pPr>
              <a:spcBef>
                <a:spcPct val="50000"/>
              </a:spcBef>
            </a:pPr>
            <a:r>
              <a:rPr lang="en-US" altLang="zh-CN" sz="2400" dirty="0">
                <a:solidFill>
                  <a:srgbClr val="0070C0"/>
                </a:solidFill>
                <a:sym typeface="+mn-ea"/>
              </a:rPr>
              <a:t>So</a:t>
            </a:r>
            <a:r>
              <a:rPr lang="en-US" altLang="zh-CN" sz="240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 ____  is/are popular among students</a:t>
            </a:r>
            <a:endParaRPr kumimoji="0" lang="en-US" altLang="zh-CN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6" name="Text Box 46"/>
          <p:cNvSpPr txBox="1">
            <a:spLocks noChangeArrowheads="1"/>
          </p:cNvSpPr>
          <p:nvPr/>
        </p:nvSpPr>
        <p:spPr bwMode="auto">
          <a:xfrm>
            <a:off x="5214620" y="3679825"/>
            <a:ext cx="6631305" cy="3039745"/>
          </a:xfrm>
          <a:prstGeom prst="rect">
            <a:avLst/>
          </a:prstGeom>
          <a:noFill/>
          <a:ln w="28575">
            <a:solidFill>
              <a:schemeClr val="accent6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15000"/>
              </a:lnSpc>
              <a:spcBef>
                <a:spcPts val="5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15000"/>
              </a:lnSpc>
              <a:spcBef>
                <a:spcPts val="5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Both of them are made of </a:t>
            </a:r>
            <a:r>
              <a:rPr lang="en-US" altLang="zh-CN" sz="240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____</a:t>
            </a:r>
            <a:endParaRPr kumimoji="0" lang="en-US" altLang="zh-CN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400" dirty="0">
                <a:sym typeface="+mn-ea"/>
              </a:rPr>
              <a:t>It is made of </a:t>
            </a:r>
            <a:r>
              <a:rPr lang="en-US" altLang="zh-CN" sz="2400" dirty="0">
                <a:sym typeface="+mn-ea"/>
              </a:rPr>
              <a:t>  </a:t>
            </a:r>
            <a:r>
              <a:rPr lang="en-US" altLang="zh-CN" sz="240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____</a:t>
            </a:r>
            <a:endParaRPr lang="en-US" altLang="zh-CN" sz="2400" u="sng">
              <a:solidFill>
                <a:schemeClr val="accent1"/>
              </a:solidFill>
              <a:latin typeface="Comic Sans MS" panose="030F0702030302020204" pitchFamily="66" charset="0"/>
              <a:cs typeface="Comic Sans MS" panose="030F0702030302020204" pitchFamily="66" charset="0"/>
              <a:sym typeface="+mn-ea"/>
            </a:endParaRPr>
          </a:p>
          <a:p>
            <a:pPr>
              <a:spcBef>
                <a:spcPct val="50000"/>
              </a:spcBef>
            </a:pPr>
            <a:r>
              <a:rPr lang="en-US" altLang="zh-CN" sz="240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  <a:t>It  </a:t>
            </a: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  <a:t>feels </a:t>
            </a:r>
            <a:r>
              <a:rPr lang="en-US" altLang="zh-CN" sz="240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400" dirty="0">
                <a:sym typeface="+mn-ea"/>
              </a:rPr>
              <a:t>____ </a:t>
            </a:r>
            <a:endParaRPr lang="en-US" altLang="zh-CN" sz="2400" dirty="0">
              <a:sym typeface="+mn-ea"/>
            </a:endParaRPr>
          </a:p>
          <a:p>
            <a:pPr>
              <a:spcBef>
                <a:spcPct val="50000"/>
              </a:spcBef>
            </a:pPr>
            <a:r>
              <a:rPr lang="en-US" altLang="zh-CN" sz="2400" dirty="0">
                <a:sym typeface="+mn-ea"/>
              </a:rPr>
              <a:t>____</a:t>
            </a:r>
            <a:r>
              <a:rPr lang="en-US" altLang="zh-CN" sz="240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dirty="0">
                <a:sym typeface="+mn-ea"/>
              </a:rPr>
              <a:t>is/are fit for</a:t>
            </a:r>
            <a:r>
              <a:rPr lang="en-US" altLang="zh-CN" sz="2400" dirty="0">
                <a:solidFill>
                  <a:schemeClr val="accent1"/>
                </a:solidFill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 </a:t>
            </a:r>
            <a:r>
              <a:rPr lang="en-US" altLang="zh-CN" sz="2400" dirty="0">
                <a:sym typeface="+mn-ea"/>
              </a:rPr>
              <a:t>____ </a:t>
            </a:r>
            <a:endParaRPr lang="en-US" altLang="zh-CN" sz="2400" u="sng" dirty="0">
              <a:solidFill>
                <a:schemeClr val="accent1"/>
              </a:solidFill>
              <a:latin typeface="Comic Sans MS" panose="030F0702030302020204" pitchFamily="66" charset="0"/>
              <a:cs typeface="Comic Sans MS" panose="030F0702030302020204" pitchFamily="66" charset="0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15000"/>
              </a:lnSpc>
              <a:spcBef>
                <a:spcPts val="5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8" name="圆角矩形 19"/>
          <p:cNvSpPr/>
          <p:nvPr/>
        </p:nvSpPr>
        <p:spPr>
          <a:xfrm>
            <a:off x="10721913" y="25003"/>
            <a:ext cx="1404938" cy="432197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 w="25400" cap="flat" cmpd="sng" algn="ctr">
            <a:solidFill>
              <a:srgbClr val="CCCCFF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omic Sans MS" panose="030F0702030302020204" pitchFamily="66" charset="0"/>
                <a:ea typeface="宋体" panose="02010600030101010101" pitchFamily="2" charset="-122"/>
              </a:rPr>
              <a:t>colour</a:t>
            </a:r>
            <a:endParaRPr kumimoji="0" lang="en-US" altLang="zh-CN" sz="2400" b="1" i="0" u="none" strike="noStrike" kern="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30" name="圆角矩形 19"/>
          <p:cNvSpPr/>
          <p:nvPr/>
        </p:nvSpPr>
        <p:spPr>
          <a:xfrm>
            <a:off x="3049905" y="1571625"/>
            <a:ext cx="1745615" cy="513715"/>
          </a:xfrm>
          <a:prstGeom prst="roundRect">
            <a:avLst/>
          </a:prstGeom>
          <a:solidFill>
            <a:schemeClr val="accent6"/>
          </a:solidFill>
          <a:ln w="25400" cap="flat" cmpd="sng" algn="ctr">
            <a:solidFill>
              <a:srgbClr val="CCCCFF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omic Sans MS" panose="030F0702030302020204" pitchFamily="66" charset="0"/>
                <a:ea typeface="宋体" panose="02010600030101010101" pitchFamily="2" charset="-122"/>
              </a:rPr>
              <a:t>feature</a:t>
            </a:r>
            <a:endParaRPr kumimoji="0" lang="en-US" altLang="zh-CN" sz="2400" b="1" i="0" u="none" strike="noStrike" kern="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32" name="圆角矩形 19"/>
          <p:cNvSpPr/>
          <p:nvPr/>
        </p:nvSpPr>
        <p:spPr>
          <a:xfrm>
            <a:off x="9629775" y="3654425"/>
            <a:ext cx="2216150" cy="432435"/>
          </a:xfrm>
          <a:prstGeom prst="roundRect">
            <a:avLst/>
          </a:prstGeom>
          <a:solidFill>
            <a:schemeClr val="accent6"/>
          </a:solidFill>
          <a:ln w="25400" cap="flat" cmpd="sng" algn="ctr">
            <a:solidFill>
              <a:srgbClr val="CCCCFF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algn="ctr" defTabSz="914400" rtl="0" eaLnBrk="1" fontAlgn="base" latinLnBrk="0" hangingPunct="1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omic Sans MS" panose="030F0702030302020204" pitchFamily="66" charset="0"/>
                <a:ea typeface="宋体" panose="02010600030101010101" pitchFamily="2" charset="-122"/>
              </a:rPr>
              <a:t>material</a:t>
            </a:r>
            <a:endParaRPr kumimoji="0" lang="en-US" altLang="zh-CN" sz="2400" b="1" i="0" u="none" strike="noStrike" kern="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2" name="Rectangle 10"/>
          <p:cNvSpPr/>
          <p:nvPr/>
        </p:nvSpPr>
        <p:spPr>
          <a:xfrm>
            <a:off x="466725" y="251460"/>
            <a:ext cx="350774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ctr"/>
            <a:r>
              <a:rPr lang="en-US" altLang="zh-CN" sz="3200" b="1" i="1" dirty="0">
                <a:solidFill>
                  <a:srgbClr val="F7860C"/>
                </a:solidFill>
                <a:latin typeface="Times New Roman" panose="02020603050405020304" pitchFamily="18" charset="0"/>
              </a:rPr>
              <a:t>Useful expressions!</a:t>
            </a:r>
            <a:endParaRPr lang="en-US" altLang="zh-CN" sz="3200" b="1" i="1" dirty="0">
              <a:solidFill>
                <a:srgbClr val="F7860C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8" name="AutoShape 2"/>
          <p:cNvSpPr/>
          <p:nvPr/>
        </p:nvSpPr>
        <p:spPr>
          <a:xfrm>
            <a:off x="4801143" y="2310265"/>
            <a:ext cx="506915" cy="405496"/>
          </a:xfrm>
          <a:prstGeom prst="leftBrace">
            <a:avLst>
              <a:gd name="adj1" fmla="val 20833"/>
              <a:gd name="adj2" fmla="val 50000"/>
            </a:avLst>
          </a:prstGeom>
          <a:noFill/>
          <a:ln w="9525">
            <a:noFill/>
          </a:ln>
        </p:spPr>
        <p:txBody>
          <a:bodyPr wrap="none" anchor="ctr" anchorCtr="0">
            <a:spAutoFit/>
          </a:bodyPr>
          <a:p>
            <a:pPr algn="ctr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4579" name="AutoShape 3"/>
          <p:cNvSpPr/>
          <p:nvPr/>
        </p:nvSpPr>
        <p:spPr>
          <a:xfrm>
            <a:off x="5764213" y="4621618"/>
            <a:ext cx="304800" cy="427814"/>
          </a:xfrm>
          <a:prstGeom prst="leftBrace">
            <a:avLst>
              <a:gd name="adj1" fmla="val 33333"/>
              <a:gd name="adj2" fmla="val 50000"/>
            </a:avLst>
          </a:prstGeom>
          <a:noFill/>
          <a:ln w="31750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  <p:txBody>
          <a:bodyPr anchor="ctr" anchorCtr="0">
            <a:spAutoFit/>
          </a:bodyPr>
          <a:p>
            <a:pPr algn="ctr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4581" name="Rectangle 5"/>
          <p:cNvSpPr/>
          <p:nvPr/>
        </p:nvSpPr>
        <p:spPr>
          <a:xfrm>
            <a:off x="7010400" y="3124200"/>
            <a:ext cx="2362200" cy="922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342900" indent="-342900">
              <a:lnSpc>
                <a:spcPct val="75000"/>
              </a:lnSpc>
              <a:buClr>
                <a:schemeClr val="hlink"/>
              </a:buClr>
              <a:buSzPct val="70000"/>
              <a:buFont typeface="Wingdings" panose="05000000000000000000" pitchFamily="2" charset="2"/>
            </a:pPr>
            <a:r>
              <a:rPr lang="en-US" altLang="zh-CN" sz="36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breakfast</a:t>
            </a:r>
            <a:endParaRPr lang="en-US" altLang="zh-CN" sz="36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marL="342900" indent="-342900">
              <a:lnSpc>
                <a:spcPct val="75000"/>
              </a:lnSpc>
              <a:buClr>
                <a:schemeClr val="hlink"/>
              </a:buClr>
              <a:buSzPct val="70000"/>
              <a:buFont typeface="Wingdings" panose="05000000000000000000" pitchFamily="2" charset="2"/>
            </a:pPr>
            <a:r>
              <a:rPr lang="en-US" altLang="zh-CN" sz="36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reason</a:t>
            </a:r>
            <a:endParaRPr lang="en-US" altLang="zh-CN" sz="36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582" name="Rectangle 6"/>
          <p:cNvSpPr/>
          <p:nvPr/>
        </p:nvSpPr>
        <p:spPr>
          <a:xfrm>
            <a:off x="7162800" y="4267200"/>
            <a:ext cx="1524000" cy="9772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342900" indent="-342900">
              <a:lnSpc>
                <a:spcPct val="80000"/>
              </a:lnSpc>
              <a:buClr>
                <a:schemeClr val="hlink"/>
              </a:buClr>
              <a:buSzPct val="70000"/>
              <a:buFont typeface="Wingdings" panose="05000000000000000000" pitchFamily="2" charset="2"/>
            </a:pPr>
            <a:r>
              <a:rPr lang="en-US" altLang="zh-CN" sz="36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lunch</a:t>
            </a:r>
            <a:endParaRPr lang="en-US" altLang="zh-CN" sz="36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marL="342900" indent="-342900">
              <a:lnSpc>
                <a:spcPct val="80000"/>
              </a:lnSpc>
              <a:buClr>
                <a:schemeClr val="hlink"/>
              </a:buClr>
              <a:buSzPct val="70000"/>
              <a:buFont typeface="Wingdings" panose="05000000000000000000" pitchFamily="2" charset="2"/>
            </a:pPr>
            <a:r>
              <a:rPr lang="en-US" altLang="zh-CN" sz="36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reason</a:t>
            </a:r>
            <a:endParaRPr lang="en-US" altLang="zh-CN" sz="36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583" name="Rectangle 7"/>
          <p:cNvSpPr/>
          <p:nvPr/>
        </p:nvSpPr>
        <p:spPr>
          <a:xfrm>
            <a:off x="7162800" y="5638800"/>
            <a:ext cx="2057400" cy="922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342900" indent="-342900">
              <a:lnSpc>
                <a:spcPct val="75000"/>
              </a:lnSpc>
              <a:buClr>
                <a:schemeClr val="hlink"/>
              </a:buClr>
              <a:buSzPct val="70000"/>
              <a:buFont typeface="Wingdings" panose="05000000000000000000" pitchFamily="2" charset="2"/>
            </a:pPr>
            <a:r>
              <a:rPr lang="en-US" altLang="zh-CN" sz="36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supper</a:t>
            </a:r>
            <a:endParaRPr lang="en-US" altLang="zh-CN" sz="36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marL="342900" indent="-342900">
              <a:lnSpc>
                <a:spcPct val="75000"/>
              </a:lnSpc>
              <a:buClr>
                <a:schemeClr val="hlink"/>
              </a:buClr>
              <a:buSzPct val="70000"/>
              <a:buFont typeface="Wingdings" panose="05000000000000000000" pitchFamily="2" charset="2"/>
            </a:pPr>
            <a:r>
              <a:rPr lang="en-US" altLang="zh-CN" sz="36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reason</a:t>
            </a:r>
            <a:endParaRPr lang="en-US" altLang="zh-CN" sz="36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4623" name="Picture 47" descr="T 恤衫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24488" y="5271770"/>
            <a:ext cx="947737" cy="1387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624" name="Picture 48" descr="长裤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580" y="5788025"/>
            <a:ext cx="806450" cy="1298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625" name="Picture 49" descr="长裙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4843" y="5374640"/>
            <a:ext cx="674687" cy="15335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626" name="Picture 50" descr="衬衫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2773" y="4833303"/>
            <a:ext cx="1223962" cy="1223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627" name="Picture 51" descr="夹克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76555" y="4466908"/>
            <a:ext cx="1403350" cy="1403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628" name="Picture 52" descr="毛衣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9980" y="5049203"/>
            <a:ext cx="1150938" cy="11509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629" name="Picture 53" descr="牛仔裤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10083" y="5638800"/>
            <a:ext cx="923925" cy="12350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630" name="Picture 54" descr="女衬衫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30175" y="6056948"/>
            <a:ext cx="909638" cy="1190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631" name="Picture 55" descr="围巾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59418" y="4904740"/>
            <a:ext cx="1020762" cy="1295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633" name="Picture 57" descr="靴子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19918" y="5893118"/>
            <a:ext cx="711200" cy="10874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634" name="Picture 58" descr="运动鞋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753090" y="5860415"/>
            <a:ext cx="1150938" cy="1143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635" name="Object 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545513" y="5374640"/>
            <a:ext cx="1800225" cy="13573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6" name="Picture 12" descr="短裙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2589530" y="5860415"/>
            <a:ext cx="1390650" cy="115316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</p:pic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1381125" y="116205"/>
            <a:ext cx="8423910" cy="21685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p>
            <a:pPr marR="0" algn="ctr" defTabSz="914400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en-US" altLang="zh-CN" sz="5400" b="1" kern="1200" cap="none" spc="0" normalizeH="0" baseline="0" noProof="0" dirty="0">
                <a:solidFill>
                  <a:schemeClr val="accent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  <a:ea typeface="宋体" panose="02010600030101010101" pitchFamily="2" charset="-122"/>
                <a:cs typeface="+mn-cs"/>
              </a:rPr>
              <a:t>7A  Unit 8 Task</a:t>
            </a:r>
            <a:endParaRPr kumimoji="0" lang="en-US" altLang="zh-CN" sz="5400" b="1" kern="1200" cap="none" spc="0" normalizeH="0" baseline="0" noProof="0" dirty="0">
              <a:solidFill>
                <a:schemeClr val="accent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  <a:ea typeface="宋体" panose="02010600030101010101" pitchFamily="2" charset="-122"/>
              <a:cs typeface="+mn-cs"/>
            </a:endParaRPr>
          </a:p>
          <a:p>
            <a:pPr marR="0" algn="ctr" defTabSz="914400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en-US" altLang="zh-CN" sz="5400" b="1" kern="1200" cap="none" spc="0" normalizeH="0" baseline="0" noProof="0" dirty="0">
                <a:solidFill>
                  <a:schemeClr val="accent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  <a:ea typeface="宋体" panose="02010600030101010101" pitchFamily="2" charset="-122"/>
                <a:cs typeface="+mn-cs"/>
              </a:rPr>
              <a:t>Designing clothes</a:t>
            </a:r>
            <a:endParaRPr kumimoji="0" lang="en-US" altLang="zh-CN" sz="5400" b="1" kern="1200" cap="none" spc="0" normalizeH="0" baseline="0" noProof="0" dirty="0">
              <a:solidFill>
                <a:schemeClr val="accent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130040" y="3151505"/>
            <a:ext cx="7846695" cy="19380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p>
            <a:r>
              <a:rPr lang="en-US" altLang="zh-CN" sz="4000" b="1" noProof="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  <a:ea typeface="宋体" panose="02010600030101010101" pitchFamily="2" charset="-122"/>
              </a:rPr>
              <a:t>BY Zhang Hongyan </a:t>
            </a:r>
            <a:endParaRPr lang="en-US" altLang="zh-CN" sz="4000" b="1" noProof="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  <a:ea typeface="宋体" panose="02010600030101010101" pitchFamily="2" charset="-122"/>
            </a:endParaRPr>
          </a:p>
          <a:p>
            <a:r>
              <a:rPr lang="en-US" altLang="zh-CN" sz="4000" b="1" noProof="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  <a:ea typeface="宋体" panose="02010600030101010101" pitchFamily="2" charset="-122"/>
                <a:sym typeface="+mn-ea"/>
              </a:rPr>
              <a:t>    Liangfu Middle School</a:t>
            </a:r>
            <a:endParaRPr lang="en-US" altLang="zh-CN" sz="4000" b="1" kern="1200" baseline="0" noProof="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  <a:ea typeface="宋体" panose="02010600030101010101" pitchFamily="2" charset="-122"/>
            </a:endParaRPr>
          </a:p>
          <a:p>
            <a:endParaRPr lang="en-US" altLang="zh-CN" sz="4000" b="1" kern="1200" baseline="0" noProof="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hidden="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33" b="24201"/>
          <a:stretch>
            <a:fillRect/>
          </a:stretch>
        </p:blipFill>
        <p:spPr>
          <a:xfrm>
            <a:off x="2516151" y="-1043"/>
            <a:ext cx="6289431" cy="6860064"/>
          </a:xfrm>
          <a:prstGeom prst="rect">
            <a:avLst/>
          </a:prstGeom>
        </p:spPr>
      </p:pic>
      <p:sp>
        <p:nvSpPr>
          <p:cNvPr id="4" name="WordArt 4"/>
          <p:cNvSpPr>
            <a:spLocks noGrp="1" noChangeArrowheads="1" noChangeShapeType="1" noTextEdit="1"/>
          </p:cNvSpPr>
          <p:nvPr/>
        </p:nvSpPr>
        <p:spPr bwMode="auto">
          <a:xfrm>
            <a:off x="2825393" y="150328"/>
            <a:ext cx="7717235" cy="1799829"/>
          </a:xfrm>
          <a:prstGeom prst="rect">
            <a:avLst/>
          </a:prstGeom>
        </p:spPr>
        <p:txBody>
          <a:bodyPr wrap="none" lIns="88170" tIns="44086" rIns="88170" bIns="44086" fromWordArt="1" anchor="ctr"/>
          <a:lstStyle/>
          <a:p>
            <a:pPr algn="ctr" defTabSz="661035" eaLnBrk="0" hangingPunct="0">
              <a:spcBef>
                <a:spcPct val="0"/>
              </a:spcBef>
              <a:defRPr/>
            </a:pPr>
            <a:r>
              <a:rPr lang="en-US" altLang="zh-CN" sz="11000" kern="10">
                <a:ln w="12700">
                  <a:solidFill>
                    <a:srgbClr val="993366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Comic Sans MS" panose="030F0702030302020204"/>
                <a:ea typeface="+mj-ea"/>
                <a:cs typeface="+mj-cs"/>
              </a:rPr>
              <a:t>Show time</a:t>
            </a:r>
            <a:endParaRPr lang="zh-CN" altLang="en-US" sz="11000" kern="10">
              <a:ln w="12700">
                <a:solidFill>
                  <a:srgbClr val="993366"/>
                </a:solidFill>
                <a:rou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Comic Sans MS" panose="030F0702030302020204"/>
              <a:ea typeface="+mj-ea"/>
              <a:cs typeface="+mj-cs"/>
            </a:endParaRPr>
          </a:p>
        </p:txBody>
      </p:sp>
      <p:pic>
        <p:nvPicPr>
          <p:cNvPr id="18434" name="图片 40961" descr="55_671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657340" y="1668780"/>
            <a:ext cx="3653155" cy="51892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58" name="图片 41985" descr="004002_501012_1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6540" y="1668780"/>
            <a:ext cx="3810000" cy="518922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67030" y="1083945"/>
            <a:ext cx="10986770" cy="5093335"/>
          </a:xfrm>
        </p:spPr>
        <p:txBody>
          <a:bodyPr/>
          <a:p>
            <a:pPr marL="0" indent="0">
              <a:buNone/>
            </a:pPr>
            <a:r>
              <a:rPr lang="zh-CN" altLang="en-US" sz="44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Homework:</a:t>
            </a:r>
            <a:endParaRPr lang="zh-CN" altLang="en-US" sz="4400"/>
          </a:p>
          <a:p>
            <a:pPr marL="0" indent="0">
              <a:buNone/>
            </a:pPr>
            <a:r>
              <a:rPr lang="zh-CN" altLang="en-US" sz="4400"/>
              <a:t>Polish（完善） the writing according to the checklist.</a:t>
            </a:r>
            <a:endParaRPr lang="zh-CN" altLang="en-US" sz="4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1" name="标题 1"/>
          <p:cNvSpPr>
            <a:spLocks noGrp="1"/>
          </p:cNvSpPr>
          <p:nvPr>
            <p:ph type="title"/>
          </p:nvPr>
        </p:nvSpPr>
        <p:spPr/>
        <p:txBody>
          <a:bodyPr vert="horz" wrap="square" lIns="91429" tIns="45715" rIns="91429" bIns="45715" anchor="b" anchorCtr="0"/>
          <a:p>
            <a:endParaRPr lang="zh-CN" altLang="en-US" dirty="0"/>
          </a:p>
        </p:txBody>
      </p:sp>
      <p:sp>
        <p:nvSpPr>
          <p:cNvPr id="2" name="内容占位符 1"/>
          <p:cNvSpPr/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7" name="Text Box 8"/>
          <p:cNvSpPr txBox="1"/>
          <p:nvPr/>
        </p:nvSpPr>
        <p:spPr>
          <a:xfrm>
            <a:off x="906145" y="2272030"/>
            <a:ext cx="10447655" cy="1568450"/>
          </a:xfrm>
          <a:prstGeom prst="rect">
            <a:avLst/>
          </a:prstGeom>
          <a:solidFill>
            <a:srgbClr val="AD5CFF"/>
          </a:solidFill>
          <a:ln w="9525">
            <a:noFill/>
          </a:ln>
        </p:spPr>
        <p:txBody>
          <a:bodyPr wrap="square" anchor="t" anchorCtr="0">
            <a:spAutoFit/>
          </a:bodyPr>
          <a:p>
            <a:pPr>
              <a:spcBef>
                <a:spcPct val="50000"/>
              </a:spcBef>
            </a:pPr>
            <a:r>
              <a:rPr lang="en-US" altLang="zh-CN" sz="8800" b="1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zh-CN" sz="9600" b="1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a design</a:t>
            </a:r>
            <a:r>
              <a:rPr lang="en-US" altLang="zh-CN" sz="9600" b="1" dirty="0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er </a:t>
            </a:r>
            <a:r>
              <a:rPr lang="zh-CN" altLang="en-US" sz="4400" b="1" dirty="0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（设计师）</a:t>
            </a:r>
            <a:endParaRPr lang="zh-CN" altLang="en-US" sz="9600" b="1" dirty="0">
              <a:solidFill>
                <a:srgbClr val="FFFF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2" name="Rectangle 2"/>
          <p:cNvSpPr>
            <a:spLocks noGrp="1"/>
          </p:cNvSpPr>
          <p:nvPr>
            <p:ph type="title"/>
          </p:nvPr>
        </p:nvSpPr>
        <p:spPr>
          <a:xfrm>
            <a:off x="470535" y="144780"/>
            <a:ext cx="11401425" cy="1052195"/>
          </a:xfrm>
        </p:spPr>
        <p:txBody>
          <a:bodyPr vert="horz" wrap="square" lIns="91440" tIns="45720" rIns="91440" bIns="45720" anchor="ctr" anchorCtr="0">
            <a:normAutofit fontScale="90000"/>
          </a:bodyPr>
          <a:p>
            <a:pPr eaLnBrk="1" hangingPunct="1">
              <a:buNone/>
            </a:pPr>
            <a:r>
              <a:rPr lang="en-US" altLang="zh-CN" sz="4800" b="1" dirty="0">
                <a:solidFill>
                  <a:srgbClr val="CC0000"/>
                </a:solidFill>
              </a:rPr>
              <a:t>To design clothes, what should you  think about</a:t>
            </a:r>
            <a:r>
              <a:rPr lang="zh-CN" altLang="en-US" sz="4800" b="1" dirty="0">
                <a:solidFill>
                  <a:srgbClr val="CC0000"/>
                </a:solidFill>
              </a:rPr>
              <a:t>？</a:t>
            </a:r>
            <a:r>
              <a:rPr lang="en-US" altLang="zh-CN" sz="3200" dirty="0">
                <a:solidFill>
                  <a:srgbClr val="CC0000"/>
                </a:solidFill>
              </a:rPr>
              <a:t> </a:t>
            </a:r>
            <a:endParaRPr lang="en-US" altLang="zh-CN" sz="3200" dirty="0">
              <a:solidFill>
                <a:srgbClr val="CC0000"/>
              </a:solidFill>
            </a:endParaRPr>
          </a:p>
        </p:txBody>
      </p:sp>
      <p:pic>
        <p:nvPicPr>
          <p:cNvPr id="5123" name="Picture 4" descr="39_936_31cca9f99951005"/>
          <p:cNvPicPr>
            <a:picLocks noChangeAspect="1"/>
          </p:cNvPicPr>
          <p:nvPr/>
        </p:nvPicPr>
        <p:blipFill>
          <a:blip r:embed="rId1"/>
          <a:srcRect l="31100"/>
          <a:stretch>
            <a:fillRect/>
          </a:stretch>
        </p:blipFill>
        <p:spPr>
          <a:xfrm>
            <a:off x="4367213" y="1244283"/>
            <a:ext cx="6300787" cy="55895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Text Box 8"/>
          <p:cNvSpPr txBox="1"/>
          <p:nvPr/>
        </p:nvSpPr>
        <p:spPr>
          <a:xfrm>
            <a:off x="104140" y="5076190"/>
            <a:ext cx="3192145" cy="828675"/>
          </a:xfrm>
          <a:prstGeom prst="rect">
            <a:avLst/>
          </a:prstGeom>
          <a:noFill/>
          <a:ln w="9525">
            <a:noFill/>
          </a:ln>
        </p:spPr>
        <p:txBody>
          <a:bodyPr wrap="square" lIns="91435" tIns="45717" rIns="91435" bIns="45717">
            <a:spAutoFit/>
          </a:bodyPr>
          <a:p>
            <a:pPr algn="ctr">
              <a:spcBef>
                <a:spcPct val="50000"/>
              </a:spcBef>
              <a:buNone/>
            </a:pPr>
            <a:r>
              <a:rPr lang="en-US" altLang="zh-CN" sz="4800" dirty="0">
                <a:solidFill>
                  <a:srgbClr val="6000A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material</a:t>
            </a:r>
            <a:endParaRPr lang="en-US" altLang="zh-CN" sz="4800" dirty="0">
              <a:solidFill>
                <a:srgbClr val="6000A2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" name="Text Box 9"/>
          <p:cNvSpPr txBox="1"/>
          <p:nvPr/>
        </p:nvSpPr>
        <p:spPr>
          <a:xfrm>
            <a:off x="-423545" y="3279140"/>
            <a:ext cx="4005580" cy="828675"/>
          </a:xfrm>
          <a:prstGeom prst="rect">
            <a:avLst/>
          </a:prstGeom>
          <a:noFill/>
          <a:ln w="9525">
            <a:noFill/>
          </a:ln>
        </p:spPr>
        <p:txBody>
          <a:bodyPr wrap="square" lIns="91435" tIns="45717" rIns="91435" bIns="45717">
            <a:spAutoFit/>
          </a:bodyPr>
          <a:p>
            <a:pPr algn="ctr">
              <a:spcBef>
                <a:spcPct val="50000"/>
              </a:spcBef>
              <a:buNone/>
            </a:pPr>
            <a:r>
              <a:rPr lang="en-US" altLang="zh-CN" sz="4800" dirty="0">
                <a:solidFill>
                  <a:srgbClr val="6000A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feature </a:t>
            </a:r>
            <a:endParaRPr lang="en-US" altLang="zh-CN" sz="4800" dirty="0">
              <a:solidFill>
                <a:srgbClr val="6000A2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" name="Text Box 10"/>
          <p:cNvSpPr txBox="1"/>
          <p:nvPr/>
        </p:nvSpPr>
        <p:spPr>
          <a:xfrm>
            <a:off x="103505" y="2222500"/>
            <a:ext cx="2951163" cy="828675"/>
          </a:xfrm>
          <a:prstGeom prst="rect">
            <a:avLst/>
          </a:prstGeom>
          <a:noFill/>
          <a:ln w="9525">
            <a:noFill/>
          </a:ln>
        </p:spPr>
        <p:txBody>
          <a:bodyPr lIns="91435" tIns="45717" rIns="91435" bIns="45717">
            <a:spAutoFit/>
          </a:bodyPr>
          <a:p>
            <a:pPr algn="ctr">
              <a:spcBef>
                <a:spcPct val="50000"/>
              </a:spcBef>
              <a:buNone/>
            </a:pPr>
            <a:r>
              <a:rPr lang="en-US" altLang="zh-CN" sz="4800" dirty="0">
                <a:solidFill>
                  <a:srgbClr val="6000A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colour</a:t>
            </a:r>
            <a:endParaRPr lang="en-US" altLang="zh-CN" sz="4800" dirty="0">
              <a:solidFill>
                <a:srgbClr val="6000A2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70535" y="4107815"/>
            <a:ext cx="206629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>
              <a:buNone/>
            </a:pPr>
            <a:r>
              <a:rPr lang="en-US" altLang="zh-CN" sz="3200" b="0" dirty="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[ˈfi:</a:t>
            </a:r>
            <a:r>
              <a:rPr lang="en-US" altLang="zh-CN" sz="3200" b="0" dirty="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tʃ</a:t>
            </a:r>
            <a:r>
              <a:rPr lang="en-US" altLang="zh-CN" sz="3200" b="0" dirty="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ə(r)]</a:t>
            </a:r>
            <a:endParaRPr lang="zh-CN" altLang="en-US" sz="3200" dirty="0">
              <a:solidFill>
                <a:schemeClr val="tx1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12604" y="5905818"/>
            <a:ext cx="237490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>
              <a:buNone/>
            </a:pPr>
            <a:r>
              <a:rPr lang="en-US" altLang="zh-CN" sz="3200" b="0" dirty="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[məˈt</a:t>
            </a:r>
            <a:r>
              <a:rPr lang="en-US" altLang="zh-CN" sz="3200" b="0" dirty="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ɪə</a:t>
            </a:r>
            <a:r>
              <a:rPr lang="en-US" altLang="zh-CN" sz="3200" b="0" dirty="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riəl]</a:t>
            </a:r>
            <a:endParaRPr lang="zh-CN" altLang="en-US" sz="3200" dirty="0">
              <a:solidFill>
                <a:schemeClr val="tx1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9" name="Text Box 10"/>
          <p:cNvSpPr txBox="1"/>
          <p:nvPr/>
        </p:nvSpPr>
        <p:spPr>
          <a:xfrm>
            <a:off x="103505" y="1406525"/>
            <a:ext cx="4131945" cy="828675"/>
          </a:xfrm>
          <a:prstGeom prst="rect">
            <a:avLst/>
          </a:prstGeom>
          <a:noFill/>
          <a:ln w="9525">
            <a:noFill/>
          </a:ln>
        </p:spPr>
        <p:txBody>
          <a:bodyPr wrap="square" lIns="91435" tIns="45717" rIns="91435" bIns="45717">
            <a:spAutoFit/>
          </a:bodyPr>
          <a:p>
            <a:pPr algn="ctr">
              <a:spcBef>
                <a:spcPct val="50000"/>
              </a:spcBef>
              <a:buNone/>
            </a:pPr>
            <a:r>
              <a:rPr lang="en-US" altLang="zh-CN" sz="4800" dirty="0">
                <a:solidFill>
                  <a:srgbClr val="6000A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what to design</a:t>
            </a:r>
            <a:endParaRPr lang="en-US" altLang="zh-CN" sz="3200" dirty="0">
              <a:solidFill>
                <a:srgbClr val="6000A2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836035" y="3984625"/>
            <a:ext cx="8355965" cy="829945"/>
          </a:xfrm>
          <a:prstGeom prst="rect">
            <a:avLst/>
          </a:prstGeom>
          <a:gradFill>
            <a:gsLst>
              <a:gs pos="0">
                <a:srgbClr val="14CD68"/>
              </a:gs>
              <a:gs pos="100000">
                <a:srgbClr val="0B6E38"/>
              </a:gs>
            </a:gsLst>
            <a:lin ang="5400000" scaled="0"/>
          </a:gradFill>
        </p:spPr>
        <p:txBody>
          <a:bodyPr wrap="square" rtlCol="0">
            <a:spAutoFit/>
          </a:bodyPr>
          <a:p>
            <a:pPr algn="l">
              <a:buNone/>
            </a:pPr>
            <a:r>
              <a:rPr lang="en-US" altLang="zh-CN" sz="4800" dirty="0">
                <a:solidFill>
                  <a:schemeClr val="bg2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smart   light and comfortable....</a:t>
            </a:r>
            <a:endParaRPr lang="en-US" altLang="zh-CN" sz="4800" dirty="0">
              <a:solidFill>
                <a:schemeClr val="bg2"/>
              </a:solidFill>
              <a:latin typeface="Times New Roman" panose="02020603050405020304" pitchFamily="18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582035" y="2449195"/>
            <a:ext cx="8973820" cy="829945"/>
          </a:xfrm>
          <a:prstGeom prst="rect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ang="5400000" scaled="0"/>
          </a:gradFill>
        </p:spPr>
        <p:txBody>
          <a:bodyPr wrap="square" rtlCol="0">
            <a:spAutoFit/>
          </a:bodyPr>
          <a:p>
            <a:pPr algn="l">
              <a:buNone/>
            </a:pPr>
            <a:r>
              <a:rPr lang="en-US" altLang="zh-CN" sz="4800" dirty="0">
                <a:solidFill>
                  <a:schemeClr val="bg2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dark blue,  light blue , purple... </a:t>
            </a:r>
            <a:endParaRPr lang="en-US" altLang="zh-CN" sz="4800" dirty="0">
              <a:solidFill>
                <a:schemeClr val="bg2"/>
              </a:solidFill>
              <a:latin typeface="Times New Roman" panose="02020603050405020304" pitchFamily="18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166235" y="5208905"/>
            <a:ext cx="7961630" cy="829945"/>
          </a:xfrm>
          <a:prstGeom prst="rect">
            <a:avLst/>
          </a:pr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ang="5400000" scaled="0"/>
          </a:gradFill>
        </p:spPr>
        <p:txBody>
          <a:bodyPr wrap="square" rtlCol="0">
            <a:spAutoFit/>
          </a:bodyPr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4800" dirty="0">
                <a:solidFill>
                  <a:schemeClr val="bg2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wool, cotton, leather, silk..</a:t>
            </a:r>
            <a:endParaRPr lang="en-US" altLang="zh-CN" sz="4800" dirty="0">
              <a:solidFill>
                <a:schemeClr val="bg2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190365" y="1406525"/>
            <a:ext cx="8365490" cy="829945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4800" dirty="0">
                <a:solidFill>
                  <a:schemeClr val="bg2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hat, shirt, jeans,  boots... </a:t>
            </a:r>
            <a:endParaRPr lang="en-US" altLang="zh-CN" sz="4800" dirty="0">
              <a:solidFill>
                <a:schemeClr val="bg2"/>
              </a:solidFill>
              <a:latin typeface="Times New Roman" panose="02020603050405020304" pitchFamily="18" charset="0"/>
              <a:ea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1" grpId="0" bldLvl="0" animBg="1"/>
      <p:bldP spid="3" grpId="0" bldLvl="0" animBg="1"/>
      <p:bldP spid="2" grpId="0" bldLvl="0" animBg="1"/>
      <p:bldP spid="10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60985" y="160020"/>
            <a:ext cx="5210810" cy="1974850"/>
          </a:xfrm>
        </p:spPr>
        <p:txBody>
          <a:bodyPr>
            <a:normAutofit fontScale="90000"/>
          </a:bodyPr>
          <a:p>
            <a:br>
              <a:rPr lang="en-US" altLang="zh-CN">
                <a:sym typeface="+mn-ea"/>
              </a:rPr>
            </a:br>
            <a:r>
              <a:rPr lang="en-US" altLang="zh-CN" sz="4000" b="1">
                <a:sym typeface="+mn-ea"/>
              </a:rPr>
              <a:t>Students from Sunshine </a:t>
            </a:r>
            <a:br>
              <a:rPr lang="en-US" altLang="zh-CN" sz="4000" b="1">
                <a:sym typeface="+mn-ea"/>
              </a:rPr>
            </a:br>
            <a:r>
              <a:rPr lang="en-US" altLang="zh-CN" sz="4000" b="1">
                <a:sym typeface="+mn-ea"/>
              </a:rPr>
              <a:t>Middle School will hold </a:t>
            </a:r>
            <a:br>
              <a:rPr lang="en-US" altLang="zh-CN" sz="4000" b="1">
                <a:sym typeface="+mn-ea"/>
              </a:rPr>
            </a:br>
            <a:r>
              <a:rPr lang="en-US" altLang="zh-CN" sz="4000" b="1">
                <a:sym typeface="+mn-ea"/>
              </a:rPr>
              <a:t>a fashion show .</a:t>
            </a:r>
            <a:br>
              <a:rPr lang="en-US" altLang="zh-CN" sz="4000" b="1"/>
            </a:br>
            <a:endParaRPr lang="zh-CN" altLang="en-US" sz="4000" b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735955" y="467360"/>
            <a:ext cx="6019165" cy="1207135"/>
          </a:xfrm>
        </p:spPr>
        <p:txBody>
          <a:bodyPr>
            <a:normAutofit fontScale="50000"/>
          </a:bodyPr>
          <a:p>
            <a:pPr marL="0" algn="l">
              <a:buClrTx/>
              <a:buSzTx/>
              <a:buFontTx/>
              <a:buNone/>
            </a:pPr>
            <a:r>
              <a:rPr lang="en-US" altLang="zh-CN" sz="6000" b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They want to </a:t>
            </a:r>
            <a:r>
              <a:rPr lang="en-US" altLang="zh-CN" sz="6000" b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raise money</a:t>
            </a:r>
            <a:r>
              <a:rPr lang="en-US" altLang="zh-CN" sz="6000" b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zh-CN" sz="4000" b="1">
                <a:latin typeface="+mj-lt"/>
                <a:ea typeface="+mj-ea"/>
                <a:cs typeface="+mj-cs"/>
              </a:rPr>
              <a:t>（募集资金） </a:t>
            </a:r>
            <a:r>
              <a:rPr lang="en-US" altLang="zh-CN" sz="6000" b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for </a:t>
            </a:r>
            <a:r>
              <a:rPr lang="en-US" altLang="zh-CN" sz="6000" b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the children in poor areas</a:t>
            </a:r>
            <a:r>
              <a:rPr lang="en-US" altLang="zh-CN" sz="4000" b="1">
                <a:latin typeface="+mj-lt"/>
                <a:ea typeface="+mj-ea"/>
                <a:cs typeface="+mj-cs"/>
              </a:rPr>
              <a:t>.</a:t>
            </a:r>
            <a:endParaRPr lang="en-US" altLang="zh-CN" sz="4000" b="1">
              <a:latin typeface="+mj-lt"/>
              <a:ea typeface="+mj-ea"/>
              <a:cs typeface="+mj-cs"/>
            </a:endParaRPr>
          </a:p>
          <a:p>
            <a:pPr marL="0" algn="l">
              <a:buClrTx/>
              <a:buSzTx/>
              <a:buFontTx/>
              <a:buNone/>
            </a:pPr>
            <a:endParaRPr lang="en-US" altLang="zh-CN" sz="4000" b="1">
              <a:latin typeface="+mj-lt"/>
              <a:ea typeface="+mj-ea"/>
              <a:cs typeface="+mj-cs"/>
            </a:endParaRPr>
          </a:p>
        </p:txBody>
      </p:sp>
      <p:pic>
        <p:nvPicPr>
          <p:cNvPr id="100" name="图片 99"/>
          <p:cNvPicPr/>
          <p:nvPr/>
        </p:nvPicPr>
        <p:blipFill>
          <a:blip r:embed="rId1"/>
          <a:stretch>
            <a:fillRect/>
          </a:stretch>
        </p:blipFill>
        <p:spPr>
          <a:xfrm>
            <a:off x="150495" y="2134870"/>
            <a:ext cx="5868035" cy="472313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1" name="图片 100"/>
          <p:cNvPicPr/>
          <p:nvPr/>
        </p:nvPicPr>
        <p:blipFill>
          <a:blip r:embed="rId2"/>
          <a:stretch>
            <a:fillRect/>
          </a:stretch>
        </p:blipFill>
        <p:spPr>
          <a:xfrm>
            <a:off x="6703695" y="2134870"/>
            <a:ext cx="5316220" cy="459676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8" name="Text Box 2"/>
          <p:cNvSpPr txBox="1"/>
          <p:nvPr/>
        </p:nvSpPr>
        <p:spPr>
          <a:xfrm>
            <a:off x="6743700" y="1052513"/>
            <a:ext cx="790575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249" name="Text Box 9"/>
          <p:cNvSpPr txBox="1"/>
          <p:nvPr/>
        </p:nvSpPr>
        <p:spPr>
          <a:xfrm>
            <a:off x="3098800" y="5927725"/>
            <a:ext cx="801814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lang="en-US" altLang="zh-CN" sz="3600" dirty="0">
                <a:latin typeface="Arial" panose="020B0604020202020204" pitchFamily="34" charset="0"/>
              </a:rPr>
              <a:t> 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" name="Text Box 4"/>
          <p:cNvSpPr txBox="1"/>
          <p:nvPr/>
        </p:nvSpPr>
        <p:spPr>
          <a:xfrm>
            <a:off x="4284345" y="1052830"/>
            <a:ext cx="7753985" cy="583565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lang="zh-C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shirt </a:t>
            </a:r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is ____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endParaRPr lang="en-US" altLang="zh-C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圆角矩形 19"/>
          <p:cNvSpPr/>
          <p:nvPr/>
        </p:nvSpPr>
        <p:spPr>
          <a:xfrm>
            <a:off x="9505950" y="78740"/>
            <a:ext cx="2409825" cy="640080"/>
          </a:xfrm>
          <a:prstGeom prst="roundRect">
            <a:avLst/>
          </a:prstGeom>
          <a:solidFill>
            <a:schemeClr val="accent6"/>
          </a:solidFill>
          <a:ln w="25400" cap="flat" cmpd="sng" algn="ctr">
            <a:solidFill>
              <a:srgbClr val="CCCCFF">
                <a:shade val="50000"/>
              </a:srgbClr>
            </a:solidFill>
            <a:prstDash val="solid"/>
          </a:ln>
          <a:effectLst/>
        </p:spPr>
        <p:txBody>
          <a:bodyPr anchor="ctr"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6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anose="030F0702030302020204" pitchFamily="66" charset="0"/>
                <a:ea typeface="宋体" panose="02010600030101010101" pitchFamily="2" charset="-122"/>
                <a:cs typeface="Cavolini" panose="020B0502040204020203" pitchFamily="66" charset="0"/>
              </a:rPr>
              <a:t>colour</a:t>
            </a:r>
            <a:endParaRPr kumimoji="0" lang="en-US" altLang="zh-CN" sz="3600" b="1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mic Sans MS" panose="030F0702030302020204" pitchFamily="66" charset="0"/>
              <a:ea typeface="宋体" panose="02010600030101010101" pitchFamily="2" charset="-122"/>
              <a:cs typeface="Cavolini" panose="020B0502040204020203" pitchFamily="66" charset="0"/>
            </a:endParaRPr>
          </a:p>
        </p:txBody>
      </p:sp>
      <p:pic>
        <p:nvPicPr>
          <p:cNvPr id="26626" name="图片 58369" descr="图片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l="20285" t="47284" r="64977" b="38916"/>
          <a:stretch>
            <a:fillRect/>
          </a:stretch>
        </p:blipFill>
        <p:spPr>
          <a:xfrm>
            <a:off x="504190" y="1052830"/>
            <a:ext cx="1486535" cy="187896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7" descr="4[`~4EH2YU[S1SVDF%Q__4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6195" y="3676015"/>
            <a:ext cx="2566670" cy="257238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162425" y="1725930"/>
            <a:ext cx="7753985" cy="5835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p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</a:t>
            </a:r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he colour of the shirt is </a:t>
            </a:r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____. </a:t>
            </a:r>
            <a:endParaRPr lang="zh-CN" alt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101465" y="2440940"/>
            <a:ext cx="7814945" cy="5835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p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 think  ___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matches 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any other colour.</a:t>
            </a:r>
            <a:endParaRPr lang="zh-CN" alt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102100" y="3110230"/>
            <a:ext cx="7813675" cy="5835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p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I think___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goes well with</a:t>
            </a:r>
            <a:r>
              <a:rPr lang="en-US" altLang="zh-CN" sz="320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any other colour.</a:t>
            </a:r>
            <a:endParaRPr lang="zh-CN" alt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28"/>
          <p:cNvSpPr txBox="1"/>
          <p:nvPr/>
        </p:nvSpPr>
        <p:spPr>
          <a:xfrm>
            <a:off x="311150" y="206375"/>
            <a:ext cx="9519920" cy="58356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p>
            <a:r>
              <a:rPr lang="en-US" altLang="zh-CN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you </a:t>
            </a:r>
            <a:r>
              <a:rPr lang="en-US" altLang="zh-CN" sz="3200" b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describe</a:t>
            </a:r>
            <a:r>
              <a:rPr lang="zh-CN" altLang="zh-CN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（描述）</a:t>
            </a:r>
            <a:r>
              <a:rPr lang="en-US" altLang="zh-CN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colour of  the clothes ? </a:t>
            </a:r>
            <a:endParaRPr lang="en-US" altLang="zh-CN" sz="3200" b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0" name="图片 99"/>
          <p:cNvPicPr/>
          <p:nvPr/>
        </p:nvPicPr>
        <p:blipFill>
          <a:blip r:embed="rId4"/>
          <a:stretch>
            <a:fillRect/>
          </a:stretch>
        </p:blipFill>
        <p:spPr>
          <a:xfrm>
            <a:off x="311150" y="933450"/>
            <a:ext cx="3590290" cy="56394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4102100" y="4184015"/>
            <a:ext cx="7886065" cy="583565"/>
          </a:xfrm>
          <a:prstGeom prst="rect">
            <a:avLst/>
          </a:prstGeom>
          <a:gradFill>
            <a:gsLst>
              <a:gs pos="0">
                <a:srgbClr val="14CD68"/>
              </a:gs>
              <a:gs pos="100000">
                <a:srgbClr val="0B6E38"/>
              </a:gs>
            </a:gsLst>
            <a:lin scaled="0"/>
          </a:gradFill>
        </p:spPr>
        <p:txBody>
          <a:bodyPr wrap="square" rtlCol="0">
            <a:spAutoFit/>
          </a:bodyPr>
          <a:p>
            <a:pPr algn="l"/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___and___ are  a good match 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（一个好搭配）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 </a:t>
            </a:r>
            <a:endParaRPr lang="en-US" altLang="zh-CN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4" grpId="0" bldLvl="0" animBg="1"/>
      <p:bldP spid="12" grpId="0" bldLvl="0" animBg="1"/>
      <p:bldP spid="5" grpId="1" bldLvl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8" name="Text Box 2"/>
          <p:cNvSpPr txBox="1"/>
          <p:nvPr/>
        </p:nvSpPr>
        <p:spPr>
          <a:xfrm>
            <a:off x="6743700" y="1052513"/>
            <a:ext cx="790575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04282" y="268620"/>
            <a:ext cx="9272270" cy="58356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p>
            <a:pPr algn="l"/>
            <a:r>
              <a:rPr lang="en-US" altLang="zh-CN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you </a:t>
            </a:r>
            <a:r>
              <a:rPr lang="en-US" altLang="zh-CN" sz="3200" b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describe</a:t>
            </a:r>
            <a:r>
              <a:rPr lang="zh-CN" altLang="zh-CN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（描述）</a:t>
            </a:r>
            <a:r>
              <a:rPr lang="en-US" altLang="zh-CN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feature of the clothes </a:t>
            </a:r>
            <a:endParaRPr lang="en-US" altLang="zh-CN" sz="3200" b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 Box 4"/>
          <p:cNvSpPr txBox="1"/>
          <p:nvPr/>
        </p:nvSpPr>
        <p:spPr>
          <a:xfrm>
            <a:off x="2413635" y="3782695"/>
            <a:ext cx="866013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lang="zh-CN" altLang="en-US" sz="3200" dirty="0">
                <a:latin typeface="Arial" panose="020B0604020202020204" pitchFamily="34" charset="0"/>
              </a:rPr>
              <a:t> </a:t>
            </a:r>
            <a:endParaRPr lang="en-US" altLang="zh-CN" sz="3200" dirty="0">
              <a:latin typeface="Arial" panose="020B0604020202020204" pitchFamily="34" charset="0"/>
            </a:endParaRPr>
          </a:p>
        </p:txBody>
      </p:sp>
      <p:sp>
        <p:nvSpPr>
          <p:cNvPr id="7" name="圆角矩形 19"/>
          <p:cNvSpPr/>
          <p:nvPr/>
        </p:nvSpPr>
        <p:spPr>
          <a:xfrm>
            <a:off x="9317990" y="98425"/>
            <a:ext cx="2702560" cy="633730"/>
          </a:xfrm>
          <a:prstGeom prst="roundRect">
            <a:avLst/>
          </a:prstGeom>
          <a:solidFill>
            <a:schemeClr val="accent6"/>
          </a:solidFill>
          <a:ln w="25400" cap="flat" cmpd="sng" algn="ctr">
            <a:solidFill>
              <a:srgbClr val="CCCCFF">
                <a:shade val="50000"/>
              </a:srgbClr>
            </a:solidFill>
            <a:prstDash val="solid"/>
          </a:ln>
          <a:effectLst/>
        </p:spPr>
        <p:txBody>
          <a:bodyPr anchor="ctr"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6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anose="030F0702030302020204" pitchFamily="66" charset="0"/>
                <a:ea typeface="宋体" panose="02010600030101010101" pitchFamily="2" charset="-122"/>
                <a:cs typeface="Cavolini" panose="020B0502040204020203" pitchFamily="66" charset="0"/>
              </a:rPr>
              <a:t>feature</a:t>
            </a:r>
            <a:endParaRPr kumimoji="0" lang="en-US" altLang="zh-CN" sz="3600" b="1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mic Sans MS" panose="030F0702030302020204" pitchFamily="66" charset="0"/>
              <a:ea typeface="宋体" panose="02010600030101010101" pitchFamily="2" charset="-122"/>
              <a:cs typeface="Cavolini" panose="020B0502040204020203" pitchFamily="66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115820" y="1960245"/>
            <a:ext cx="9315450" cy="5835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accent6"/>
            </a:solidFill>
          </a:ln>
        </p:spPr>
        <p:txBody>
          <a:bodyPr wrap="square" rtlCol="0">
            <a:spAutoFit/>
          </a:bodyPr>
          <a:p>
            <a:pPr algn="l"/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 think</a:t>
            </a:r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____</a:t>
            </a:r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look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 </a:t>
            </a:r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____ </a:t>
            </a:r>
            <a:endParaRPr lang="en-US" altLang="zh-CN" sz="3200" b="1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4" name="图片 3" descr="FRT]X3@J4FG~9(BY{QVG_P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510" y="4159885"/>
            <a:ext cx="2529840" cy="266128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115820" y="2706370"/>
            <a:ext cx="9315450" cy="107632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p>
            <a:pPr algn="l">
              <a:buClrTx/>
              <a:buSzTx/>
              <a:buNone/>
            </a:pPr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Students look ______ in _________</a:t>
            </a:r>
            <a:endParaRPr lang="en-US" altLang="zh-CN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ClrTx/>
              <a:buSzTx/>
              <a:buNone/>
            </a:pPr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_______ looks ______on students .</a:t>
            </a:r>
            <a:endParaRPr lang="en-US" altLang="zh-CN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085975" y="3782695"/>
            <a:ext cx="9314815" cy="5835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p>
            <a:pPr algn="l">
              <a:spcBef>
                <a:spcPct val="50000"/>
              </a:spcBef>
            </a:pPr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So ____  is popular among students.</a:t>
            </a:r>
            <a:endParaRPr lang="en-US" altLang="zh-CN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085975" y="1214120"/>
            <a:ext cx="9315450" cy="5835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p>
            <a:pPr algn="l">
              <a:spcBef>
                <a:spcPct val="50000"/>
              </a:spcBef>
              <a:buClrTx/>
              <a:buSzTx/>
              <a:buFontTx/>
            </a:pPr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It is not too   ____or____.</a:t>
            </a:r>
            <a:endParaRPr lang="en-US" altLang="zh-CN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484" name="Picture 5" descr="Y43{){OLYD@]C24C(N5@(G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20813"/>
            <a:ext cx="1943100" cy="15573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80000">
                                          <p:val>
                                            <p:fltVal val="90.000000"/>
                                          </p:val>
                                        </p:tav>
                                        <p:tav tm="8000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.000000"/>
                                          </p:val>
                                        </p:tav>
                                        <p:tav tm="50000">
                                          <p:val>
                                            <p:fltVal val="0.95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4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1" bldLvl="0" animBg="1"/>
      <p:bldP spid="8" grpId="0" bldLvl="0" animBg="1"/>
      <p:bldP spid="9" grpId="0" bldLvl="0" animBg="1"/>
      <p:bldP spid="9" grpId="1" bldLvl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 Box 4"/>
          <p:cNvSpPr txBox="1"/>
          <p:nvPr/>
        </p:nvSpPr>
        <p:spPr>
          <a:xfrm>
            <a:off x="3894455" y="2117090"/>
            <a:ext cx="8029575" cy="76835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accent6"/>
            </a:solidFill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are made of </a:t>
            </a:r>
            <a:r>
              <a:rPr lang="en-US" altLang="zh-C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400" b="1" u="sng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____</a:t>
            </a:r>
            <a:endParaRPr lang="en-US" altLang="zh-CN" sz="4400" b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9218" name="Text Box 2"/>
          <p:cNvSpPr txBox="1"/>
          <p:nvPr/>
        </p:nvSpPr>
        <p:spPr>
          <a:xfrm>
            <a:off x="6743700" y="1052513"/>
            <a:ext cx="790575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38760" y="175260"/>
            <a:ext cx="10644505" cy="64516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p>
            <a:r>
              <a:rPr lang="en-US" altLang="zh-CN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you </a:t>
            </a:r>
            <a:r>
              <a:rPr lang="en-US" altLang="zh-CN" sz="3600" b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describe </a:t>
            </a:r>
            <a:r>
              <a:rPr lang="zh-CN" altLang="zh-CN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（描述）</a:t>
            </a:r>
            <a:r>
              <a:rPr lang="en-US" altLang="zh-CN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the material of the </a:t>
            </a:r>
            <a:r>
              <a:rPr lang="en-US" altLang="zh-CN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clothes </a:t>
            </a:r>
            <a:r>
              <a:rPr lang="en-US" altLang="zh-CN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CN" sz="3200" b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圆角矩形 19"/>
          <p:cNvSpPr/>
          <p:nvPr/>
        </p:nvSpPr>
        <p:spPr>
          <a:xfrm>
            <a:off x="9221470" y="820420"/>
            <a:ext cx="2702560" cy="633730"/>
          </a:xfrm>
          <a:prstGeom prst="roundRect">
            <a:avLst/>
          </a:prstGeom>
          <a:solidFill>
            <a:schemeClr val="accent6"/>
          </a:solidFill>
          <a:ln w="25400" cap="flat" cmpd="sng" algn="ctr">
            <a:solidFill>
              <a:srgbClr val="CCCCFF">
                <a:shade val="50000"/>
              </a:srgbClr>
            </a:solidFill>
            <a:prstDash val="solid"/>
          </a:ln>
          <a:effectLst/>
        </p:spPr>
        <p:txBody>
          <a:bodyPr anchor="ctr"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6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anose="030F0702030302020204" pitchFamily="66" charset="0"/>
                <a:ea typeface="宋体" panose="02010600030101010101" pitchFamily="2" charset="-122"/>
                <a:cs typeface="Cavolini" panose="020B0502040204020203" pitchFamily="66" charset="0"/>
              </a:rPr>
              <a:t>material</a:t>
            </a:r>
            <a:endParaRPr kumimoji="0" lang="en-US" altLang="zh-CN" sz="3600" b="1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mic Sans MS" panose="030F0702030302020204" pitchFamily="66" charset="0"/>
              <a:ea typeface="宋体" panose="02010600030101010101" pitchFamily="2" charset="-122"/>
              <a:cs typeface="Cavolini" panose="020B0502040204020203" pitchFamily="66" charset="0"/>
            </a:endParaRPr>
          </a:p>
        </p:txBody>
      </p:sp>
      <p:pic>
        <p:nvPicPr>
          <p:cNvPr id="24634" name="Picture 58" descr="运动鞋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040745" y="5870575"/>
            <a:ext cx="1150938" cy="1143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Picture 58" descr="运动鞋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167745" y="5997575"/>
            <a:ext cx="1150938" cy="1143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Picture 58" descr="运动鞋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294745" y="6124575"/>
            <a:ext cx="1150938" cy="1143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698" name="图片 61441" descr="图片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 l="77133" t="47284" r="3735" b="38916"/>
          <a:stretch>
            <a:fillRect/>
          </a:stretch>
        </p:blipFill>
        <p:spPr>
          <a:xfrm>
            <a:off x="390525" y="3117215"/>
            <a:ext cx="2607310" cy="326263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文本框 7"/>
          <p:cNvSpPr txBox="1"/>
          <p:nvPr/>
        </p:nvSpPr>
        <p:spPr>
          <a:xfrm>
            <a:off x="3895090" y="3805555"/>
            <a:ext cx="8029575" cy="8299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p>
            <a:pPr algn="l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They make us feel 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____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3894455" y="4965065"/>
            <a:ext cx="8030210" cy="829945"/>
          </a:xfrm>
          <a:prstGeom prst="rect">
            <a:avLst/>
          </a:prstGeo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ang="5400000" scaled="0"/>
          </a:gradFill>
        </p:spPr>
        <p:txBody>
          <a:bodyPr wrap="square" rtlCol="0">
            <a:spAutoFit/>
          </a:bodyPr>
          <a:p>
            <a:pPr algn="l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____ are fit for ____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3895090" y="2930525"/>
            <a:ext cx="8028940" cy="8299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p>
            <a:pPr algn="l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They  are  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____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80000">
                                          <p:val>
                                            <p:fltVal val="90.000000"/>
                                          </p:val>
                                        </p:tav>
                                        <p:tav tm="8000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.000000"/>
                                          </p:val>
                                        </p:tav>
                                        <p:tav tm="50000">
                                          <p:val>
                                            <p:fltVal val="0.95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8" grpId="0" bldLvl="0" animBg="1"/>
      <p:bldP spid="5" grpId="0" bldLvl="0" animBg="1"/>
      <p:bldP spid="10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481" name="Picture 2" descr="3D{%}[}$@R)0)@5B[~5`UD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688388" y="5445125"/>
            <a:ext cx="1979612" cy="1412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2" name="Picture 3" descr="I38(XHM`KY3BHT~~@U(Q@4Y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8163" y="5300663"/>
            <a:ext cx="1584325" cy="13731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3" name="Picture 4" descr="QYG6B$DN$N1_`D9G(AT05Z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7713" y="5229225"/>
            <a:ext cx="1944687" cy="1628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4" name="Picture 5" descr="Y43{){OLYD@]C24C(N5@(G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6500" y="5300663"/>
            <a:ext cx="1943100" cy="1557337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155709" name="Group 61"/>
          <p:cNvGraphicFramePr>
            <a:graphicFrameLocks noGrp="1"/>
          </p:cNvGraphicFramePr>
          <p:nvPr>
            <p:custDataLst>
              <p:tags r:id="rId5"/>
            </p:custDataLst>
          </p:nvPr>
        </p:nvGraphicFramePr>
        <p:xfrm>
          <a:off x="1703388" y="765175"/>
          <a:ext cx="8856345" cy="5008245"/>
        </p:xfrm>
        <a:graphic>
          <a:graphicData uri="http://schemas.openxmlformats.org/drawingml/2006/table">
            <a:tbl>
              <a:tblPr/>
              <a:tblGrid>
                <a:gridCol w="2016125"/>
                <a:gridCol w="1296670"/>
                <a:gridCol w="1584325"/>
                <a:gridCol w="2016125"/>
                <a:gridCol w="1943100"/>
              </a:tblGrid>
              <a:tr h="10083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  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762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shirt</a:t>
                      </a:r>
                      <a:endParaRPr kumimoji="0" 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762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978C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B5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jacket</a:t>
                      </a:r>
                      <a:endParaRPr kumimoji="0" 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76200" cap="flat" cmpd="sng" algn="ctr">
                      <a:solidFill>
                        <a:srgbClr val="978C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2B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8C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   </a:t>
                      </a: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jeans</a:t>
                      </a:r>
                      <a:endParaRPr kumimoji="0" 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76200" cap="flat" cmpd="sng" algn="ctr">
                      <a:solidFill>
                        <a:srgbClr val="F2B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BF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  </a:t>
                      </a: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trainers</a:t>
                      </a:r>
                      <a:endParaRPr kumimoji="0" 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762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  <a:tr h="1368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Features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762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clean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762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978C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not long,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not large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76200" cap="flat" cmpd="sng" algn="ctr">
                      <a:solidFill>
                        <a:srgbClr val="978C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2B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comfortable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76200" cap="flat" cmpd="sng" algn="ctr">
                      <a:solidFill>
                        <a:srgbClr val="F2B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light and comfortable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762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98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Colour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762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white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762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978C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dark blue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76200" cap="flat" cmpd="sng" algn="ctr">
                      <a:solidFill>
                        <a:srgbClr val="978C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2B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blue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76200" cap="flat" cmpd="sng" algn="ctr">
                      <a:solidFill>
                        <a:srgbClr val="F2B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grey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762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16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Material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762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cotton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762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978C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cotton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76200" cap="flat" cmpd="sng" algn="ctr">
                      <a:solidFill>
                        <a:srgbClr val="978C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2B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cotton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76200" cap="flat" cmpd="sng" algn="ctr">
                      <a:solidFill>
                        <a:srgbClr val="F2BF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leather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762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517" name="Line 38"/>
          <p:cNvSpPr/>
          <p:nvPr/>
        </p:nvSpPr>
        <p:spPr>
          <a:xfrm>
            <a:off x="1703388" y="836613"/>
            <a:ext cx="1944687" cy="936625"/>
          </a:xfrm>
          <a:prstGeom prst="line">
            <a:avLst/>
          </a:prstGeom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518" name="Text Box 39"/>
          <p:cNvSpPr txBox="1"/>
          <p:nvPr/>
        </p:nvSpPr>
        <p:spPr>
          <a:xfrm>
            <a:off x="1774825" y="692150"/>
            <a:ext cx="1547813" cy="52197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>
              <a:spcBef>
                <a:spcPct val="50000"/>
              </a:spcBef>
            </a:pPr>
            <a:r>
              <a:rPr lang="en-US" altLang="zh-CN" sz="2800" dirty="0">
                <a:latin typeface="Arial Narrow" panose="020B0606020202030204" pitchFamily="34" charset="0"/>
                <a:ea typeface="宋体" panose="02010600030101010101" pitchFamily="2" charset="-122"/>
              </a:rPr>
              <a:t> </a:t>
            </a:r>
            <a:r>
              <a:rPr lang="en-US" altLang="zh-CN" sz="2800" b="1" dirty="0">
                <a:latin typeface="Arial Narrow" panose="020B0606020202030204" pitchFamily="34" charset="0"/>
                <a:ea typeface="宋体" panose="02010600030101010101" pitchFamily="2" charset="-122"/>
              </a:rPr>
              <a:t>Clothes</a:t>
            </a:r>
            <a:endParaRPr lang="en-US" altLang="zh-CN" sz="2800" b="1" dirty="0">
              <a:latin typeface="Arial Narrow" panose="020B0606020202030204" pitchFamily="34" charset="0"/>
              <a:ea typeface="宋体" panose="02010600030101010101" pitchFamily="2" charset="-122"/>
            </a:endParaRPr>
          </a:p>
        </p:txBody>
      </p:sp>
      <p:sp>
        <p:nvSpPr>
          <p:cNvPr id="20519" name="Text Box 40"/>
          <p:cNvSpPr txBox="1"/>
          <p:nvPr/>
        </p:nvSpPr>
        <p:spPr>
          <a:xfrm>
            <a:off x="1524000" y="1341438"/>
            <a:ext cx="2220913" cy="52197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>
              <a:spcBef>
                <a:spcPct val="50000"/>
              </a:spcBef>
            </a:pPr>
            <a:r>
              <a:rPr lang="en-US" altLang="zh-CN" sz="2800" b="1" dirty="0">
                <a:latin typeface="Arial Narrow" panose="020B0606020202030204" pitchFamily="34" charset="0"/>
                <a:ea typeface="宋体" panose="02010600030101010101" pitchFamily="2" charset="-122"/>
              </a:rPr>
              <a:t>Description</a:t>
            </a:r>
            <a:endParaRPr lang="en-US" altLang="zh-CN" sz="2800" b="1" dirty="0">
              <a:latin typeface="Arial Narrow" panose="020B0606020202030204" pitchFamily="34" charset="0"/>
              <a:ea typeface="宋体" panose="02010600030101010101" pitchFamily="2" charset="-122"/>
            </a:endParaRPr>
          </a:p>
        </p:txBody>
      </p:sp>
      <p:sp>
        <p:nvSpPr>
          <p:cNvPr id="20520" name="Text Box 41"/>
          <p:cNvSpPr txBox="1"/>
          <p:nvPr/>
        </p:nvSpPr>
        <p:spPr>
          <a:xfrm>
            <a:off x="2279650" y="981075"/>
            <a:ext cx="1512888" cy="52197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>
              <a:spcBef>
                <a:spcPct val="50000"/>
              </a:spcBef>
            </a:pPr>
            <a:r>
              <a:rPr lang="en-US" altLang="zh-CN" sz="2800" b="1" dirty="0">
                <a:latin typeface="Arial" panose="020B0604020202020204" pitchFamily="34" charset="0"/>
                <a:ea typeface="宋体" panose="02010600030101010101" pitchFamily="2" charset="-122"/>
              </a:rPr>
              <a:t>&amp;shoes</a:t>
            </a:r>
            <a:endParaRPr lang="en-US" altLang="zh-CN" sz="28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521" name="Line 42"/>
          <p:cNvSpPr/>
          <p:nvPr/>
        </p:nvSpPr>
        <p:spPr>
          <a:xfrm>
            <a:off x="1774825" y="2636838"/>
            <a:ext cx="1295400" cy="0"/>
          </a:xfrm>
          <a:prstGeom prst="line">
            <a:avLst/>
          </a:prstGeom>
          <a:ln w="571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522" name="Line 43"/>
          <p:cNvSpPr/>
          <p:nvPr/>
        </p:nvSpPr>
        <p:spPr>
          <a:xfrm>
            <a:off x="1774825" y="5157788"/>
            <a:ext cx="1295400" cy="0"/>
          </a:xfrm>
          <a:prstGeom prst="line">
            <a:avLst/>
          </a:prstGeom>
          <a:ln w="571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523" name="Text Box 46"/>
          <p:cNvSpPr txBox="1"/>
          <p:nvPr/>
        </p:nvSpPr>
        <p:spPr>
          <a:xfrm>
            <a:off x="1774825" y="2636838"/>
            <a:ext cx="1441450" cy="52197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2800" b="1" dirty="0">
                <a:solidFill>
                  <a:srgbClr val="990099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特征</a:t>
            </a:r>
            <a:endParaRPr lang="zh-CN" altLang="en-US" sz="2800" b="1" dirty="0">
              <a:solidFill>
                <a:srgbClr val="990099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524" name="Text Box 47"/>
          <p:cNvSpPr txBox="1"/>
          <p:nvPr/>
        </p:nvSpPr>
        <p:spPr>
          <a:xfrm>
            <a:off x="1524000" y="5229225"/>
            <a:ext cx="1476375" cy="52197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2800" b="1" dirty="0">
                <a:solidFill>
                  <a:srgbClr val="990099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材料</a:t>
            </a:r>
            <a:endParaRPr lang="zh-CN" altLang="en-US" sz="2800" b="1" dirty="0">
              <a:solidFill>
                <a:srgbClr val="990099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525" name="Text Box 50"/>
          <p:cNvSpPr txBox="1"/>
          <p:nvPr/>
        </p:nvSpPr>
        <p:spPr>
          <a:xfrm>
            <a:off x="1703388" y="0"/>
            <a:ext cx="6948487" cy="58356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Learn about Sandy’s design</a:t>
            </a:r>
            <a:endParaRPr lang="en-US" altLang="zh-CN" sz="3200" b="1" dirty="0">
              <a:solidFill>
                <a:srgbClr val="FF33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AS_UNIQUEID" val="95"/>
</p:tagLst>
</file>

<file path=ppt/tags/tag10.xml><?xml version="1.0" encoding="utf-8"?>
<p:tagLst xmlns:p="http://schemas.openxmlformats.org/presentationml/2006/main">
  <p:tag name="AS_UNIQUEID" val="254"/>
</p:tagLst>
</file>

<file path=ppt/tags/tag11.xml><?xml version="1.0" encoding="utf-8"?>
<p:tagLst xmlns:p="http://schemas.openxmlformats.org/presentationml/2006/main">
  <p:tag name="AS_UNIQUEID" val="265"/>
</p:tagLst>
</file>

<file path=ppt/tags/tag12.xml><?xml version="1.0" encoding="utf-8"?>
<p:tagLst xmlns:p="http://schemas.openxmlformats.org/presentationml/2006/main">
  <p:tag name="AS_UNIQUEID" val="82"/>
</p:tagLst>
</file>

<file path=ppt/tags/tag13.xml><?xml version="1.0" encoding="utf-8"?>
<p:tagLst xmlns:p="http://schemas.openxmlformats.org/presentationml/2006/main">
  <p:tag name="AS_UNIQUEID" val="86"/>
</p:tagLst>
</file>

<file path=ppt/tags/tag14.xml><?xml version="1.0" encoding="utf-8"?>
<p:tagLst xmlns:p="http://schemas.openxmlformats.org/presentationml/2006/main">
  <p:tag name="KSO_WM_UNIT_PLACING_PICTURE_USER_VIEWPORT" val="{&quot;height&quot;:1450,&quot;width&quot;:5688}"/>
</p:tagLst>
</file>

<file path=ppt/tags/tag15.xml><?xml version="1.0" encoding="utf-8"?>
<p:tagLst xmlns:p="http://schemas.openxmlformats.org/presentationml/2006/main">
  <p:tag name="AS_UNIQUEID" val="82"/>
</p:tagLst>
</file>

<file path=ppt/tags/tag16.xml><?xml version="1.0" encoding="utf-8"?>
<p:tagLst xmlns:p="http://schemas.openxmlformats.org/presentationml/2006/main">
  <p:tag name="AS_UNIQUEID" val="87"/>
</p:tagLst>
</file>

<file path=ppt/tags/tag17.xml><?xml version="1.0" encoding="utf-8"?>
<p:tagLst xmlns:p="http://schemas.openxmlformats.org/presentationml/2006/main">
  <p:tag name="AS_UNIQUEID" val="90"/>
</p:tagLst>
</file>

<file path=ppt/tags/tag18.xml><?xml version="1.0" encoding="utf-8"?>
<p:tagLst xmlns:p="http://schemas.openxmlformats.org/presentationml/2006/main">
  <p:tag name="AS_UNIQUEID" val="87"/>
</p:tagLst>
</file>

<file path=ppt/tags/tag19.xml><?xml version="1.0" encoding="utf-8"?>
<p:tagLst xmlns:p="http://schemas.openxmlformats.org/presentationml/2006/main">
  <p:tag name="KSO_WM_UNIT_TABLE_BEAUTIFY" val="smartTable{df47fe0e-8e4b-44c8-ab0e-c5dc96027d5b}"/>
  <p:tag name="TABLE_ENDDRAG_ORIGIN_RECT" val="814*402"/>
  <p:tag name="TABLE_ENDDRAG_RECT" val="24*116*814*402"/>
</p:tagLst>
</file>

<file path=ppt/tags/tag2.xml><?xml version="1.0" encoding="utf-8"?>
<p:tagLst xmlns:p="http://schemas.openxmlformats.org/presentationml/2006/main">
  <p:tag name="AS_UNIQUEID" val="193"/>
</p:tagLst>
</file>

<file path=ppt/tags/tag20.xml><?xml version="1.0" encoding="utf-8"?>
<p:tagLst xmlns:p="http://schemas.openxmlformats.org/presentationml/2006/main">
  <p:tag name="KSO_WM_UNIT_PLACING_PICTURE_USER_VIEWPORT" val="{&quot;height&quot;:10803.250393700788,&quot;width&quot;:9904.615223097111}"/>
</p:tagLst>
</file>

<file path=ppt/tags/tag21.xml><?xml version="1.0" encoding="utf-8"?>
<p:tagLst xmlns:p="http://schemas.openxmlformats.org/presentationml/2006/main">
  <p:tag name="AS_UNIQUEID" val="82"/>
  <p:tag name="KSO_WM_UNIT_PLACING_PICTURE_USER_VIEWPORT" val="{&quot;height&quot;:8637.500787401576,&quot;width&quot;:5752.500787401575}"/>
</p:tagLst>
</file>

<file path=ppt/tags/tag22.xml><?xml version="1.0" encoding="utf-8"?>
<p:tagLst xmlns:p="http://schemas.openxmlformats.org/presentationml/2006/main">
  <p:tag name="AS_UNIQUEID" val="87"/>
</p:tagLst>
</file>

<file path=ppt/tags/tag3.xml><?xml version="1.0" encoding="utf-8"?>
<p:tagLst xmlns:p="http://schemas.openxmlformats.org/presentationml/2006/main">
  <p:tag name="AS_UNIQUEID" val="217"/>
  <p:tag name="KSO_WM_UNIT_PLACING_PICTURE_USER_VIEWPORT" val="{&quot;height&quot;:5820,&quot;width&quot;:4770}"/>
</p:tagLst>
</file>

<file path=ppt/tags/tag4.xml><?xml version="1.0" encoding="utf-8"?>
<p:tagLst xmlns:p="http://schemas.openxmlformats.org/presentationml/2006/main">
  <p:tag name="KSO_WM_UNIT_TABLE_BEAUTIFY" val="{dc3b95d9-f5fb-460b-ad84-9f5210530c40}"/>
</p:tagLst>
</file>

<file path=ppt/tags/tag5.xml><?xml version="1.0" encoding="utf-8"?>
<p:tagLst xmlns:p="http://schemas.openxmlformats.org/presentationml/2006/main">
  <p:tag name="AS_UNIQUEID" val="254"/>
</p:tagLst>
</file>

<file path=ppt/tags/tag6.xml><?xml version="1.0" encoding="utf-8"?>
<p:tagLst xmlns:p="http://schemas.openxmlformats.org/presentationml/2006/main">
  <p:tag name="AS_UNIQUEID" val="264"/>
</p:tagLst>
</file>

<file path=ppt/tags/tag7.xml><?xml version="1.0" encoding="utf-8"?>
<p:tagLst xmlns:p="http://schemas.openxmlformats.org/presentationml/2006/main">
  <p:tag name="AS_UNIQUEID" val="254"/>
</p:tagLst>
</file>

<file path=ppt/tags/tag8.xml><?xml version="1.0" encoding="utf-8"?>
<p:tagLst xmlns:p="http://schemas.openxmlformats.org/presentationml/2006/main">
  <p:tag name="AS_UNIQUEID" val="254"/>
</p:tagLst>
</file>

<file path=ppt/tags/tag9.xml><?xml version="1.0" encoding="utf-8"?>
<p:tagLst xmlns:p="http://schemas.openxmlformats.org/presentationml/2006/main">
  <p:tag name="AS_UNIQUEID" val="254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5453</Words>
  <Application>WPS 演示</Application>
  <PresentationFormat>宽屏</PresentationFormat>
  <Paragraphs>380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54" baseType="lpstr">
      <vt:lpstr>Arial</vt:lpstr>
      <vt:lpstr>宋体</vt:lpstr>
      <vt:lpstr>Wingdings</vt:lpstr>
      <vt:lpstr>Comic Sans MS</vt:lpstr>
      <vt:lpstr>Times New Roman</vt:lpstr>
      <vt:lpstr>Cavolini</vt:lpstr>
      <vt:lpstr>Vrinda</vt:lpstr>
      <vt:lpstr>Arial Narrow</vt:lpstr>
      <vt:lpstr>微软雅黑</vt:lpstr>
      <vt:lpstr>Arial Unicode MS</vt:lpstr>
      <vt:lpstr>Calibri</vt:lpstr>
      <vt:lpstr>Comic Sans MS</vt:lpstr>
      <vt:lpstr>Arabic Typesetting</vt:lpstr>
      <vt:lpstr>Arial Rounded MT Bold</vt:lpstr>
      <vt:lpstr>Bauhaus 93</vt:lpstr>
      <vt:lpstr>Berlin Sans FB Demi</vt:lpstr>
      <vt:lpstr>AngsanaUPC</vt:lpstr>
      <vt:lpstr>Agency FB</vt:lpstr>
      <vt:lpstr>Angsana New</vt:lpstr>
      <vt:lpstr>Baskerville Old Face</vt:lpstr>
      <vt:lpstr>Batang</vt:lpstr>
      <vt:lpstr>Bodoni MT Poster Compressed</vt:lpstr>
      <vt:lpstr>Bookman Old Style</vt:lpstr>
      <vt:lpstr>Browallia New</vt:lpstr>
      <vt:lpstr>Centaur</vt:lpstr>
      <vt:lpstr>Century Schoolbook</vt:lpstr>
      <vt:lpstr>Constantia</vt:lpstr>
      <vt:lpstr>Cordia New</vt:lpstr>
      <vt:lpstr>DaunPenh</vt:lpstr>
      <vt:lpstr>Dotum</vt:lpstr>
      <vt:lpstr>Engravers MT</vt:lpstr>
      <vt:lpstr>Estrangelo Edessa</vt:lpstr>
      <vt:lpstr>Office 主题</vt:lpstr>
      <vt:lpstr>PowerPoint 演示文稿</vt:lpstr>
      <vt:lpstr>PowerPoint 演示文稿</vt:lpstr>
      <vt:lpstr>PowerPoint 演示文稿</vt:lpstr>
      <vt:lpstr>To design clothes, what should you  think about？ </vt:lpstr>
      <vt:lpstr> Students from Sunshine  Middle School will hold  a fashion show .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Writing: 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wzj</dc:creator>
  <cp:lastModifiedBy>wzj</cp:lastModifiedBy>
  <cp:revision>100</cp:revision>
  <dcterms:created xsi:type="dcterms:W3CDTF">2021-12-18T10:33:00Z</dcterms:created>
  <dcterms:modified xsi:type="dcterms:W3CDTF">2021-12-28T15:10:53Z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D558437D0CC84CA683BB69180E513237</vt:lpwstr>
  </property>
  <property fmtid="{D5CDD505-2E9C-101B-9397-08002B2CF9AE}" pid="3" name="KSOProductBuildVer">
    <vt:lpwstr>2052-11.1.0.11194</vt:lpwstr>
  </property>
</Properties>
</file>