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3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455" r:id="rId2"/>
    <p:sldId id="501" r:id="rId3"/>
    <p:sldId id="502" r:id="rId4"/>
    <p:sldId id="503" r:id="rId5"/>
    <p:sldId id="456" r:id="rId6"/>
    <p:sldId id="506" r:id="rId7"/>
    <p:sldId id="507" r:id="rId8"/>
    <p:sldId id="508" r:id="rId9"/>
    <p:sldId id="568" r:id="rId10"/>
    <p:sldId id="571" r:id="rId11"/>
    <p:sldId id="512" r:id="rId12"/>
    <p:sldId id="513" r:id="rId13"/>
    <p:sldId id="400" r:id="rId14"/>
    <p:sldId id="401" r:id="rId15"/>
    <p:sldId id="600" r:id="rId16"/>
    <p:sldId id="620" r:id="rId17"/>
    <p:sldId id="621" r:id="rId18"/>
    <p:sldId id="575" r:id="rId19"/>
    <p:sldId id="622" r:id="rId20"/>
    <p:sldId id="623" r:id="rId21"/>
    <p:sldId id="576" r:id="rId22"/>
    <p:sldId id="579" r:id="rId23"/>
    <p:sldId id="525" r:id="rId24"/>
    <p:sldId id="445" r:id="rId25"/>
    <p:sldId id="583" r:id="rId26"/>
    <p:sldId id="582" r:id="rId27"/>
    <p:sldId id="602" r:id="rId28"/>
    <p:sldId id="603" r:id="rId29"/>
    <p:sldId id="523" r:id="rId30"/>
    <p:sldId id="446" r:id="rId31"/>
    <p:sldId id="447" r:id="rId32"/>
    <p:sldId id="495" r:id="rId33"/>
    <p:sldId id="500" r:id="rId34"/>
    <p:sldId id="494" r:id="rId35"/>
    <p:sldId id="493" r:id="rId36"/>
  </p:sldIdLst>
  <p:sldSz cx="12192000" cy="6858000"/>
  <p:notesSz cx="6858000" cy="9144000"/>
  <p:embeddedFontLst>
    <p:embeddedFont>
      <p:font typeface="米开软笔行楷" panose="02010600030101010101" charset="-122"/>
      <p:regular r:id="rId38"/>
    </p:embeddedFont>
    <p:embeddedFont>
      <p:font typeface="奇思_Skate Sonic" panose="02010600030101010101" charset="-122"/>
      <p:regular r:id="rId39"/>
    </p:embeddedFont>
    <p:embeddedFont>
      <p:font typeface="Arial Black" panose="020B0A04020102020204" pitchFamily="34" charset="0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Wingdings 2" panose="05020102010507070707" pitchFamily="18" charset="2"/>
      <p:regular r:id="rId51"/>
    </p:embeddedFont>
    <p:embeddedFont>
      <p:font typeface="等线" panose="02010600030101010101" pitchFamily="2" charset="-122"/>
      <p:regular r:id="rId52"/>
      <p:bold r:id="rId53"/>
    </p:embeddedFont>
  </p:embeddedFontLst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C00"/>
    <a:srgbClr val="006A32"/>
    <a:srgbClr val="5AAB31"/>
    <a:srgbClr val="315B2F"/>
    <a:srgbClr val="FFFFFF"/>
    <a:srgbClr val="D72B1D"/>
    <a:srgbClr val="45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/>
    <p:restoredTop sz="87972"/>
  </p:normalViewPr>
  <p:slideViewPr>
    <p:cSldViewPr snapToGrid="0">
      <p:cViewPr varScale="1">
        <p:scale>
          <a:sx n="114" d="100"/>
          <a:sy n="114" d="100"/>
        </p:scale>
        <p:origin x="528" y="138"/>
      </p:cViewPr>
      <p:guideLst>
        <p:guide orient="horz" pos="2206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幻灯片图像占位符 9625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07875" name="文本占位符 9625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/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7876" name="灯片编号占位符 1"/>
          <p:cNvSpPr>
            <a:spLocks noGrp="1" noChangeArrowheads="1"/>
          </p:cNvSpPr>
          <p:nvPr>
            <p:ph type="sldNum" sz="quarter" idx="4"/>
          </p:nvPr>
        </p:nvSpPr>
        <p:spPr>
          <a:ln cap="flat">
            <a:round/>
            <a:headEnd type="none" w="med" len="med"/>
            <a:tailEnd type="none" w="med" len="med"/>
          </a:ln>
        </p:spPr>
        <p:txBody>
          <a:bodyPr/>
          <a:lstStyle/>
          <a:p>
            <a:fld id="{2AB21C99-316A-4AAD-9C64-7C15EF988E5F}" type="slidenum">
              <a:rPr lang="en-US" altLang="en-US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2021/6/10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image" Target="../media/image5.png"/><Relationship Id="rId2" Type="http://schemas.openxmlformats.org/officeDocument/2006/relationships/tags" Target="../tags/tag31.xml"/><Relationship Id="rId16" Type="http://schemas.openxmlformats.org/officeDocument/2006/relationships/image" Target="../media/image23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22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5.GIF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8.jpe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../../../&#25105;&#30340;&#25991;&#26723;/Tencent%20Files/214565667/FileRecv/My%20Documents/Tencent%20Files/214565667/FileRecv/MobileFile/&#24464;&#20873;&#20844;&#24320;&#35838;2&#20462;&#25913;/My%20Documents/Tencent%20Files/214565667/FileRecv/MobileFile/&#35270;&#39057;/1%20(2).mp4" TargetMode="Externa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8.jpeg"/><Relationship Id="rId5" Type="http://schemas.openxmlformats.org/officeDocument/2006/relationships/tags" Target="../tags/tag64.xml"/><Relationship Id="rId10" Type="http://schemas.openxmlformats.org/officeDocument/2006/relationships/image" Target="../media/image8.jpeg"/><Relationship Id="rId4" Type="http://schemas.openxmlformats.org/officeDocument/2006/relationships/tags" Target="../tags/tag63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My%20Documents/Tencent%20Files/214565667/FileRecv/MobileFile/&#35270;&#39057;/1%20(2).mp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tags" Target="../tags/tag2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WordArt 5"/>
          <p:cNvSpPr>
            <a:spLocks noChangeArrowheads="1" noChangeShapeType="1" noTextEdit="1"/>
          </p:cNvSpPr>
          <p:nvPr/>
        </p:nvSpPr>
        <p:spPr bwMode="auto">
          <a:xfrm>
            <a:off x="508000" y="-381000"/>
            <a:ext cx="10566400" cy="441960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altLang="zh-CN" sz="3600" b="1" kern="10">
                <a:ln w="12700" algn="ctr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</a:rPr>
              <a:t>Unit 8  </a:t>
            </a:r>
          </a:p>
          <a:p>
            <a:pPr algn="ctr"/>
            <a:r>
              <a:rPr lang="en-US" altLang="zh-CN" sz="3600" b="1" kern="10">
                <a:ln w="12700" algn="ctr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</a:rPr>
              <a:t>A green world</a:t>
            </a:r>
            <a:endParaRPr lang="zh-CN" altLang="en-US" sz="3600" b="1" kern="10">
              <a:ln w="12700" algn="ctr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</a:endParaRPr>
          </a:p>
        </p:txBody>
      </p:sp>
      <p:pic>
        <p:nvPicPr>
          <p:cNvPr id="136195" name="Picture 7" descr="3215343_10255123600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0" y="3733800"/>
            <a:ext cx="23368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6196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583" y="3429000"/>
            <a:ext cx="4953001" cy="342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6197" name="文本框 1"/>
          <p:cNvSpPr>
            <a:spLocks noChangeArrowheads="1"/>
          </p:cNvSpPr>
          <p:nvPr/>
        </p:nvSpPr>
        <p:spPr bwMode="auto">
          <a:xfrm>
            <a:off x="4368800" y="5661026"/>
            <a:ext cx="5564717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335338"/>
                </a:solidFill>
              </a:rPr>
              <a:t>王子佳   太仓市浮桥中学</a:t>
            </a:r>
          </a:p>
        </p:txBody>
      </p:sp>
      <p:sp>
        <p:nvSpPr>
          <p:cNvPr id="138246" name="WordArt 8"/>
          <p:cNvSpPr>
            <a:spLocks noChangeArrowheads="1" noChangeShapeType="1" noTextEdit="1"/>
          </p:cNvSpPr>
          <p:nvPr/>
        </p:nvSpPr>
        <p:spPr bwMode="auto">
          <a:xfrm>
            <a:off x="4271434" y="3644900"/>
            <a:ext cx="5568951" cy="1001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hangingPunct="0">
              <a:buSzTx/>
            </a:pPr>
            <a:r>
              <a:rPr sz="3000" b="1" kern="10" spc="-360">
                <a:ln w="12700" cap="flat" cmpd="sng" algn="ctr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125724" dir="18900000" algn="ctr">
                    <a:srgbClr val="000099"/>
                  </a:outerShdw>
                </a:effectLst>
                <a:latin typeface="Times New Roman" panose="02020603050405020304"/>
                <a:sym typeface="Wingdings" panose="05000000000000000000"/>
              </a:rPr>
              <a:t>Task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4565" y="182562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5127" name="Picture 22" descr="200891794759800_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6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31845" y="614680"/>
            <a:ext cx="87388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4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What can we do to reduce pollution?</a:t>
            </a:r>
          </a:p>
          <a:p>
            <a:pPr lvl="0" eaLnBrk="1" hangingPunct="1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We should use/take ....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7739" y="4166147"/>
            <a:ext cx="100741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2.Separate waste into different groups.</a:t>
            </a: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3147517" y="5215419"/>
            <a:ext cx="14401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3. .......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3765" y="2711668"/>
            <a:ext cx="89390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1. Do not use plastic bags. Take our own bags when shopping.</a:t>
            </a:r>
            <a:endParaRPr lang="zh-CN" altLang="en-US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621" y="6211669"/>
            <a:ext cx="701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图片 48" descr="包包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880" y="2216150"/>
            <a:ext cx="1788795" cy="1636395"/>
          </a:xfrm>
          <a:prstGeom prst="rect">
            <a:avLst/>
          </a:prstGeom>
        </p:spPr>
      </p:pic>
      <p:pic>
        <p:nvPicPr>
          <p:cNvPr id="50" name="图片 49" descr="分类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4990" y="3585845"/>
            <a:ext cx="2361565" cy="23615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  <p:bldP spid="11" grpId="0"/>
      <p:bldP spid="11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06602" y="5774654"/>
            <a:ext cx="618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</a:rPr>
              <a:t> </a:t>
            </a:r>
            <a:r>
              <a:rPr lang="en-US" altLang="zh-CN" sz="4000" dirty="0">
                <a:solidFill>
                  <a:srgbClr val="00B0F0"/>
                </a:solidFill>
                <a:latin typeface="Arial Black" panose="020B0A04020102020204" pitchFamily="34" charset="0"/>
              </a:rPr>
              <a:t>exercise more </a:t>
            </a:r>
            <a:endParaRPr lang="zh-CN" altLang="en-US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图片 8" descr="QQ图片202106051109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57" y="1250884"/>
            <a:ext cx="5135180" cy="4612071"/>
          </a:xfrm>
          <a:prstGeom prst="rect">
            <a:avLst/>
          </a:prstGeom>
        </p:spPr>
      </p:pic>
      <p:pic>
        <p:nvPicPr>
          <p:cNvPr id="11" name="图片 10" descr="QQ图片202106051109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270" y="1223929"/>
            <a:ext cx="5876817" cy="4490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31956" y="5776143"/>
            <a:ext cx="622737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  <a:latin typeface="Arial Black" panose="020B0A04020102020204" pitchFamily="34" charset="0"/>
              </a:rPr>
              <a:t>plant more flowers</a:t>
            </a:r>
            <a:endParaRPr lang="zh-CN" altLang="en-US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5550" y="334645"/>
            <a:ext cx="10751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what else can we do to develop a green lifestyle?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4702" y="2869326"/>
            <a:ext cx="3342291" cy="1056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green </a:t>
            </a:r>
            <a:endParaRPr lang="zh-CN" alt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828800" y="1261241"/>
            <a:ext cx="3153103" cy="9301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water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endCxn id="17" idx="2"/>
          </p:cNvCxnSpPr>
          <p:nvPr/>
        </p:nvCxnSpPr>
        <p:spPr>
          <a:xfrm rot="10800000">
            <a:off x="3405352" y="2191407"/>
            <a:ext cx="1166648" cy="64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939159" y="4776953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power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024648" y="1334815"/>
            <a:ext cx="4167352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pollution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945821" y="4882056"/>
            <a:ext cx="3988676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green lifestyle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rot="10800000" flipV="1">
            <a:off x="3184634" y="3862552"/>
            <a:ext cx="1387368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7866993" y="3957145"/>
            <a:ext cx="1797269" cy="898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866993" y="2459421"/>
            <a:ext cx="1860331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3300" y="398145"/>
            <a:ext cx="4081145" cy="579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Mind map</a:t>
            </a:r>
          </a:p>
        </p:txBody>
      </p:sp>
      <p:pic>
        <p:nvPicPr>
          <p:cNvPr id="16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/>
        </p:nvSpPr>
        <p:spPr>
          <a:xfrm>
            <a:off x="109855" y="981075"/>
            <a:ext cx="11642090" cy="5832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>
                <a:solidFill>
                  <a:srgbClr val="657B3E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9pPr>
          </a:lstStyle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Our environment is changing for the worse, so it is time for us to (1) _________. Here are some simple steps to take.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                                                                                 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We can save water by taking (2) _______________ and turning off (3) __________ when we brush our teeth. We should also (4) ___________ if possible. In order to save power, we should (5)_________________ when we leave a room. We should also turn off the power when our TV or computer is (6)_________.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2246630" y="1498600"/>
            <a:ext cx="248412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go green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7415530" y="2614930"/>
            <a:ext cx="3566795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shorter showers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3860800" y="3174365"/>
            <a:ext cx="218567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the tap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3637280" y="3743325"/>
            <a:ext cx="272415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reuse water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4839970" y="4352925"/>
            <a:ext cx="3707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turn off the lights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3150870" y="5460365"/>
            <a:ext cx="2146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not in use</a:t>
            </a:r>
          </a:p>
        </p:txBody>
      </p:sp>
      <p:pic>
        <p:nvPicPr>
          <p:cNvPr id="14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93228" y="331076"/>
            <a:ext cx="534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Millie's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8" grpId="0" bldLvl="0"/>
      <p:bldP spid="1536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168910" y="684530"/>
            <a:ext cx="11823065" cy="6696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Some other good habits can help reduce pollution too. We should not use (7)___________. Instead, we should take (8) _____________ when shopping.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Recycling is also a good way to help reduce pollution. We should separate (9)_______ into different groups so that it can be recycled.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Moreover, it is important for us to develop a green lifestyle. We should (10)_______________ and watch less TV and it is good to (11) _________________ at home.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Follow these small steps, and you can make a big difference to the Earth!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　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3797935" y="1242695"/>
            <a:ext cx="33616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plastic bags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608965" y="1826260"/>
            <a:ext cx="3081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our own bags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4051935" y="2951480"/>
            <a:ext cx="1337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waste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2785110" y="4629785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do more exercise</a:t>
            </a:r>
          </a:p>
        </p:txBody>
      </p:sp>
      <p:sp>
        <p:nvSpPr>
          <p:cNvPr id="16393" name="Text Box 9"/>
          <p:cNvSpPr txBox="1"/>
          <p:nvPr/>
        </p:nvSpPr>
        <p:spPr>
          <a:xfrm>
            <a:off x="3072130" y="5196205"/>
            <a:ext cx="4016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plant some flowers</a:t>
            </a:r>
          </a:p>
        </p:txBody>
      </p:sp>
      <p:pic>
        <p:nvPicPr>
          <p:cNvPr id="12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08994" y="236483"/>
            <a:ext cx="534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Millie's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  <p:bldP spid="16390" grpId="0" bldLvl="0"/>
      <p:bldP spid="16391" grpId="0" bldLvl="0"/>
      <p:bldP spid="16392" grpId="0" bldLvl="0"/>
      <p:bldP spid="1639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235585" y="733425"/>
            <a:ext cx="11679555" cy="60845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/>
              <a:t>     Our environment is changing for the worse, so it is time for us to go green.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/>
              <a:t>Here are some simple steps to take.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/>
              <a:t>      We can save water by taking shorter showers and turning off the tap when we brush our teeth. We should also reuse water if possible.   In order to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400" b="1"/>
              <a:t>   save power, we should turn off the lights when we leave a room. We should also turn off the power when our TV or computer is not in use.</a:t>
            </a:r>
          </a:p>
          <a:p>
            <a:pPr>
              <a:lnSpc>
                <a:spcPct val="115000"/>
              </a:lnSpc>
              <a:buNone/>
            </a:pPr>
            <a:r>
              <a:rPr lang="en-US" altLang="zh-CN" sz="2400" b="1"/>
              <a:t>      Some other good habits can help reduce pollution too. We should not use plastic bags. Instead, we should take our own bags when shopping. Recycling is also a good way to help reduce pollution. We should separate waste into different groups so that it can be recycled.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/>
              <a:t>       Moreover, it is important for us to develop a green lifestyle. We should do more exercise and watch less TV and it is good to plant some flowers at home.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b="1"/>
              <a:t>       </a:t>
            </a:r>
            <a:r>
              <a:rPr lang="en-US" altLang="zh-CN" sz="2400" b="1"/>
              <a:t>Follow these small steps, and you can make a big difference to the Earth!</a:t>
            </a:r>
            <a:endParaRPr lang="en-US" altLang="zh-CN" sz="13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zh-CN" sz="1200"/>
          </a:p>
        </p:txBody>
      </p:sp>
      <p:pic>
        <p:nvPicPr>
          <p:cNvPr id="13318" name="矩形 6"/>
          <p:cNvPicPr/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5310" y="914718"/>
            <a:ext cx="314960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矩形 8"/>
          <p:cNvPicPr/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7243" y="5911533"/>
            <a:ext cx="2927350" cy="69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 Box 10"/>
          <p:cNvSpPr txBox="1"/>
          <p:nvPr>
            <p:custDataLst>
              <p:tags r:id="rId4"/>
            </p:custDataLst>
          </p:nvPr>
        </p:nvSpPr>
        <p:spPr>
          <a:xfrm>
            <a:off x="575310" y="88900"/>
            <a:ext cx="7668895" cy="64516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rgbClr val="0070C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</a:t>
            </a:r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(分析）the structure</a:t>
            </a:r>
          </a:p>
        </p:txBody>
      </p:sp>
      <p:grpSp>
        <p:nvGrpSpPr>
          <p:cNvPr id="2" name="组合 13"/>
          <p:cNvGrpSpPr/>
          <p:nvPr>
            <p:custDataLst>
              <p:tags r:id="rId5"/>
            </p:custDataLst>
          </p:nvPr>
        </p:nvGrpSpPr>
        <p:grpSpPr>
          <a:xfrm>
            <a:off x="95250" y="1946910"/>
            <a:ext cx="2746375" cy="3857625"/>
            <a:chOff x="0" y="1676400"/>
            <a:chExt cx="3352800" cy="4267200"/>
          </a:xfrm>
        </p:grpSpPr>
        <p:pic>
          <p:nvPicPr>
            <p:cNvPr id="51207" name="矩形 7"/>
            <p:cNvPicPr/>
            <p:nvPr>
              <p:custDataLst>
                <p:tags r:id="rId11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28600" y="3276600"/>
              <a:ext cx="3124200" cy="11223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AutoShape 11"/>
            <p:cNvSpPr/>
            <p:nvPr>
              <p:custDataLst>
                <p:tags r:id="rId12"/>
              </p:custDataLst>
            </p:nvPr>
          </p:nvSpPr>
          <p:spPr>
            <a:xfrm>
              <a:off x="0" y="1676400"/>
              <a:ext cx="838200" cy="4267200"/>
            </a:xfrm>
            <a:prstGeom prst="leftBrace">
              <a:avLst>
                <a:gd name="adj1" fmla="val 42353"/>
                <a:gd name="adj2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000" u="sng"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144395" y="1610360"/>
            <a:ext cx="1525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866265" y="1610360"/>
            <a:ext cx="229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save water</a:t>
            </a: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542290" y="2455545"/>
            <a:ext cx="2299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save power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5626735" y="3393440"/>
            <a:ext cx="296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reduce pollution</a:t>
            </a: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769610" y="5081905"/>
            <a:ext cx="4366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sym typeface="+mn-ea"/>
              </a:rPr>
              <a:t>develop a green lifestyle</a:t>
            </a:r>
          </a:p>
        </p:txBody>
      </p:sp>
      <p:grpSp>
        <p:nvGrpSpPr>
          <p:cNvPr id="10" name="组合 58"/>
          <p:cNvGrpSpPr/>
          <p:nvPr/>
        </p:nvGrpSpPr>
        <p:grpSpPr>
          <a:xfrm>
            <a:off x="170815" y="-224790"/>
            <a:ext cx="2670810" cy="1115060"/>
            <a:chOff x="293464" y="189329"/>
            <a:chExt cx="2614724" cy="856370"/>
          </a:xfrm>
        </p:grpSpPr>
        <p:pic>
          <p:nvPicPr>
            <p:cNvPr id="11" name="图片 6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55465">
              <a:off x="293464" y="189329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文本框 64"/>
            <p:cNvSpPr txBox="1"/>
            <p:nvPr/>
          </p:nvSpPr>
          <p:spPr>
            <a:xfrm>
              <a:off x="846342" y="282152"/>
              <a:ext cx="2061846" cy="4517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endParaRPr lang="en-US" altLang="zh-CN" sz="3600" b="1" dirty="0">
                <a:solidFill>
                  <a:srgbClr val="3C7832"/>
                </a:solidFill>
                <a:latin typeface="Advent Pro" panose="02000506040000020004" charset="0"/>
                <a:ea typeface="微软雅黑" panose="020B0503020204020204" pitchFamily="34" charset="-122"/>
                <a:cs typeface="Advent Pro" panose="02000506040000020004" charset="0"/>
              </a:endParaRPr>
            </a:p>
          </p:txBody>
        </p:sp>
      </p:grpSp>
      <p:sp>
        <p:nvSpPr>
          <p:cNvPr id="16" name="爆炸形 2 15"/>
          <p:cNvSpPr/>
          <p:nvPr/>
        </p:nvSpPr>
        <p:spPr>
          <a:xfrm rot="960000">
            <a:off x="7042150" y="3098165"/>
            <a:ext cx="5239385" cy="4115435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6A32"/>
                </a:solidFill>
                <a:latin typeface="奇思_Skate Sonic" panose="00020600040101010101" charset="-122"/>
                <a:ea typeface="奇思_Skate Sonic" panose="00020600040101010101" charset="-122"/>
              </a:rPr>
              <a:t>have a clear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bldLvl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3"/>
          <p:cNvSpPr>
            <a:spLocks noChangeArrowheads="1"/>
          </p:cNvSpPr>
          <p:nvPr/>
        </p:nvSpPr>
        <p:spPr bwMode="auto">
          <a:xfrm>
            <a:off x="213784" y="1295401"/>
            <a:ext cx="9603911" cy="175432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800" b="1" dirty="0"/>
              <a:t>                                                         </a:t>
            </a:r>
            <a:r>
              <a:rPr lang="en-US" altLang="zh-CN" sz="4400" b="1" dirty="0">
                <a:latin typeface="Comic Sans MS" panose="030F0702030302020204" pitchFamily="66" charset="0"/>
              </a:rPr>
              <a:t>A.</a:t>
            </a:r>
            <a:r>
              <a:rPr lang="en-US" altLang="zh-CN" sz="3200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zh-CN" sz="3200" b="1" dirty="0">
                <a:latin typeface="Comic Sans MS" panose="030F0702030302020204" pitchFamily="66" charset="0"/>
              </a:rPr>
              <a:t>   Our environment is changing for the worse. </a:t>
            </a:r>
          </a:p>
          <a:p>
            <a:r>
              <a:rPr lang="en-US" altLang="zh-CN" sz="3200" b="1" dirty="0">
                <a:latin typeface="Comic Sans MS" panose="030F0702030302020204" pitchFamily="66" charset="0"/>
              </a:rPr>
              <a:t>   It is time for us to go green.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69987" name="Text Box 4"/>
          <p:cNvSpPr>
            <a:spLocks noChangeArrowheads="1"/>
          </p:cNvSpPr>
          <p:nvPr/>
        </p:nvSpPr>
        <p:spPr bwMode="auto">
          <a:xfrm>
            <a:off x="448733" y="3581401"/>
            <a:ext cx="9070112" cy="175432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latin typeface="Comic Sans MS" panose="030F0702030302020204" pitchFamily="66" charset="0"/>
              </a:rPr>
              <a:t>              B.</a:t>
            </a:r>
            <a:r>
              <a:rPr lang="en-US" altLang="zh-CN" sz="2800" b="1" dirty="0">
                <a:solidFill>
                  <a:srgbClr val="333399"/>
                </a:solidFill>
              </a:rPr>
              <a:t> </a:t>
            </a:r>
            <a:r>
              <a:rPr lang="en-US" altLang="zh-CN" sz="2800" b="1" dirty="0">
                <a:solidFill>
                  <a:srgbClr val="CC0066"/>
                </a:solidFill>
              </a:rPr>
              <a:t> </a:t>
            </a:r>
          </a:p>
          <a:p>
            <a:r>
              <a:rPr lang="en-US" altLang="zh-CN" sz="3200" b="1" dirty="0">
                <a:solidFill>
                  <a:srgbClr val="0D09B7"/>
                </a:solidFill>
                <a:latin typeface="Comic Sans MS" panose="030F0702030302020204" pitchFamily="66" charset="0"/>
              </a:rPr>
              <a:t> Our environment is changing for the worse,</a:t>
            </a:r>
          </a:p>
          <a:p>
            <a:r>
              <a:rPr lang="en-US" altLang="zh-CN" sz="3200" b="1" dirty="0">
                <a:solidFill>
                  <a:srgbClr val="0D09B7"/>
                </a:solidFill>
                <a:latin typeface="Comic Sans MS" panose="030F0702030302020204" pitchFamily="66" charset="0"/>
              </a:rPr>
              <a:t> so it is time for us to go green.</a:t>
            </a:r>
          </a:p>
        </p:txBody>
      </p:sp>
      <p:pic>
        <p:nvPicPr>
          <p:cNvPr id="1699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767" y="3500439"/>
            <a:ext cx="1213944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0469" name="Oval 6"/>
          <p:cNvSpPr/>
          <p:nvPr/>
        </p:nvSpPr>
        <p:spPr>
          <a:xfrm>
            <a:off x="711201" y="4800601"/>
            <a:ext cx="827617" cy="715963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800"/>
          </a:p>
        </p:txBody>
      </p:sp>
      <p:cxnSp>
        <p:nvCxnSpPr>
          <p:cNvPr id="169990" name="Line 8"/>
          <p:cNvCxnSpPr>
            <a:cxnSpLocks noChangeShapeType="1"/>
          </p:cNvCxnSpPr>
          <p:nvPr/>
        </p:nvCxnSpPr>
        <p:spPr bwMode="auto">
          <a:xfrm>
            <a:off x="239184" y="260350"/>
            <a:ext cx="0" cy="6408738"/>
          </a:xfrm>
          <a:prstGeom prst="line">
            <a:avLst/>
          </a:prstGeom>
          <a:noFill/>
          <a:ln w="57150" algn="ctr">
            <a:solidFill>
              <a:srgbClr val="006600"/>
            </a:solidFill>
            <a:round/>
          </a:ln>
        </p:spPr>
      </p:cxnSp>
      <p:cxnSp>
        <p:nvCxnSpPr>
          <p:cNvPr id="169991" name="Line 16"/>
          <p:cNvCxnSpPr>
            <a:cxnSpLocks noChangeShapeType="1"/>
          </p:cNvCxnSpPr>
          <p:nvPr/>
        </p:nvCxnSpPr>
        <p:spPr bwMode="auto">
          <a:xfrm flipH="1">
            <a:off x="11952818" y="152400"/>
            <a:ext cx="35983" cy="6515100"/>
          </a:xfrm>
          <a:prstGeom prst="line">
            <a:avLst/>
          </a:prstGeom>
          <a:noFill/>
          <a:ln w="57150" algn="ctr">
            <a:solidFill>
              <a:srgbClr val="006600"/>
            </a:solidFill>
            <a:round/>
          </a:ln>
        </p:spPr>
      </p:cxnSp>
      <p:cxnSp>
        <p:nvCxnSpPr>
          <p:cNvPr id="169992" name="Line 18"/>
          <p:cNvCxnSpPr>
            <a:cxnSpLocks noChangeShapeType="1"/>
          </p:cNvCxnSpPr>
          <p:nvPr/>
        </p:nvCxnSpPr>
        <p:spPr bwMode="auto">
          <a:xfrm>
            <a:off x="239184" y="188913"/>
            <a:ext cx="9025467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sp>
        <p:nvSpPr>
          <p:cNvPr id="169993" name="Text Box 17"/>
          <p:cNvSpPr>
            <a:spLocks noChangeArrowheads="1"/>
          </p:cNvSpPr>
          <p:nvPr/>
        </p:nvSpPr>
        <p:spPr bwMode="auto">
          <a:xfrm>
            <a:off x="9448800" y="0"/>
            <a:ext cx="2305051" cy="3063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1400" b="1" i="1">
                <a:latin typeface="Comic Sans MS" panose="030F0702030302020204" pitchFamily="66" charset="0"/>
                <a:ea typeface="Gulim" panose="020B0600000101010101" pitchFamily="34" charset="-127"/>
              </a:rPr>
              <a:t>    </a:t>
            </a:r>
          </a:p>
        </p:txBody>
      </p:sp>
      <p:cxnSp>
        <p:nvCxnSpPr>
          <p:cNvPr id="169994" name="Line 10"/>
          <p:cNvCxnSpPr>
            <a:cxnSpLocks noChangeShapeType="1"/>
          </p:cNvCxnSpPr>
          <p:nvPr/>
        </p:nvCxnSpPr>
        <p:spPr bwMode="auto">
          <a:xfrm>
            <a:off x="11089217" y="188913"/>
            <a:ext cx="863600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cxnSp>
        <p:nvCxnSpPr>
          <p:cNvPr id="169995" name="Line 14"/>
          <p:cNvCxnSpPr>
            <a:cxnSpLocks noChangeShapeType="1"/>
          </p:cNvCxnSpPr>
          <p:nvPr/>
        </p:nvCxnSpPr>
        <p:spPr bwMode="auto">
          <a:xfrm flipV="1">
            <a:off x="239184" y="6742113"/>
            <a:ext cx="3073400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cxnSp>
        <p:nvCxnSpPr>
          <p:cNvPr id="169996" name="Line 14"/>
          <p:cNvCxnSpPr>
            <a:cxnSpLocks noChangeShapeType="1"/>
          </p:cNvCxnSpPr>
          <p:nvPr/>
        </p:nvCxnSpPr>
        <p:spPr bwMode="auto">
          <a:xfrm flipV="1">
            <a:off x="10896601" y="6742113"/>
            <a:ext cx="1056217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sp>
        <p:nvSpPr>
          <p:cNvPr id="169997" name="Text Box 10"/>
          <p:cNvSpPr>
            <a:spLocks noChangeArrowheads="1"/>
          </p:cNvSpPr>
          <p:nvPr/>
        </p:nvSpPr>
        <p:spPr bwMode="auto">
          <a:xfrm>
            <a:off x="3312585" y="6553200"/>
            <a:ext cx="7488767" cy="3063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1400" b="1" i="1">
                <a:latin typeface="Comic Sans MS" panose="030F0702030302020204" pitchFamily="66" charset="0"/>
                <a:ea typeface="Gulim" panose="020B0600000101010101" pitchFamily="34" charset="-127"/>
              </a:rPr>
              <a:t>  </a:t>
            </a:r>
          </a:p>
        </p:txBody>
      </p:sp>
      <p:pic>
        <p:nvPicPr>
          <p:cNvPr id="15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08994" y="236483"/>
            <a:ext cx="534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write</a:t>
            </a:r>
          </a:p>
        </p:txBody>
      </p:sp>
      <p:sp>
        <p:nvSpPr>
          <p:cNvPr id="18" name="TextBox 27"/>
          <p:cNvSpPr/>
          <p:nvPr/>
        </p:nvSpPr>
        <p:spPr>
          <a:xfrm>
            <a:off x="1072055" y="5502166"/>
            <a:ext cx="57071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Transitional word(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过渡词）</a:t>
            </a:r>
            <a:r>
              <a:rPr lang="en-US" altLang="zh-CN" sz="2200" dirty="0">
                <a:latin typeface="Calibri" panose="020F0502020204030204" charset="0"/>
              </a:rPr>
              <a:t> </a:t>
            </a:r>
            <a:endParaRPr lang="zh-CN" altLang="en-US" sz="2200" dirty="0">
              <a:latin typeface="Calibri" panose="020F0502020204030204" charset="0"/>
            </a:endParaRPr>
          </a:p>
        </p:txBody>
      </p:sp>
      <p:cxnSp>
        <p:nvCxnSpPr>
          <p:cNvPr id="19" name="直接箭头连接符 16"/>
          <p:cNvCxnSpPr>
            <a:cxnSpLocks noChangeShapeType="1"/>
          </p:cNvCxnSpPr>
          <p:nvPr/>
        </p:nvCxnSpPr>
        <p:spPr bwMode="auto">
          <a:xfrm rot="16200000" flipV="1">
            <a:off x="1568671" y="5178973"/>
            <a:ext cx="378370" cy="299545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tailEnd type="arrow" w="med" len="med"/>
          </a:ln>
        </p:spPr>
      </p:cxnSp>
      <p:pic>
        <p:nvPicPr>
          <p:cNvPr id="20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9426028" y="4770492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图片 20" descr="13382116_134834703130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483" y="1537138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圆角矩形标注 24"/>
          <p:cNvSpPr/>
          <p:nvPr/>
        </p:nvSpPr>
        <p:spPr>
          <a:xfrm>
            <a:off x="4800584" y="5021563"/>
            <a:ext cx="6953299" cy="1143008"/>
          </a:xfrm>
          <a:prstGeom prst="wedgeRoundRectCallout">
            <a:avLst>
              <a:gd name="adj1" fmla="val -47556"/>
              <a:gd name="adj2" fmla="val -9833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+mn-ea"/>
              </a:rPr>
              <a:t>Transitions can make our writing </a:t>
            </a:r>
            <a:r>
              <a:rPr lang="en-US" altLang="zh-CN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66"/>
                </a:solidFill>
                <a:latin typeface="Comic Sans MS" panose="030F0702030302020204" pitchFamily="66" charset="0"/>
                <a:sym typeface="+mn-ea"/>
              </a:rPr>
              <a:t>coherent(</a:t>
            </a:r>
            <a:r>
              <a:rPr lang="zh-CN" altLang="en-US" sz="2800" b="1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66"/>
                </a:solidFill>
                <a:latin typeface="Comic Sans MS" panose="030F0702030302020204" pitchFamily="66" charset="0"/>
                <a:sym typeface="+mn-ea"/>
              </a:rPr>
              <a:t>连贯的）</a:t>
            </a:r>
            <a:endParaRPr lang="en-US" altLang="zh-CN" sz="2800" b="1" i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66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bldLvl="0" animBg="1"/>
      <p:bldP spid="18" grpId="0" bldLvl="0" animBg="1"/>
      <p:bldP spid="25" grpId="0" bldLvl="0" animBg="1"/>
      <p:bldP spid="2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矩形 95233"/>
          <p:cNvSpPr>
            <a:spLocks noChangeArrowheads="1"/>
          </p:cNvSpPr>
          <p:nvPr/>
        </p:nvSpPr>
        <p:spPr bwMode="auto">
          <a:xfrm>
            <a:off x="334434" y="6237288"/>
            <a:ext cx="3553884" cy="6207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91491" name="矩形 3"/>
          <p:cNvSpPr/>
          <p:nvPr/>
        </p:nvSpPr>
        <p:spPr>
          <a:xfrm>
            <a:off x="-42333" y="-55563"/>
            <a:ext cx="12192000" cy="685800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2FFF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 altLang="zh-CN" sz="2300" dirty="0">
              <a:latin typeface="Times New Roman" panose="02020603050405020304" pitchFamily="18" charset="0"/>
            </a:endParaRPr>
          </a:p>
          <a:p>
            <a:endParaRPr lang="en-US" altLang="zh-CN" sz="2300" dirty="0">
              <a:latin typeface="Times New Roman" panose="02020603050405020304" pitchFamily="18" charset="0"/>
            </a:endParaRPr>
          </a:p>
          <a:p>
            <a:endParaRPr lang="en-US" altLang="zh-CN" sz="2300" dirty="0">
              <a:latin typeface="Times New Roman" panose="02020603050405020304" pitchFamily="18" charset="0"/>
            </a:endParaRPr>
          </a:p>
          <a:p>
            <a:r>
              <a:rPr lang="en-US" altLang="zh-CN" sz="2300" dirty="0">
                <a:latin typeface="Times New Roman" panose="02020603050405020304" pitchFamily="18" charset="0"/>
              </a:rPr>
              <a:t>Our environment is changing for the worse, so it is time for us to go green. Here are some simple steps to take.</a:t>
            </a:r>
          </a:p>
          <a:p>
            <a:endParaRPr lang="en-US" altLang="zh-CN" sz="23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2300" dirty="0">
                <a:latin typeface="Times New Roman" panose="02020603050405020304" pitchFamily="18" charset="0"/>
              </a:rPr>
              <a:t>We can save water by taking shorter showers and turning off the tap when we brush our teeth. We should also reuse water if possible. In</a:t>
            </a:r>
            <a:r>
              <a:rPr lang="zh-CN" altLang="zh-CN" sz="2300" dirty="0">
                <a:latin typeface="Times New Roman" panose="02020603050405020304" pitchFamily="18" charset="0"/>
              </a:rPr>
              <a:t> order to save power, we should</a:t>
            </a:r>
            <a:r>
              <a:rPr lang="en-US" altLang="zh-CN" sz="2300" dirty="0">
                <a:latin typeface="Times New Roman" panose="02020603050405020304" pitchFamily="18" charset="0"/>
              </a:rPr>
              <a:t> turn off the lights</a:t>
            </a:r>
            <a:r>
              <a:rPr lang="zh-CN" altLang="zh-CN" sz="2300" dirty="0">
                <a:latin typeface="Times New Roman" panose="02020603050405020304" pitchFamily="18" charset="0"/>
              </a:rPr>
              <a:t> when we leave a room. We should also turn off the power when our TV or computer is</a:t>
            </a:r>
            <a:r>
              <a:rPr lang="en-US" altLang="zh-CN" sz="2300" dirty="0">
                <a:latin typeface="Times New Roman" panose="02020603050405020304" pitchFamily="18" charset="0"/>
              </a:rPr>
              <a:t> not in use</a:t>
            </a:r>
            <a:r>
              <a:rPr lang="zh-CN" altLang="zh-CN" sz="2300" dirty="0">
                <a:latin typeface="Times New Roman" panose="02020603050405020304" pitchFamily="18" charset="0"/>
              </a:rPr>
              <a:t>.</a:t>
            </a:r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sz="2300" dirty="0">
                <a:latin typeface="Times New Roman" panose="02020603050405020304" pitchFamily="18" charset="0"/>
              </a:rPr>
              <a:t>Some other good habits can help reduce pollution too. We should not use </a:t>
            </a:r>
            <a:r>
              <a:rPr lang="en-US" altLang="zh-CN" sz="2300" dirty="0">
                <a:latin typeface="Times New Roman" panose="02020603050405020304" pitchFamily="18" charset="0"/>
              </a:rPr>
              <a:t>plastic bags</a:t>
            </a:r>
            <a:r>
              <a:rPr lang="zh-CN" altLang="zh-CN" sz="2300" dirty="0">
                <a:latin typeface="Times New Roman" panose="02020603050405020304" pitchFamily="18" charset="0"/>
              </a:rPr>
              <a:t>. Instead, we should take</a:t>
            </a:r>
            <a:r>
              <a:rPr lang="en-US" altLang="zh-CN" sz="2300" dirty="0">
                <a:latin typeface="Times New Roman" panose="02020603050405020304" pitchFamily="18" charset="0"/>
              </a:rPr>
              <a:t> our own bags</a:t>
            </a:r>
            <a:r>
              <a:rPr lang="zh-CN" altLang="zh-CN" sz="2300" dirty="0">
                <a:latin typeface="Times New Roman" panose="02020603050405020304" pitchFamily="18" charset="0"/>
              </a:rPr>
              <a:t> when shopping</a:t>
            </a:r>
            <a:r>
              <a:rPr lang="en-US" altLang="zh-CN" sz="2300" dirty="0">
                <a:latin typeface="Times New Roman" panose="02020603050405020304" pitchFamily="18" charset="0"/>
              </a:rPr>
              <a:t>.</a:t>
            </a:r>
          </a:p>
          <a:p>
            <a:r>
              <a:rPr lang="zh-CN" altLang="zh-CN" sz="2300" dirty="0">
                <a:latin typeface="Times New Roman" panose="02020603050405020304" pitchFamily="18" charset="0"/>
              </a:rPr>
              <a:t>Recycling is also a good way to help reduce pollution. We should separate </a:t>
            </a:r>
            <a:r>
              <a:rPr lang="en-US" altLang="zh-CN" sz="2300" dirty="0">
                <a:latin typeface="Times New Roman" panose="02020603050405020304" pitchFamily="18" charset="0"/>
              </a:rPr>
              <a:t>waste </a:t>
            </a:r>
            <a:r>
              <a:rPr lang="zh-CN" altLang="zh-CN" sz="2300" dirty="0">
                <a:latin typeface="Times New Roman" panose="02020603050405020304" pitchFamily="18" charset="0"/>
              </a:rPr>
              <a:t>into different groups so that it can be recycled.</a:t>
            </a:r>
            <a:endParaRPr lang="en-US" altLang="zh-CN" sz="2300" dirty="0">
              <a:latin typeface="Times New Roman" panose="02020603050405020304" pitchFamily="18" charset="0"/>
            </a:endParaRPr>
          </a:p>
          <a:p>
            <a:endParaRPr lang="en-US" altLang="zh-CN" sz="2300" dirty="0">
              <a:latin typeface="Times New Roman" panose="02020603050405020304" pitchFamily="18" charset="0"/>
            </a:endParaRPr>
          </a:p>
          <a:p>
            <a:r>
              <a:rPr lang="en-US" altLang="zh-C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300" dirty="0">
                <a:latin typeface="Times New Roman" panose="02020603050405020304" pitchFamily="18" charset="0"/>
              </a:rPr>
              <a:t>Moreover, it is important for us to develop a green lifestyle. We should</a:t>
            </a:r>
            <a:r>
              <a:rPr lang="en-US" altLang="zh-CN" sz="2300" dirty="0">
                <a:latin typeface="Times New Roman" panose="02020603050405020304" pitchFamily="18" charset="0"/>
              </a:rPr>
              <a:t> do more exercise </a:t>
            </a:r>
            <a:r>
              <a:rPr lang="zh-CN" altLang="zh-CN" sz="2300" dirty="0">
                <a:latin typeface="Times New Roman" panose="02020603050405020304" pitchFamily="18" charset="0"/>
              </a:rPr>
              <a:t>and watch less TV and it is good to</a:t>
            </a:r>
            <a:r>
              <a:rPr lang="en-US" altLang="zh-CN" sz="2300" dirty="0">
                <a:latin typeface="Times New Roman" panose="02020603050405020304" pitchFamily="18" charset="0"/>
              </a:rPr>
              <a:t> plant more flowers </a:t>
            </a:r>
            <a:r>
              <a:rPr lang="zh-CN" altLang="zh-CN" sz="2300" dirty="0">
                <a:latin typeface="Times New Roman" panose="02020603050405020304" pitchFamily="18" charset="0"/>
              </a:rPr>
              <a:t>at home. </a:t>
            </a:r>
            <a:endParaRPr lang="en-US" altLang="zh-CN" sz="2300" dirty="0">
              <a:latin typeface="Times New Roman" panose="02020603050405020304" pitchFamily="18" charset="0"/>
            </a:endParaRPr>
          </a:p>
          <a:p>
            <a:endParaRPr lang="en-US" altLang="zh-CN" sz="2300" dirty="0">
              <a:latin typeface="Times New Roman" panose="02020603050405020304" pitchFamily="18" charset="0"/>
            </a:endParaRPr>
          </a:p>
          <a:p>
            <a:r>
              <a:rPr lang="zh-CN" altLang="zh-CN" sz="2300" dirty="0">
                <a:latin typeface="Times New Roman" panose="02020603050405020304" pitchFamily="18" charset="0"/>
              </a:rPr>
              <a:t>Follow these small steps, and you can make a big difference to the Earth</a:t>
            </a:r>
            <a:r>
              <a:rPr lang="zh-CN" altLang="zh-CN" sz="2400" dirty="0">
                <a:latin typeface="Times New Roman" panose="02020603050405020304" pitchFamily="18" charset="0"/>
              </a:rPr>
              <a:t>!</a:t>
            </a:r>
          </a:p>
          <a:p>
            <a:endParaRPr lang="zh-CN" altLang="zh-CN" sz="2600" dirty="0">
              <a:latin typeface="Times New Roman" panose="02020603050405020304" pitchFamily="18" charset="0"/>
            </a:endParaRPr>
          </a:p>
        </p:txBody>
      </p:sp>
      <p:sp>
        <p:nvSpPr>
          <p:cNvPr id="191494" name="Oval 49"/>
          <p:cNvSpPr>
            <a:spLocks noChangeArrowheads="1"/>
          </p:cNvSpPr>
          <p:nvPr/>
        </p:nvSpPr>
        <p:spPr bwMode="auto">
          <a:xfrm>
            <a:off x="3950285" y="2242591"/>
            <a:ext cx="1631951" cy="6096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495" name="Oval 49"/>
          <p:cNvSpPr>
            <a:spLocks noChangeArrowheads="1"/>
          </p:cNvSpPr>
          <p:nvPr/>
        </p:nvSpPr>
        <p:spPr bwMode="auto">
          <a:xfrm>
            <a:off x="143935" y="4935538"/>
            <a:ext cx="1290728" cy="6096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496" name="Oval 49"/>
          <p:cNvSpPr>
            <a:spLocks noChangeArrowheads="1"/>
          </p:cNvSpPr>
          <p:nvPr/>
        </p:nvSpPr>
        <p:spPr bwMode="auto">
          <a:xfrm>
            <a:off x="4918185" y="894201"/>
            <a:ext cx="768349" cy="57308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497" name="Oval 49"/>
          <p:cNvSpPr>
            <a:spLocks noChangeArrowheads="1"/>
          </p:cNvSpPr>
          <p:nvPr/>
        </p:nvSpPr>
        <p:spPr bwMode="auto">
          <a:xfrm>
            <a:off x="2969904" y="6112807"/>
            <a:ext cx="798056" cy="447675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499" name="Oval 49"/>
          <p:cNvSpPr>
            <a:spLocks noChangeArrowheads="1"/>
          </p:cNvSpPr>
          <p:nvPr/>
        </p:nvSpPr>
        <p:spPr bwMode="auto">
          <a:xfrm>
            <a:off x="835572" y="2213304"/>
            <a:ext cx="794044" cy="573088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0" name="Oval 49"/>
          <p:cNvSpPr>
            <a:spLocks noChangeArrowheads="1"/>
          </p:cNvSpPr>
          <p:nvPr/>
        </p:nvSpPr>
        <p:spPr bwMode="auto">
          <a:xfrm>
            <a:off x="10152192" y="3249944"/>
            <a:ext cx="960967" cy="57308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3" name="Oval 49"/>
          <p:cNvSpPr>
            <a:spLocks noChangeArrowheads="1"/>
          </p:cNvSpPr>
          <p:nvPr/>
        </p:nvSpPr>
        <p:spPr bwMode="auto">
          <a:xfrm>
            <a:off x="2808965" y="2596931"/>
            <a:ext cx="960967" cy="573088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4" name="Oval 49"/>
          <p:cNvSpPr>
            <a:spLocks noChangeArrowheads="1"/>
          </p:cNvSpPr>
          <p:nvPr/>
        </p:nvSpPr>
        <p:spPr bwMode="auto">
          <a:xfrm>
            <a:off x="0" y="4240048"/>
            <a:ext cx="958849" cy="573088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5" name="Oval 49"/>
          <p:cNvSpPr>
            <a:spLocks noChangeArrowheads="1"/>
          </p:cNvSpPr>
          <p:nvPr/>
        </p:nvSpPr>
        <p:spPr bwMode="auto">
          <a:xfrm>
            <a:off x="5845212" y="3345356"/>
            <a:ext cx="759884" cy="581025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6" name="Oval 49"/>
          <p:cNvSpPr>
            <a:spLocks noChangeArrowheads="1"/>
          </p:cNvSpPr>
          <p:nvPr/>
        </p:nvSpPr>
        <p:spPr bwMode="auto">
          <a:xfrm>
            <a:off x="10402030" y="4957982"/>
            <a:ext cx="958851" cy="5715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sp>
        <p:nvSpPr>
          <p:cNvPr id="191507" name="Oval 49"/>
          <p:cNvSpPr>
            <a:spLocks noChangeArrowheads="1"/>
          </p:cNvSpPr>
          <p:nvPr/>
        </p:nvSpPr>
        <p:spPr bwMode="auto">
          <a:xfrm>
            <a:off x="691931" y="5471567"/>
            <a:ext cx="958851" cy="57308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1800">
              <a:solidFill>
                <a:srgbClr val="335338"/>
              </a:solidFill>
            </a:endParaRPr>
          </a:p>
        </p:txBody>
      </p:sp>
      <p:pic>
        <p:nvPicPr>
          <p:cNvPr id="21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93227" y="268015"/>
            <a:ext cx="1099382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奇思_Skate Sonic" panose="00020600040101010101" charset="-122"/>
                <a:ea typeface="奇思_Skate Sonic" panose="00020600040101010101" charset="-122"/>
              </a:rPr>
              <a:t>Try to circle the transitional words or phrases</a:t>
            </a:r>
          </a:p>
        </p:txBody>
      </p:sp>
      <p:pic>
        <p:nvPicPr>
          <p:cNvPr id="17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056648" y="546417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bldLvl="0" animBg="1"/>
      <p:bldP spid="191495" grpId="0" bldLvl="0" animBg="1"/>
      <p:bldP spid="191496" grpId="0" bldLvl="0" animBg="1"/>
      <p:bldP spid="191497" grpId="0" bldLvl="0" animBg="1"/>
      <p:bldP spid="191499" grpId="0" bldLvl="0" animBg="1"/>
      <p:bldP spid="191500" grpId="0" bldLvl="0" animBg="1"/>
      <p:bldP spid="191503" grpId="0" bldLvl="0" animBg="1"/>
      <p:bldP spid="191504" grpId="0" bldLvl="0" animBg="1"/>
      <p:bldP spid="191505" grpId="0" bldLvl="0" animBg="1"/>
      <p:bldP spid="191506" grpId="0" bldLvl="0" animBg="1"/>
      <p:bldP spid="19150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body"/>
          </p:nvPr>
        </p:nvSpPr>
        <p:spPr>
          <a:xfrm>
            <a:off x="198120" y="1113155"/>
            <a:ext cx="11409680" cy="5513705"/>
          </a:xfrm>
        </p:spPr>
        <p:txBody>
          <a:bodyPr wrap="square" lIns="91440" tIns="45720" rIns="91440" bIns="45720" anchor="t"/>
          <a:lstStyle/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solidFill>
                  <a:srgbClr val="000099"/>
                </a:solidFill>
              </a:rPr>
              <a:t>       </a:t>
            </a:r>
            <a:r>
              <a:rPr lang="en-US" altLang="zh-CN" sz="2800" b="1" dirty="0">
                <a:solidFill>
                  <a:srgbClr val="000099"/>
                </a:solidFill>
                <a:latin typeface="Comic Sans MS" panose="030F0702030302020204" pitchFamily="66" charset="0"/>
              </a:rPr>
              <a:t>Hello, everyone.</a:t>
            </a:r>
            <a:r>
              <a:rPr lang="en-US" altLang="zh-CN" sz="2800" b="1" dirty="0">
                <a:latin typeface="Comic Sans MS" panose="030F0702030302020204" pitchFamily="66" charset="0"/>
              </a:rPr>
              <a:t> I’m Amy. It’s nice to speak about what we can do for the environment.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    ____________, we can use cloth bags instead of plastic bags when we go shopping. It helps to protect the environment. _________, don’t forget to turn off the lights before we leave the classrooms in order to save energy. _____________ , it will be better if we walk or ride a bike to school. We should try our best to reduce pollution and waste.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    ____________ , even the simplest everyday activities can make a real difference to the environment. I believe we can make the world a better place to live . </a:t>
            </a:r>
          </a:p>
          <a:p>
            <a:pPr>
              <a:lnSpc>
                <a:spcPct val="80000"/>
              </a:lnSpc>
              <a:buNone/>
            </a:pPr>
            <a:r>
              <a:rPr lang="en-US" altLang="zh-CN" sz="2800" b="1" dirty="0">
                <a:latin typeface="Comic Sans MS" panose="030F0702030302020204" pitchFamily="66" charset="0"/>
              </a:rPr>
              <a:t>        </a:t>
            </a:r>
            <a:r>
              <a:rPr lang="en-US" altLang="zh-CN" sz="2800" b="1" dirty="0">
                <a:solidFill>
                  <a:srgbClr val="000099"/>
                </a:solidFill>
                <a:latin typeface="Comic Sans MS" panose="030F0702030302020204" pitchFamily="66" charset="0"/>
              </a:rPr>
              <a:t>Thank you for your listening!</a:t>
            </a:r>
          </a:p>
        </p:txBody>
      </p:sp>
      <p:sp>
        <p:nvSpPr>
          <p:cNvPr id="20482" name="Text Box 3"/>
          <p:cNvSpPr txBox="1"/>
          <p:nvPr/>
        </p:nvSpPr>
        <p:spPr>
          <a:xfrm>
            <a:off x="2209800" y="228600"/>
            <a:ext cx="7010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Text Box 4"/>
          <p:cNvSpPr txBox="1"/>
          <p:nvPr/>
        </p:nvSpPr>
        <p:spPr>
          <a:xfrm>
            <a:off x="1450975" y="-17780"/>
            <a:ext cx="10156825" cy="1076325"/>
          </a:xfrm>
          <a:prstGeom prst="rect">
            <a:avLst/>
          </a:prstGeom>
          <a:solidFill>
            <a:srgbClr val="ECF3AB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Make the speech better by using </a:t>
            </a: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transitional words </a:t>
            </a:r>
            <a:r>
              <a:rPr lang="en-US" altLang="zh-CN" sz="3200" b="1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(You can do it in different ways)</a:t>
            </a:r>
          </a:p>
        </p:txBody>
      </p:sp>
      <p:sp>
        <p:nvSpPr>
          <p:cNvPr id="59397" name="Text Box 5"/>
          <p:cNvSpPr txBox="1"/>
          <p:nvPr/>
        </p:nvSpPr>
        <p:spPr>
          <a:xfrm>
            <a:off x="2065655" y="183864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Firstly</a:t>
            </a:r>
          </a:p>
        </p:txBody>
      </p:sp>
      <p:sp>
        <p:nvSpPr>
          <p:cNvPr id="59398" name="Text Box 6"/>
          <p:cNvSpPr txBox="1"/>
          <p:nvPr/>
        </p:nvSpPr>
        <p:spPr>
          <a:xfrm>
            <a:off x="810578" y="2541588"/>
            <a:ext cx="1962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Secondly</a:t>
            </a:r>
          </a:p>
        </p:txBody>
      </p:sp>
      <p:sp>
        <p:nvSpPr>
          <p:cNvPr id="59399" name="Text Box 7"/>
          <p:cNvSpPr txBox="1"/>
          <p:nvPr/>
        </p:nvSpPr>
        <p:spPr>
          <a:xfrm>
            <a:off x="198120" y="3233420"/>
            <a:ext cx="420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What’s more/moreover</a:t>
            </a:r>
          </a:p>
        </p:txBody>
      </p:sp>
      <p:sp>
        <p:nvSpPr>
          <p:cNvPr id="59400" name="Text Box 8"/>
          <p:cNvSpPr txBox="1"/>
          <p:nvPr/>
        </p:nvSpPr>
        <p:spPr>
          <a:xfrm>
            <a:off x="992505" y="4331335"/>
            <a:ext cx="3366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a word/At last</a:t>
            </a:r>
          </a:p>
        </p:txBody>
      </p:sp>
      <p:pic>
        <p:nvPicPr>
          <p:cNvPr id="15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9677553" y="536638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/>
          <p:nvPr/>
        </p:nvGrpSpPr>
        <p:grpSpPr>
          <a:xfrm>
            <a:off x="261620" y="-47625"/>
            <a:ext cx="3383836" cy="1223007"/>
            <a:chOff x="312964" y="12700"/>
            <a:chExt cx="2595224" cy="856370"/>
          </a:xfrm>
        </p:grpSpPr>
        <p:pic>
          <p:nvPicPr>
            <p:cNvPr id="19465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文本框 64"/>
            <p:cNvSpPr txBox="1"/>
            <p:nvPr/>
          </p:nvSpPr>
          <p:spPr>
            <a:xfrm>
              <a:off x="846342" y="282152"/>
              <a:ext cx="2061846" cy="451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endParaRPr lang="en-US" altLang="zh-CN" sz="3600" b="1" dirty="0">
                <a:solidFill>
                  <a:srgbClr val="3C7832"/>
                </a:solidFill>
                <a:latin typeface="Advent Pro" panose="02000506040000020004" charset="0"/>
                <a:ea typeface="微软雅黑" panose="020B0503020204020204" pitchFamily="34" charset="-122"/>
                <a:cs typeface="Advent Pro" panose="02000506040000020004" charset="0"/>
              </a:endParaRPr>
            </a:p>
          </p:txBody>
        </p:sp>
      </p:grpSp>
      <p:sp>
        <p:nvSpPr>
          <p:cNvPr id="14338" name="Rectangle 2"/>
          <p:cNvSpPr>
            <a:spLocks noGrp="1"/>
          </p:cNvSpPr>
          <p:nvPr/>
        </p:nvSpPr>
        <p:spPr>
          <a:xfrm>
            <a:off x="109855" y="981075"/>
            <a:ext cx="11642090" cy="58324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400">
                <a:solidFill>
                  <a:srgbClr val="657B3E"/>
                </a:solidFill>
                <a:latin typeface="+mn-lt"/>
                <a:ea typeface="+mn-ea"/>
                <a:cs typeface="+mn-cs"/>
              </a:defRPr>
            </a:lvl1pPr>
            <a:lvl2pPr marL="357505" indent="-357505" algn="just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9BD4C1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+mn-ea"/>
              </a:defRPr>
            </a:lvl9pPr>
          </a:lstStyle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Our environment is changing for the worse, so </a:t>
            </a:r>
            <a:r>
              <a:rPr lang="zh-CN" altLang="zh-CN" sz="3200" b="1" u="sng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i</a:t>
            </a: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t is time for us to (1) _________. Here are some simple steps to take.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                                                                                 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We can save water by taking (2) _______________ and turning off (3) __________ when we brush our teeth. We should also</a:t>
            </a:r>
            <a:r>
              <a:rPr lang="zh-CN" altLang="zh-CN" sz="3200" b="1" u="sng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 </a:t>
            </a: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(4) ___________ </a:t>
            </a:r>
            <a:r>
              <a:rPr lang="zh-CN" altLang="zh-CN" sz="3200" b="1" u="sng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i</a:t>
            </a: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</a:rPr>
              <a:t>f possible. In order to save power, we should (5)_________________ when we leave a room. We should also turn off the power when our TV or computer is (6)_________.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2246630" y="1498600"/>
            <a:ext cx="248412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go green</a:t>
            </a:r>
          </a:p>
        </p:txBody>
      </p:sp>
      <p:sp>
        <p:nvSpPr>
          <p:cNvPr id="15364" name="Text Box 4"/>
          <p:cNvSpPr txBox="1"/>
          <p:nvPr/>
        </p:nvSpPr>
        <p:spPr>
          <a:xfrm>
            <a:off x="7415530" y="2614930"/>
            <a:ext cx="3566795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shorter showers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3860800" y="3174365"/>
            <a:ext cx="218567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the tap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3637280" y="3743325"/>
            <a:ext cx="272415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reuse water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4839970" y="4352925"/>
            <a:ext cx="37071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turn off the lights</a:t>
            </a:r>
          </a:p>
        </p:txBody>
      </p:sp>
      <p:sp>
        <p:nvSpPr>
          <p:cNvPr id="15369" name="Text Box 9"/>
          <p:cNvSpPr txBox="1"/>
          <p:nvPr/>
        </p:nvSpPr>
        <p:spPr>
          <a:xfrm>
            <a:off x="3150870" y="5460365"/>
            <a:ext cx="2146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not in use</a:t>
            </a:r>
          </a:p>
        </p:txBody>
      </p:sp>
      <p:sp>
        <p:nvSpPr>
          <p:cNvPr id="13" name="文本框 64"/>
          <p:cNvSpPr txBox="1"/>
          <p:nvPr/>
        </p:nvSpPr>
        <p:spPr>
          <a:xfrm>
            <a:off x="972841" y="242594"/>
            <a:ext cx="404059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appreciate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882015" y="1553845"/>
            <a:ext cx="10712450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200025" y="2082800"/>
            <a:ext cx="4221480" cy="34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645025" y="2023745"/>
            <a:ext cx="6490970" cy="35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41070" y="3176270"/>
            <a:ext cx="5173980" cy="35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018520" y="3764280"/>
            <a:ext cx="752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20980" y="4293235"/>
            <a:ext cx="8184515" cy="46990"/>
          </a:xfrm>
          <a:prstGeom prst="line">
            <a:avLst/>
          </a:prstGeom>
          <a:ln w="28575">
            <a:solidFill>
              <a:srgbClr val="FF3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652510" y="4293235"/>
            <a:ext cx="3068955" cy="0"/>
          </a:xfrm>
          <a:prstGeom prst="line">
            <a:avLst/>
          </a:prstGeom>
          <a:ln w="28575">
            <a:solidFill>
              <a:srgbClr val="D72B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7485" y="4940300"/>
            <a:ext cx="11689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71090" y="488731"/>
            <a:ext cx="65426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B0F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Try to find out some good sentences </a:t>
            </a:r>
            <a:endParaRPr lang="zh-CN" altLang="en-US" sz="3200" b="1" dirty="0">
              <a:solidFill>
                <a:srgbClr val="00B0F0"/>
              </a:solidFill>
              <a:latin typeface="奇思_Skate Sonic" panose="00020600040101010101" charset="-122"/>
              <a:ea typeface="奇思_Skate Sonic" panose="00020600040101010101" charset="-122"/>
            </a:endParaRPr>
          </a:p>
        </p:txBody>
      </p:sp>
      <p:pic>
        <p:nvPicPr>
          <p:cNvPr id="22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9820166" y="546417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QQ图片202106050846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68" y="411260"/>
            <a:ext cx="4732552" cy="5628291"/>
          </a:xfrm>
          <a:prstGeom prst="rect">
            <a:avLst/>
          </a:prstGeom>
        </p:spPr>
      </p:pic>
      <p:pic>
        <p:nvPicPr>
          <p:cNvPr id="14" name="图片 13" descr="QQ图片202106050846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357" y="532852"/>
            <a:ext cx="4644752" cy="5384581"/>
          </a:xfrm>
          <a:prstGeom prst="rect">
            <a:avLst/>
          </a:prstGeom>
        </p:spPr>
      </p:pic>
      <p:pic>
        <p:nvPicPr>
          <p:cNvPr id="16" name="图片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298703" y="6039624"/>
            <a:ext cx="618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solidFill>
                  <a:srgbClr val="00B0F0"/>
                </a:solidFill>
                <a:latin typeface="Arial Black" panose="020B0A04020102020204" pitchFamily="34" charset="0"/>
              </a:rPr>
              <a:t>Liuhe</a:t>
            </a:r>
            <a:r>
              <a:rPr lang="en-US" altLang="zh-CN" dirty="0">
                <a:latin typeface="Arial Black" panose="020B0A04020102020204" pitchFamily="34" charset="0"/>
              </a:rPr>
              <a:t> 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/>
          <p:nvPr/>
        </p:nvGrpSpPr>
        <p:grpSpPr>
          <a:xfrm>
            <a:off x="261620" y="-209550"/>
            <a:ext cx="3383836" cy="1223007"/>
            <a:chOff x="312964" y="12700"/>
            <a:chExt cx="2595224" cy="856370"/>
          </a:xfrm>
        </p:grpSpPr>
        <p:pic>
          <p:nvPicPr>
            <p:cNvPr id="13" name="图片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64"/>
            <p:cNvSpPr txBox="1"/>
            <p:nvPr/>
          </p:nvSpPr>
          <p:spPr>
            <a:xfrm>
              <a:off x="846342" y="282152"/>
              <a:ext cx="2061846" cy="4517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endParaRPr lang="en-US" altLang="zh-CN" sz="3600" b="1" dirty="0">
                <a:solidFill>
                  <a:srgbClr val="3C7832"/>
                </a:solidFill>
                <a:latin typeface="Advent Pro" panose="02000506040000020004" charset="0"/>
                <a:ea typeface="微软雅黑" panose="020B0503020204020204" pitchFamily="34" charset="-122"/>
                <a:cs typeface="Advent Pro" panose="02000506040000020004" charset="0"/>
              </a:endParaRPr>
            </a:p>
          </p:txBody>
        </p:sp>
      </p:grpSp>
      <p:sp>
        <p:nvSpPr>
          <p:cNvPr id="15362" name="Rectangle 2"/>
          <p:cNvSpPr/>
          <p:nvPr/>
        </p:nvSpPr>
        <p:spPr>
          <a:xfrm>
            <a:off x="168910" y="684530"/>
            <a:ext cx="11823065" cy="6696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</a:t>
            </a: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Some other good habits can help reduce pollution too. We should not use (7)___________. Instead, we should take (8) _____________ when shopping.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Recycling is also a good way to help reduce pollution. We should separate (9)_______ into different groups so that it can be recycled.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Moreover, it is important for us to develop a green lifestyle. We should (10)_______________ and watch less TV and it is good to (11) _________________ at home. 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zh-CN" sz="3200" b="1" dirty="0">
                <a:solidFill>
                  <a:srgbClr val="0D1008"/>
                </a:solidFill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     Follow these small steps, and you can make a big difference to the Earth!</a:t>
            </a:r>
          </a:p>
          <a:p>
            <a:pPr eaLnBrk="0" hangingPunct="0">
              <a:lnSpc>
                <a:spcPct val="115000"/>
              </a:lnSpc>
            </a:pPr>
            <a:r>
              <a:rPr lang="zh-CN" altLang="en-US" sz="3200" b="1" dirty="0">
                <a:latin typeface="奇思_Skate Sonic" panose="00020600040101010101" charset="-122"/>
                <a:ea typeface="奇思_Skate Sonic" panose="00020600040101010101" charset="-122"/>
                <a:cs typeface="奇思_Skate Sonic" panose="00020600040101010101" charset="-122"/>
              </a:rPr>
              <a:t>　</a:t>
            </a:r>
            <a:endParaRPr lang="zh-CN" altLang="en-US" sz="3200" b="1" dirty="0">
              <a:solidFill>
                <a:srgbClr val="FF0000"/>
              </a:solidFill>
              <a:latin typeface="奇思_Skate Sonic" panose="00020600040101010101" charset="-122"/>
              <a:ea typeface="奇思_Skate Sonic" panose="00020600040101010101" charset="-122"/>
              <a:cs typeface="奇思_Skate Sonic" panose="00020600040101010101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3797935" y="1242695"/>
            <a:ext cx="33616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plastic bags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608965" y="1826260"/>
            <a:ext cx="3081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our own bags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4051935" y="2951480"/>
            <a:ext cx="13379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waste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2785110" y="4629785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do more exercise</a:t>
            </a:r>
          </a:p>
        </p:txBody>
      </p:sp>
      <p:sp>
        <p:nvSpPr>
          <p:cNvPr id="16393" name="Text Box 9"/>
          <p:cNvSpPr txBox="1"/>
          <p:nvPr/>
        </p:nvSpPr>
        <p:spPr>
          <a:xfrm>
            <a:off x="3072130" y="5196205"/>
            <a:ext cx="4016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plant some flowers</a:t>
            </a:r>
          </a:p>
        </p:txBody>
      </p:sp>
      <p:sp>
        <p:nvSpPr>
          <p:cNvPr id="17" name="文本框 64"/>
          <p:cNvSpPr txBox="1"/>
          <p:nvPr/>
        </p:nvSpPr>
        <p:spPr>
          <a:xfrm>
            <a:off x="941310" y="195297"/>
            <a:ext cx="404059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3C78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appreciate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788276" y="2885091"/>
            <a:ext cx="9285890" cy="15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14020" y="4622800"/>
            <a:ext cx="10383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941070" y="6212205"/>
            <a:ext cx="10841990" cy="12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26060" y="6821805"/>
            <a:ext cx="24339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1090" y="299545"/>
            <a:ext cx="65426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B0F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Try to find out some good sentences </a:t>
            </a:r>
            <a:endParaRPr lang="zh-CN" altLang="en-US" sz="3200" b="1" dirty="0">
              <a:solidFill>
                <a:srgbClr val="00B0F0"/>
              </a:solidFill>
              <a:latin typeface="奇思_Skate Sonic" panose="00020600040101010101" charset="-122"/>
              <a:ea typeface="奇思_Skate Sonic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36320" y="332740"/>
            <a:ext cx="10678795" cy="622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107247" tIns="53624" rIns="107247" bIns="53624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——play</a:t>
            </a:r>
            <a:r>
              <a:rPr lang="zh-CN" altLang="en-US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 solitaire game </a:t>
            </a:r>
            <a:r>
              <a:rPr lang="zh-CN" altLang="en-US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接龙</a:t>
            </a:r>
            <a:endParaRPr lang="en-US" altLang="zh-CN" sz="28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30"/>
          <p:cNvSpPr>
            <a:spLocks noGrp="1" noChangeArrowheads="1"/>
          </p:cNvSpPr>
          <p:nvPr>
            <p:ph idx="1"/>
          </p:nvPr>
        </p:nvSpPr>
        <p:spPr bwMode="auto">
          <a:xfrm>
            <a:off x="585952" y="1872923"/>
            <a:ext cx="10515600" cy="52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word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1541451" y="1658883"/>
            <a:ext cx="4091354" cy="1119188"/>
            <a:chOff x="760739" y="2892381"/>
            <a:chExt cx="7338617" cy="252984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865739" y="3789487"/>
              <a:ext cx="371487" cy="7177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3110" y="2161"/>
                <a:ext cx="0" cy="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6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27" name="Freeform 6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7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23" name="五边形 17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22" name="矩形 24"/>
            <p:cNvSpPr>
              <a:spLocks noChangeArrowheads="1"/>
            </p:cNvSpPr>
            <p:nvPr/>
          </p:nvSpPr>
          <p:spPr bwMode="auto">
            <a:xfrm>
              <a:off x="2150172" y="3319396"/>
              <a:ext cx="3765456" cy="608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0" name="矩形 30"/>
          <p:cNvSpPr>
            <a:spLocks noChangeArrowheads="1"/>
          </p:cNvSpPr>
          <p:nvPr/>
        </p:nvSpPr>
        <p:spPr bwMode="auto">
          <a:xfrm>
            <a:off x="2112578" y="1863123"/>
            <a:ext cx="2249753" cy="553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plastic</a:t>
            </a:r>
          </a:p>
        </p:txBody>
      </p:sp>
      <p:grpSp>
        <p:nvGrpSpPr>
          <p:cNvPr id="8" name="组合 52"/>
          <p:cNvGrpSpPr/>
          <p:nvPr/>
        </p:nvGrpSpPr>
        <p:grpSpPr bwMode="auto">
          <a:xfrm>
            <a:off x="1035877" y="2739916"/>
            <a:ext cx="6412523" cy="1119188"/>
            <a:chOff x="760739" y="2892381"/>
            <a:chExt cx="7338617" cy="252984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6867308" y="3789487"/>
              <a:ext cx="371179" cy="7177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3112" y="2161"/>
                <a:ext cx="0" cy="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0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41" name="Freeform 6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11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37" name="五边形 1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6" name="矩形 24"/>
            <p:cNvSpPr>
              <a:spLocks noChangeArrowheads="1"/>
            </p:cNvSpPr>
            <p:nvPr/>
          </p:nvSpPr>
          <p:spPr bwMode="auto">
            <a:xfrm>
              <a:off x="2150172" y="3319396"/>
              <a:ext cx="3765455" cy="608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1942058" y="2937916"/>
            <a:ext cx="6191738" cy="526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do not use plastic bags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44" name="矩形 30"/>
          <p:cNvSpPr>
            <a:spLocks noChangeArrowheads="1"/>
          </p:cNvSpPr>
          <p:nvPr/>
        </p:nvSpPr>
        <p:spPr bwMode="auto">
          <a:xfrm>
            <a:off x="283779" y="2944046"/>
            <a:ext cx="2837793" cy="52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marL="228600" indent="-228600" defTabSz="803275" rtl="0" eaLnBrk="1" hangingPunct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  <a:sym typeface="Arial" panose="020B0604020202020204" pitchFamily="34" charset="0"/>
              </a:rPr>
              <a:t>phrase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2" name="组合 74"/>
          <p:cNvGrpSpPr/>
          <p:nvPr/>
        </p:nvGrpSpPr>
        <p:grpSpPr bwMode="auto">
          <a:xfrm>
            <a:off x="249824" y="3763799"/>
            <a:ext cx="8667261" cy="1887538"/>
            <a:chOff x="760739" y="2892381"/>
            <a:chExt cx="6475851" cy="252984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6867251" y="3790272"/>
              <a:ext cx="369339" cy="6384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53" name="Rectangle 5"/>
              <p:cNvSpPr>
                <a:spLocks noChangeArrowheads="1"/>
              </p:cNvSpPr>
              <p:nvPr/>
            </p:nvSpPr>
            <p:spPr bwMode="auto">
              <a:xfrm>
                <a:off x="3110" y="2160"/>
                <a:ext cx="0" cy="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4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55" name="Freeform 6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15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51" name="五边形 17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50" name="矩形 24"/>
            <p:cNvSpPr>
              <a:spLocks noChangeArrowheads="1"/>
            </p:cNvSpPr>
            <p:nvPr/>
          </p:nvSpPr>
          <p:spPr bwMode="auto">
            <a:xfrm>
              <a:off x="2220848" y="3340527"/>
              <a:ext cx="3765455" cy="3609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5" name="矩形 30"/>
          <p:cNvSpPr>
            <a:spLocks noChangeArrowheads="1"/>
          </p:cNvSpPr>
          <p:nvPr/>
        </p:nvSpPr>
        <p:spPr bwMode="auto">
          <a:xfrm>
            <a:off x="254069" y="3792977"/>
            <a:ext cx="2051538" cy="52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sentence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58" name="矩形 30"/>
          <p:cNvSpPr>
            <a:spLocks noChangeArrowheads="1"/>
          </p:cNvSpPr>
          <p:nvPr/>
        </p:nvSpPr>
        <p:spPr bwMode="auto">
          <a:xfrm>
            <a:off x="2060364" y="3831569"/>
            <a:ext cx="6626435" cy="1029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We should not use plastic bags. We should use our own bags.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pic>
        <p:nvPicPr>
          <p:cNvPr id="60" name="五边形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93515"/>
            <a:ext cx="1010101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矩形 30"/>
          <p:cNvSpPr>
            <a:spLocks noChangeArrowheads="1"/>
          </p:cNvSpPr>
          <p:nvPr/>
        </p:nvSpPr>
        <p:spPr bwMode="auto">
          <a:xfrm>
            <a:off x="0" y="5119251"/>
            <a:ext cx="2051538" cy="52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Polish(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美化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61" name="矩形 30"/>
          <p:cNvSpPr>
            <a:spLocks noChangeArrowheads="1"/>
          </p:cNvSpPr>
          <p:nvPr/>
        </p:nvSpPr>
        <p:spPr bwMode="auto">
          <a:xfrm>
            <a:off x="2015629" y="4852660"/>
            <a:ext cx="6734233" cy="1027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We should use our own bags </a:t>
            </a:r>
            <a:r>
              <a:rPr lang="en-US" altLang="zh-CN" sz="2800" b="1" dirty="0">
                <a:solidFill>
                  <a:srgbClr val="FF3C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instead of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using plastic ones when shopping.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73" name="矩形 30"/>
          <p:cNvSpPr>
            <a:spLocks noChangeArrowheads="1"/>
          </p:cNvSpPr>
          <p:nvPr/>
        </p:nvSpPr>
        <p:spPr bwMode="auto">
          <a:xfrm>
            <a:off x="2062926" y="5828817"/>
            <a:ext cx="7159902" cy="1027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Remember to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use your own bags </a:t>
            </a:r>
            <a:r>
              <a:rPr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instead of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plastic ones when shopping. 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75" name="TextBox 27"/>
          <p:cNvSpPr>
            <a:spLocks noChangeArrowheads="1"/>
          </p:cNvSpPr>
          <p:nvPr/>
        </p:nvSpPr>
        <p:spPr bwMode="auto">
          <a:xfrm>
            <a:off x="8387255" y="4590394"/>
            <a:ext cx="3804745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Instead of 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cxnSp>
        <p:nvCxnSpPr>
          <p:cNvPr id="76" name="直接箭头连接符 14"/>
          <p:cNvCxnSpPr>
            <a:cxnSpLocks noChangeShapeType="1"/>
          </p:cNvCxnSpPr>
          <p:nvPr/>
        </p:nvCxnSpPr>
        <p:spPr bwMode="auto">
          <a:xfrm rot="10800000" flipV="1">
            <a:off x="3831022" y="5801708"/>
            <a:ext cx="4997671" cy="268015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tailEnd type="arrow" w="med" len="med"/>
          </a:ln>
        </p:spPr>
      </p:cxnSp>
      <p:sp>
        <p:nvSpPr>
          <p:cNvPr id="82" name="TextBox 27"/>
          <p:cNvSpPr>
            <a:spLocks noChangeArrowheads="1"/>
          </p:cNvSpPr>
          <p:nvPr/>
        </p:nvSpPr>
        <p:spPr bwMode="auto">
          <a:xfrm>
            <a:off x="8862847" y="5609898"/>
            <a:ext cx="3576145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Imperative sentence (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祈使句）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cxnSp>
        <p:nvCxnSpPr>
          <p:cNvPr id="83" name="直接箭头连接符 14"/>
          <p:cNvCxnSpPr>
            <a:cxnSpLocks noChangeShapeType="1"/>
            <a:stCxn id="75" idx="1"/>
          </p:cNvCxnSpPr>
          <p:nvPr/>
        </p:nvCxnSpPr>
        <p:spPr bwMode="auto">
          <a:xfrm rot="10800000" flipV="1">
            <a:off x="7294175" y="4852004"/>
            <a:ext cx="1093081" cy="129898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tailEnd type="arrow" w="med" len="med"/>
          </a:ln>
        </p:spPr>
      </p:cxnSp>
      <p:pic>
        <p:nvPicPr>
          <p:cNvPr id="54" name="图片 53" descr="包包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87751" y="1800487"/>
            <a:ext cx="1636395" cy="1636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58" grpId="0"/>
      <p:bldP spid="61" grpId="0"/>
      <p:bldP spid="73" grpId="0"/>
      <p:bldP spid="75" grpId="0" bldLvl="0" animBg="1"/>
      <p:bldP spid="8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6229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107247" tIns="53624" rIns="107247" bIns="53624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——play</a:t>
            </a:r>
            <a:r>
              <a:rPr lang="zh-CN" altLang="en-US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a solitaire game </a:t>
            </a:r>
            <a:r>
              <a:rPr lang="zh-CN" altLang="en-US" sz="28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接龙</a:t>
            </a:r>
            <a:endParaRPr lang="en-US" altLang="zh-CN" sz="28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30"/>
          <p:cNvSpPr>
            <a:spLocks noGrp="1" noChangeArrowheads="1"/>
          </p:cNvSpPr>
          <p:nvPr>
            <p:ph idx="1"/>
          </p:nvPr>
        </p:nvSpPr>
        <p:spPr bwMode="auto">
          <a:xfrm>
            <a:off x="804041" y="1872922"/>
            <a:ext cx="10802008" cy="555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word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1541451" y="1658883"/>
            <a:ext cx="4091354" cy="1119188"/>
            <a:chOff x="760739" y="2892381"/>
            <a:chExt cx="7338617" cy="252984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865739" y="3789487"/>
              <a:ext cx="371487" cy="7177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3110" y="2161"/>
                <a:ext cx="0" cy="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6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27" name="Freeform 6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7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23" name="五边形 17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22" name="矩形 24"/>
            <p:cNvSpPr>
              <a:spLocks noChangeArrowheads="1"/>
            </p:cNvSpPr>
            <p:nvPr/>
          </p:nvSpPr>
          <p:spPr bwMode="auto">
            <a:xfrm>
              <a:off x="2150172" y="3319396"/>
              <a:ext cx="3765456" cy="608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0" name="矩形 30"/>
          <p:cNvSpPr>
            <a:spLocks noChangeArrowheads="1"/>
          </p:cNvSpPr>
          <p:nvPr/>
        </p:nvSpPr>
        <p:spPr bwMode="auto">
          <a:xfrm>
            <a:off x="2112578" y="1863123"/>
            <a:ext cx="2249753" cy="526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trees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grpSp>
        <p:nvGrpSpPr>
          <p:cNvPr id="8" name="组合 52"/>
          <p:cNvGrpSpPr/>
          <p:nvPr/>
        </p:nvGrpSpPr>
        <p:grpSpPr bwMode="auto">
          <a:xfrm>
            <a:off x="1035877" y="2739916"/>
            <a:ext cx="6412523" cy="1119188"/>
            <a:chOff x="760739" y="2892381"/>
            <a:chExt cx="7338617" cy="252984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6867308" y="3789487"/>
              <a:ext cx="371179" cy="7177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3112" y="2161"/>
                <a:ext cx="0" cy="4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0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41" name="Freeform 6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11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37" name="五边形 1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6" name="矩形 24"/>
            <p:cNvSpPr>
              <a:spLocks noChangeArrowheads="1"/>
            </p:cNvSpPr>
            <p:nvPr/>
          </p:nvSpPr>
          <p:spPr bwMode="auto">
            <a:xfrm>
              <a:off x="2150172" y="3319396"/>
              <a:ext cx="3765455" cy="608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3" name="矩形 30"/>
          <p:cNvSpPr>
            <a:spLocks noChangeArrowheads="1"/>
          </p:cNvSpPr>
          <p:nvPr/>
        </p:nvSpPr>
        <p:spPr bwMode="auto">
          <a:xfrm>
            <a:off x="1942058" y="2937916"/>
            <a:ext cx="6191738" cy="526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plant more trees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44" name="矩形 30"/>
          <p:cNvSpPr>
            <a:spLocks noChangeArrowheads="1"/>
          </p:cNvSpPr>
          <p:nvPr/>
        </p:nvSpPr>
        <p:spPr bwMode="auto">
          <a:xfrm>
            <a:off x="693683" y="2896749"/>
            <a:ext cx="3216165" cy="555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marL="228600" indent="-228600" defTabSz="803275" rtl="0" eaLnBrk="1" hangingPunct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  <a:sym typeface="Arial" panose="020B0604020202020204" pitchFamily="34" charset="0"/>
              </a:rPr>
              <a:t>phrase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2" name="组合 74"/>
          <p:cNvGrpSpPr/>
          <p:nvPr/>
        </p:nvGrpSpPr>
        <p:grpSpPr bwMode="auto">
          <a:xfrm>
            <a:off x="249824" y="3763799"/>
            <a:ext cx="8667261" cy="1887538"/>
            <a:chOff x="760739" y="2892381"/>
            <a:chExt cx="6475851" cy="252984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6867251" y="3790272"/>
              <a:ext cx="369339" cy="6384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4666489" y="3026071"/>
              <a:ext cx="2647" cy="2261456"/>
              <a:chOff x="1874" y="1222"/>
              <a:chExt cx="2647" cy="2768"/>
            </a:xfrm>
          </p:grpSpPr>
          <p:sp>
            <p:nvSpPr>
              <p:cNvPr id="53" name="Rectangle 5"/>
              <p:cNvSpPr>
                <a:spLocks noChangeArrowheads="1"/>
              </p:cNvSpPr>
              <p:nvPr/>
            </p:nvSpPr>
            <p:spPr bwMode="auto">
              <a:xfrm>
                <a:off x="3110" y="2160"/>
                <a:ext cx="0" cy="5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2F2F2"/>
                  </a:gs>
                  <a:gs pos="100000">
                    <a:srgbClr val="D9D9D9"/>
                  </a:gs>
                </a:gsLst>
                <a:path path="shape">
                  <a:fillToRect t="100000" r="100000"/>
                </a:path>
              </a:gradFill>
              <a:ln w="19050" algn="ctr">
                <a:solidFill>
                  <a:schemeClr val="bg1"/>
                </a:solidFill>
                <a:miter lim="800000"/>
              </a:ln>
              <a:effectLst>
                <a:outerShdw dist="508000" dir="8100000" algn="tr" rotWithShape="0">
                  <a:srgbClr val="000000">
                    <a:alpha val="20000"/>
                  </a:srgbClr>
                </a:outerShdw>
              </a:effectLst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4" name="Freeform 6"/>
              <p:cNvGrpSpPr/>
              <p:nvPr/>
            </p:nvGrpSpPr>
            <p:grpSpPr bwMode="auto">
              <a:xfrm>
                <a:off x="1874" y="1222"/>
                <a:ext cx="2647" cy="2768"/>
                <a:chOff x="4108704" y="1670304"/>
                <a:chExt cx="1938528" cy="2261616"/>
              </a:xfrm>
            </p:grpSpPr>
            <p:pic>
              <p:nvPicPr>
                <p:cNvPr id="55" name="Freeform 6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108704" y="1670304"/>
                  <a:ext cx="1938528" cy="22616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43387" y="1894584"/>
                  <a:ext cx="771786" cy="1093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68581" tIns="34291" rIns="68581" bIns="34291" anchor="ctr"/>
                <a:lstStyle/>
                <a:p>
                  <a:pPr algn="ctr" defTabSz="803275" eaLnBrk="1" hangingPunct="1"/>
                  <a:endParaRPr lang="zh-CN" altLang="en-US">
                    <a:solidFill>
                      <a:srgbClr val="FFFFFF"/>
                    </a:solidFill>
                    <a:latin typeface="Comic Sans MS" panose="030F0702030302020204" pitchFamily="66" charset="0"/>
                    <a:ea typeface="幼圆" panose="02010509060101010101" pitchFamily="49" charset="-122"/>
                  </a:endParaRPr>
                </a:p>
              </p:txBody>
            </p:sp>
          </p:grpSp>
        </p:grpSp>
        <p:grpSp>
          <p:nvGrpSpPr>
            <p:cNvPr id="15" name="五边形 17"/>
            <p:cNvGrpSpPr/>
            <p:nvPr/>
          </p:nvGrpSpPr>
          <p:grpSpPr bwMode="auto">
            <a:xfrm>
              <a:off x="760739" y="2892381"/>
              <a:ext cx="6373229" cy="2529840"/>
              <a:chOff x="-762000" y="1536192"/>
              <a:chExt cx="5711952" cy="2529840"/>
            </a:xfrm>
          </p:grpSpPr>
          <p:pic>
            <p:nvPicPr>
              <p:cNvPr id="51" name="五边形 17"/>
              <p:cNvPicPr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762000" y="1536192"/>
                <a:ext cx="5711952" cy="2529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Text Box 21"/>
              <p:cNvSpPr txBox="1">
                <a:spLocks noChangeArrowheads="1"/>
              </p:cNvSpPr>
              <p:nvPr/>
            </p:nvSpPr>
            <p:spPr bwMode="auto">
              <a:xfrm>
                <a:off x="184935" y="1760117"/>
                <a:ext cx="4186830" cy="13539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68581" tIns="34291" rIns="68581" bIns="34291" anchor="ctr"/>
              <a:lstStyle/>
              <a:p>
                <a:pPr algn="ctr" defTabSz="803275" eaLnBrk="1" hangingPunct="1"/>
                <a:endParaRPr lang="zh-CN" altLang="en-US">
                  <a:solidFill>
                    <a:srgbClr val="FFFFFF"/>
                  </a:solidFill>
                  <a:latin typeface="Comic Sans MS" panose="030F0702030302020204" pitchFamily="66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50" name="矩形 24"/>
            <p:cNvSpPr>
              <a:spLocks noChangeArrowheads="1"/>
            </p:cNvSpPr>
            <p:nvPr/>
          </p:nvSpPr>
          <p:spPr bwMode="auto">
            <a:xfrm>
              <a:off x="2220848" y="3340527"/>
              <a:ext cx="3765455" cy="3609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1" tIns="34291" rIns="68581" bIns="34291">
              <a:spAutoFit/>
            </a:bodyPr>
            <a:lstStyle/>
            <a:p>
              <a:pPr defTabSz="803275" eaLnBrk="1" hangingPunct="1"/>
              <a:endParaRPr lang="zh-CN" altLang="en-US" sz="1300">
                <a:solidFill>
                  <a:srgbClr val="23A3C6"/>
                </a:solidFill>
                <a:latin typeface="Comic Sans MS" panose="030F0702030302020204" pitchFamily="66" charset="0"/>
                <a:ea typeface="幼圆" panose="02010509060101010101" pitchFamily="49" charset="-122"/>
              </a:endParaRPr>
            </a:p>
          </p:txBody>
        </p:sp>
      </p:grpSp>
      <p:sp>
        <p:nvSpPr>
          <p:cNvPr id="45" name="矩形 30"/>
          <p:cNvSpPr>
            <a:spLocks noChangeArrowheads="1"/>
          </p:cNvSpPr>
          <p:nvPr/>
        </p:nvSpPr>
        <p:spPr bwMode="auto">
          <a:xfrm>
            <a:off x="380194" y="3887570"/>
            <a:ext cx="2051538" cy="52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sentence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58" name="矩形 30"/>
          <p:cNvSpPr>
            <a:spLocks noChangeArrowheads="1"/>
          </p:cNvSpPr>
          <p:nvPr/>
        </p:nvSpPr>
        <p:spPr bwMode="auto">
          <a:xfrm>
            <a:off x="2060364" y="3831569"/>
            <a:ext cx="6626435" cy="1029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We should plant more trees to protect our environment.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pic>
        <p:nvPicPr>
          <p:cNvPr id="60" name="五边形 1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93515"/>
            <a:ext cx="1010101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矩形 30"/>
          <p:cNvSpPr>
            <a:spLocks noChangeArrowheads="1"/>
          </p:cNvSpPr>
          <p:nvPr/>
        </p:nvSpPr>
        <p:spPr bwMode="auto">
          <a:xfrm>
            <a:off x="0" y="5119250"/>
            <a:ext cx="2051538" cy="5268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Polish(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美化）</a:t>
            </a:r>
          </a:p>
        </p:txBody>
      </p:sp>
      <p:sp>
        <p:nvSpPr>
          <p:cNvPr id="61" name="矩形 30"/>
          <p:cNvSpPr>
            <a:spLocks noChangeArrowheads="1"/>
          </p:cNvSpPr>
          <p:nvPr/>
        </p:nvSpPr>
        <p:spPr bwMode="auto">
          <a:xfrm>
            <a:off x="2015629" y="4852660"/>
            <a:ext cx="6734233" cy="1029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More trees should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be planted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in order to protect our environment.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73" name="矩形 30"/>
          <p:cNvSpPr>
            <a:spLocks noChangeArrowheads="1"/>
          </p:cNvSpPr>
          <p:nvPr/>
        </p:nvSpPr>
        <p:spPr bwMode="auto">
          <a:xfrm>
            <a:off x="2062926" y="5828817"/>
            <a:ext cx="7159902" cy="1029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0446" tIns="40223" rIns="80446" bIns="40223">
            <a:spAutoFit/>
          </a:bodyPr>
          <a:lstStyle/>
          <a:p>
            <a:pPr defTabSz="803275" eaLnBrk="1" hangingPunct="1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Planting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more trees </a:t>
            </a:r>
            <a:r>
              <a:rPr lang="en-US" altLang="zh-CN" sz="2800" b="1" dirty="0">
                <a:solidFill>
                  <a:schemeClr val="accent2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is a good way </a:t>
            </a:r>
            <a:r>
              <a:rPr lang="en-US" altLang="zh-CN" sz="2800" b="1" dirty="0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to protect our environment. </a:t>
            </a:r>
            <a:endParaRPr lang="zh-CN" altLang="en-US" sz="2800" b="1" dirty="0">
              <a:solidFill>
                <a:srgbClr val="0070C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sp>
        <p:nvSpPr>
          <p:cNvPr id="75" name="TextBox 27"/>
          <p:cNvSpPr>
            <a:spLocks noChangeArrowheads="1"/>
          </p:cNvSpPr>
          <p:nvPr/>
        </p:nvSpPr>
        <p:spPr bwMode="auto">
          <a:xfrm>
            <a:off x="8521261" y="4590394"/>
            <a:ext cx="2688021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Passive voice 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cxnSp>
        <p:nvCxnSpPr>
          <p:cNvPr id="76" name="直接箭头连接符 14"/>
          <p:cNvCxnSpPr>
            <a:cxnSpLocks noChangeShapeType="1"/>
          </p:cNvCxnSpPr>
          <p:nvPr/>
        </p:nvCxnSpPr>
        <p:spPr bwMode="auto">
          <a:xfrm rot="10800000" flipV="1">
            <a:off x="3468414" y="5801708"/>
            <a:ext cx="5360278" cy="204953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tailEnd type="arrow" w="med" len="med"/>
          </a:ln>
        </p:spPr>
      </p:cxnSp>
      <p:sp>
        <p:nvSpPr>
          <p:cNvPr id="82" name="TextBox 27"/>
          <p:cNvSpPr>
            <a:spLocks noChangeArrowheads="1"/>
          </p:cNvSpPr>
          <p:nvPr/>
        </p:nvSpPr>
        <p:spPr bwMode="auto">
          <a:xfrm>
            <a:off x="8862848" y="5609898"/>
            <a:ext cx="332915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动词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+</a:t>
            </a:r>
            <a:r>
              <a:rPr lang="en-US" altLang="zh-CN" sz="2800" b="1" dirty="0" err="1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ing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充当主语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  <a:sym typeface="Arial" panose="020B0604020202020204" pitchFamily="34" charset="0"/>
            </a:endParaRPr>
          </a:p>
        </p:txBody>
      </p:sp>
      <p:cxnSp>
        <p:nvCxnSpPr>
          <p:cNvPr id="83" name="直接箭头连接符 14"/>
          <p:cNvCxnSpPr>
            <a:cxnSpLocks noChangeShapeType="1"/>
          </p:cNvCxnSpPr>
          <p:nvPr/>
        </p:nvCxnSpPr>
        <p:spPr bwMode="auto">
          <a:xfrm rot="10800000" flipV="1">
            <a:off x="6616263" y="4866288"/>
            <a:ext cx="2065287" cy="331078"/>
          </a:xfrm>
          <a:prstGeom prst="line">
            <a:avLst/>
          </a:prstGeom>
          <a:noFill/>
          <a:ln w="25400" algn="ctr">
            <a:solidFill>
              <a:srgbClr val="CC0000"/>
            </a:solidFill>
            <a:round/>
            <a:tailEnd type="arrow" w="med" len="med"/>
          </a:ln>
        </p:spPr>
      </p:cxnSp>
      <p:pic>
        <p:nvPicPr>
          <p:cNvPr id="54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9567917" y="2058823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爆炸形 2 15"/>
          <p:cNvSpPr/>
          <p:nvPr/>
        </p:nvSpPr>
        <p:spPr>
          <a:xfrm rot="960000">
            <a:off x="6572684" y="11343"/>
            <a:ext cx="5194935" cy="3809365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06A32"/>
                </a:solidFill>
                <a:latin typeface="奇思_Skate Sonic" panose="00020600040101010101" charset="-122"/>
                <a:ea typeface="奇思_Skate Sonic" panose="00020600040101010101" charset="-122"/>
              </a:rPr>
              <a:t>use various</a:t>
            </a:r>
          </a:p>
          <a:p>
            <a:pPr algn="ctr"/>
            <a:r>
              <a:rPr lang="zh-CN" altLang="en-US" sz="2000" dirty="0">
                <a:solidFill>
                  <a:srgbClr val="006A32"/>
                </a:solidFill>
                <a:latin typeface="米开软笔行楷" panose="03000600000000000000" charset="-122"/>
                <a:ea typeface="米开软笔行楷" panose="03000600000000000000" charset="-122"/>
              </a:rPr>
              <a:t>（各种各样的）</a:t>
            </a:r>
            <a:r>
              <a:rPr lang="en-US" altLang="zh-CN" sz="3200" dirty="0">
                <a:solidFill>
                  <a:srgbClr val="006A32"/>
                </a:solidFill>
                <a:latin typeface="奇思_Skate Sonic" panose="00020600040101010101" charset="-122"/>
                <a:ea typeface="奇思_Skate Sonic" panose="00020600040101010101" charset="-122"/>
              </a:rPr>
              <a:t>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58" grpId="0"/>
      <p:bldP spid="61" grpId="0"/>
      <p:bldP spid="73" grpId="0"/>
      <p:bldP spid="75" grpId="0" bldLvl="0" animBg="1"/>
      <p:bldP spid="82" grpId="0" bldLvl="0" animBg="1"/>
      <p:bldP spid="16" grpId="0" bldLvl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930166" y="5945162"/>
            <a:ext cx="618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Black" panose="020B0A04020102020204" pitchFamily="34" charset="0"/>
              </a:rPr>
              <a:t> </a:t>
            </a:r>
            <a:r>
              <a:rPr lang="en-US" altLang="zh-CN" sz="4000" dirty="0">
                <a:solidFill>
                  <a:srgbClr val="00B0F0"/>
                </a:solidFill>
                <a:latin typeface="Arial Black" panose="020B0A04020102020204" pitchFamily="34" charset="0"/>
              </a:rPr>
              <a:t>air pollution </a:t>
            </a:r>
            <a:endParaRPr lang="zh-CN" altLang="en-US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6869" y="5960928"/>
            <a:ext cx="622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00B0F0"/>
                </a:solidFill>
                <a:latin typeface="Arial Black" panose="020B0A04020102020204" pitchFamily="34" charset="0"/>
              </a:rPr>
              <a:t>water pollution</a:t>
            </a:r>
            <a:endParaRPr lang="zh-CN" altLang="en-US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图片 12" descr="QQ图片202106051509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19" y="0"/>
            <a:ext cx="4789433" cy="5865649"/>
          </a:xfrm>
          <a:prstGeom prst="rect">
            <a:avLst/>
          </a:prstGeom>
        </p:spPr>
      </p:pic>
      <p:pic>
        <p:nvPicPr>
          <p:cNvPr id="14" name="图片 13" descr="QQ图片202106051509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981" y="0"/>
            <a:ext cx="4453102" cy="5937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3938588"/>
            <a:ext cx="2206625" cy="2855157"/>
            <a:chOff x="1022028" y="1956820"/>
            <a:chExt cx="2206676" cy="2855686"/>
          </a:xfrm>
        </p:grpSpPr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3938588"/>
            <a:ext cx="2205954" cy="2855157"/>
            <a:chOff x="3655256" y="1956820"/>
            <a:chExt cx="2206676" cy="2855686"/>
          </a:xfrm>
        </p:grpSpPr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3938588"/>
            <a:ext cx="2209128" cy="2855157"/>
            <a:chOff x="6288484" y="1956820"/>
            <a:chExt cx="2208935" cy="2855686"/>
          </a:xfrm>
        </p:grpSpPr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3938588"/>
            <a:ext cx="2210840" cy="2855157"/>
            <a:chOff x="8921712" y="1956820"/>
            <a:chExt cx="2211194" cy="2855686"/>
          </a:xfrm>
        </p:grpSpPr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583" name="图片 5"/>
          <p:cNvPicPr>
            <a:picLocks noChangeAspect="1"/>
          </p:cNvPicPr>
          <p:nvPr/>
        </p:nvPicPr>
        <p:blipFill>
          <a:blip r:embed="rId2"/>
          <a:srcRect t="2943" r="53574"/>
          <a:stretch>
            <a:fillRect/>
          </a:stretch>
        </p:blipFill>
        <p:spPr>
          <a:xfrm>
            <a:off x="1017588" y="39338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2" descr="图片下载"/>
          <p:cNvPicPr>
            <a:picLocks noChangeAspect="1"/>
          </p:cNvPicPr>
          <p:nvPr/>
        </p:nvPicPr>
        <p:blipFill>
          <a:blip r:embed="rId3"/>
          <a:srcRect t="16550"/>
          <a:stretch>
            <a:fillRect/>
          </a:stretch>
        </p:blipFill>
        <p:spPr>
          <a:xfrm>
            <a:off x="3654425" y="39370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15"/>
          <p:cNvPicPr>
            <a:picLocks noChangeAspect="1"/>
          </p:cNvPicPr>
          <p:nvPr/>
        </p:nvPicPr>
        <p:blipFill>
          <a:blip r:embed="rId4"/>
          <a:srcRect l="8327" r="9013"/>
          <a:stretch>
            <a:fillRect/>
          </a:stretch>
        </p:blipFill>
        <p:spPr>
          <a:xfrm>
            <a:off x="6278563" y="39385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16"/>
          <p:cNvPicPr>
            <a:picLocks noChangeAspect="1"/>
          </p:cNvPicPr>
          <p:nvPr/>
        </p:nvPicPr>
        <p:blipFill>
          <a:blip r:embed="rId5"/>
          <a:srcRect t="6087" b="10297"/>
          <a:stretch>
            <a:fillRect/>
          </a:stretch>
        </p:blipFill>
        <p:spPr>
          <a:xfrm>
            <a:off x="8926513" y="39385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3" name="组合 58"/>
          <p:cNvGrpSpPr/>
          <p:nvPr/>
        </p:nvGrpSpPr>
        <p:grpSpPr>
          <a:xfrm>
            <a:off x="318770" y="0"/>
            <a:ext cx="3717202" cy="1223007"/>
            <a:chOff x="312964" y="12700"/>
            <a:chExt cx="3698116" cy="856370"/>
          </a:xfrm>
        </p:grpSpPr>
        <p:pic>
          <p:nvPicPr>
            <p:cNvPr id="19465" name="图片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文本框 64"/>
            <p:cNvSpPr txBox="1"/>
            <p:nvPr/>
          </p:nvSpPr>
          <p:spPr>
            <a:xfrm>
              <a:off x="846342" y="282152"/>
              <a:ext cx="3164738" cy="4525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3C783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Let's write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32815" y="1323340"/>
            <a:ext cx="10859792" cy="17235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3400" b="1" dirty="0">
                <a:solidFill>
                  <a:srgbClr val="4A9B33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</a:t>
            </a:r>
            <a:r>
              <a:rPr lang="en-US" sz="34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As </a:t>
            </a:r>
            <a:r>
              <a:rPr lang="en-US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the environment is changing for the worse, the mayor(</a:t>
            </a:r>
            <a:r>
              <a:rPr lang="zh-CN" altLang="en-US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镇长）</a:t>
            </a:r>
            <a:r>
              <a:rPr lang="en-US" altLang="zh-CN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of  </a:t>
            </a:r>
            <a:r>
              <a:rPr lang="en-US" altLang="zh-CN" sz="3400" dirty="0" err="1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Liuhe</a:t>
            </a:r>
            <a:r>
              <a:rPr lang="en-US" altLang="zh-CN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calls on people to live a </a:t>
            </a:r>
            <a:r>
              <a:rPr lang="en-US" altLang="zh-CN" sz="3400" b="1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low-carbon life</a:t>
            </a:r>
            <a:r>
              <a:rPr lang="en-US" altLang="zh-CN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( </a:t>
            </a:r>
            <a:r>
              <a:rPr lang="zh-CN" altLang="en-US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低碳生活</a:t>
            </a:r>
            <a:r>
              <a:rPr lang="en-US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34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. Can you help him make a speech?</a:t>
            </a:r>
            <a:endParaRPr lang="en-US" sz="34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10244"/>
          <p:cNvSpPr txBox="1">
            <a:spLocks noChangeArrowheads="1"/>
          </p:cNvSpPr>
          <p:nvPr/>
        </p:nvSpPr>
        <p:spPr bwMode="auto">
          <a:xfrm>
            <a:off x="687420" y="925415"/>
            <a:ext cx="10972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  How can we live a </a:t>
            </a:r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  <a:ea typeface="奇思_Skate Sonic" panose="00020600040101010101" charset="-122"/>
                <a:cs typeface="Times New Roman" panose="02020603050405020304" pitchFamily="18" charset="0"/>
              </a:rPr>
              <a:t>low-carbon life</a:t>
            </a:r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?</a:t>
            </a:r>
            <a:r>
              <a:rPr lang="en-US" altLang="zh-CN" sz="3200" b="1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7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6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0505440" y="133985"/>
            <a:ext cx="1247775" cy="1152525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9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117334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345" y="379631"/>
            <a:ext cx="3014133" cy="85007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Mind map</a:t>
            </a:r>
          </a:p>
        </p:txBody>
      </p:sp>
      <p:sp>
        <p:nvSpPr>
          <p:cNvPr id="2" name="椭圆 1"/>
          <p:cNvSpPr/>
          <p:nvPr/>
        </p:nvSpPr>
        <p:spPr>
          <a:xfrm>
            <a:off x="3059430" y="3338830"/>
            <a:ext cx="4443730" cy="1530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how to live a low-carbon life</a:t>
            </a:r>
          </a:p>
        </p:txBody>
      </p:sp>
      <p:cxnSp>
        <p:nvCxnSpPr>
          <p:cNvPr id="5" name="直接箭头连接符 4"/>
          <p:cNvCxnSpPr>
            <a:stCxn id="2" idx="6"/>
          </p:cNvCxnSpPr>
          <p:nvPr/>
        </p:nvCxnSpPr>
        <p:spPr>
          <a:xfrm>
            <a:off x="7503160" y="4104005"/>
            <a:ext cx="1094105" cy="5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2172970" y="4231005"/>
            <a:ext cx="1013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" idx="4"/>
          </p:cNvCxnSpPr>
          <p:nvPr/>
        </p:nvCxnSpPr>
        <p:spPr>
          <a:xfrm>
            <a:off x="5281295" y="4869180"/>
            <a:ext cx="12700" cy="709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5245735" y="2591435"/>
            <a:ext cx="12065" cy="680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8597265" y="3545205"/>
            <a:ext cx="2593340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green travel</a:t>
            </a:r>
          </a:p>
        </p:txBody>
      </p:sp>
      <p:sp>
        <p:nvSpPr>
          <p:cNvPr id="41" name="椭圆 40"/>
          <p:cNvSpPr/>
          <p:nvPr/>
        </p:nvSpPr>
        <p:spPr>
          <a:xfrm>
            <a:off x="196215" y="3745230"/>
            <a:ext cx="1976755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pollution</a:t>
            </a:r>
          </a:p>
        </p:txBody>
      </p:sp>
      <p:sp>
        <p:nvSpPr>
          <p:cNvPr id="42" name="椭圆 41"/>
          <p:cNvSpPr/>
          <p:nvPr/>
        </p:nvSpPr>
        <p:spPr>
          <a:xfrm>
            <a:off x="3971290" y="1619885"/>
            <a:ext cx="258191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Save  energy</a:t>
            </a:r>
          </a:p>
        </p:txBody>
      </p:sp>
      <p:sp>
        <p:nvSpPr>
          <p:cNvPr id="43" name="椭圆 42"/>
          <p:cNvSpPr/>
          <p:nvPr/>
        </p:nvSpPr>
        <p:spPr>
          <a:xfrm>
            <a:off x="3989705" y="5579110"/>
            <a:ext cx="267970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green 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10244"/>
          <p:cNvSpPr txBox="1">
            <a:spLocks noChangeArrowheads="1"/>
          </p:cNvSpPr>
          <p:nvPr/>
        </p:nvSpPr>
        <p:spPr bwMode="auto">
          <a:xfrm>
            <a:off x="1225265" y="1227040"/>
            <a:ext cx="10972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  <a:cs typeface="+mn-ea"/>
              </a:rPr>
              <a:t>       How can we live a low-carbon life?</a:t>
            </a:r>
            <a:r>
              <a:rPr lang="en-US" altLang="zh-CN" sz="3200" b="1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7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6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0505440" y="133985"/>
            <a:ext cx="1247775" cy="1152525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9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117334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345" y="379631"/>
            <a:ext cx="3014133" cy="85007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Group work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34945" y="2071370"/>
            <a:ext cx="9230995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</a:t>
            </a:r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1.Write down your ideas from 4 aspects(方面）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by yourself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 2. Each aspect should have at least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ideas.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 3. Share your ideas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in groups .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 4. Group leader chooses </a:t>
            </a:r>
            <a:r>
              <a:rPr lang="en-US" altLang="zh-C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one best idea  </a:t>
            </a:r>
            <a:r>
              <a:rPr lang="en-US" altLang="zh-CN" sz="32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from your group and then writes it down on the blackboard. </a:t>
            </a:r>
          </a:p>
        </p:txBody>
      </p:sp>
      <p:pic>
        <p:nvPicPr>
          <p:cNvPr id="3" name="图片 14" descr="200606242202107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4148" y="4697796"/>
            <a:ext cx="28194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0242"/>
          <p:cNvSpPr>
            <a:spLocks noChangeArrowheads="1"/>
          </p:cNvSpPr>
          <p:nvPr/>
        </p:nvSpPr>
        <p:spPr bwMode="auto">
          <a:xfrm>
            <a:off x="450215" y="2203450"/>
            <a:ext cx="5406390" cy="4030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Save energy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We can save energy by...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turn off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the lights  when we leave the room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reuse water if  possible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use both sides of paper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 .…</a:t>
            </a:r>
          </a:p>
          <a:p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矩形 10243"/>
          <p:cNvSpPr>
            <a:spLocks noChangeArrowheads="1"/>
          </p:cNvSpPr>
          <p:nvPr/>
        </p:nvSpPr>
        <p:spPr bwMode="auto">
          <a:xfrm>
            <a:off x="6208395" y="2203450"/>
            <a:ext cx="5983605" cy="4030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+mn-ea"/>
              </a:rPr>
              <a:t>Reduce pollution</a:t>
            </a:r>
          </a:p>
          <a:p>
            <a:pPr algn="l">
              <a:buClrTx/>
              <a:buSzTx/>
              <a:buFontTx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We had better ......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plant more trees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use our own bags instead of   plastic ones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not drop litter everywhere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…</a:t>
            </a:r>
          </a:p>
          <a:p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文本框 10244"/>
          <p:cNvSpPr txBox="1">
            <a:spLocks noChangeArrowheads="1"/>
          </p:cNvSpPr>
          <p:nvPr/>
        </p:nvSpPr>
        <p:spPr bwMode="auto">
          <a:xfrm>
            <a:off x="1218915" y="1227040"/>
            <a:ext cx="10972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  <a:cs typeface="+mn-ea"/>
              </a:rPr>
              <a:t>How can we live a low-carbon life? </a:t>
            </a:r>
          </a:p>
        </p:txBody>
      </p:sp>
      <p:pic>
        <p:nvPicPr>
          <p:cNvPr id="7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6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0505440" y="133985"/>
            <a:ext cx="1247775" cy="1152525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9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117334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345" y="379631"/>
            <a:ext cx="3014133" cy="85007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0242"/>
          <p:cNvSpPr>
            <a:spLocks noChangeArrowheads="1"/>
          </p:cNvSpPr>
          <p:nvPr/>
        </p:nvSpPr>
        <p:spPr bwMode="auto">
          <a:xfrm>
            <a:off x="450281" y="2203232"/>
            <a:ext cx="5181600" cy="4030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+mn-ea"/>
                <a:sym typeface="+mn-ea"/>
              </a:rPr>
              <a:t>Have a green lifestyle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+mn-ea"/>
              </a:rPr>
              <a:t>We should ...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spend less time watching TV or surfing the Internet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eat less meat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hlinkClick r:id="rId4" action="ppaction://hlinksldjump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do more exercise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…</a:t>
            </a:r>
          </a:p>
          <a:p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矩形 10243"/>
          <p:cNvSpPr>
            <a:spLocks noChangeArrowheads="1"/>
          </p:cNvSpPr>
          <p:nvPr/>
        </p:nvSpPr>
        <p:spPr bwMode="auto">
          <a:xfrm>
            <a:off x="6096000" y="2202816"/>
            <a:ext cx="6096000" cy="40309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+mn-ea"/>
              </a:rPr>
              <a:t>Choose green travel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is important for us to ...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walk or ride to school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choose public transports to go out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drive new energy cars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  <a:p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文本框 10244"/>
          <p:cNvSpPr txBox="1">
            <a:spLocks noChangeArrowheads="1"/>
          </p:cNvSpPr>
          <p:nvPr/>
        </p:nvSpPr>
        <p:spPr bwMode="auto">
          <a:xfrm>
            <a:off x="1218915" y="1227040"/>
            <a:ext cx="1097280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600" b="1" dirty="0">
                <a:solidFill>
                  <a:schemeClr val="accent1"/>
                </a:solidFill>
                <a:latin typeface="Arial Black" panose="020B0A04020102020204" pitchFamily="34" charset="0"/>
                <a:cs typeface="+mn-ea"/>
              </a:rPr>
              <a:t>How can we live a low-carbon life? </a:t>
            </a:r>
          </a:p>
        </p:txBody>
      </p:sp>
      <p:pic>
        <p:nvPicPr>
          <p:cNvPr id="7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465">
            <a:off x="287838" y="76876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0505440" y="133985"/>
            <a:ext cx="1247775" cy="1152525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9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4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117334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8345" y="379631"/>
            <a:ext cx="3014133" cy="85007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36871"/>
          <p:cNvSpPr>
            <a:spLocks noChangeArrowheads="1"/>
          </p:cNvSpPr>
          <p:nvPr/>
        </p:nvSpPr>
        <p:spPr bwMode="auto">
          <a:xfrm>
            <a:off x="355600" y="6053030"/>
            <a:ext cx="78232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your handwriting clean and tidy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323" y="188595"/>
            <a:ext cx="67362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7200" noProof="1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+mn-ea"/>
              </a:rPr>
              <a:t>Attention:</a:t>
            </a:r>
            <a:endParaRPr lang="en-US" altLang="zh-CN" sz="7200" noProof="1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5844" name="Picture 6" descr="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28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mmexport14913998573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1219200"/>
            <a:ext cx="622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465">
            <a:off x="261620" y="-4762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图片 3" descr="chuanyezf204464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13276" y="341586"/>
            <a:ext cx="8826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49669" y="6033680"/>
            <a:ext cx="1135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  <a:latin typeface="Arial Black" panose="020B0A04020102020204" pitchFamily="34" charset="0"/>
              </a:rPr>
              <a:t>Which way is better? Why?</a:t>
            </a:r>
            <a:r>
              <a:rPr lang="en-US" altLang="zh-CN" sz="3600" dirty="0">
                <a:latin typeface="Arial Black" panose="020B0A04020102020204" pitchFamily="34" charset="0"/>
              </a:rPr>
              <a:t> </a:t>
            </a:r>
            <a:endParaRPr lang="zh-CN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12" name="图片 11" descr="QQ图片20210605084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157" y="182705"/>
            <a:ext cx="6091737" cy="5850430"/>
          </a:xfrm>
          <a:prstGeom prst="rect">
            <a:avLst/>
          </a:prstGeom>
        </p:spPr>
      </p:pic>
      <p:pic>
        <p:nvPicPr>
          <p:cNvPr id="8" name="图片 7" descr="QQ图片202106061521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64" y="182595"/>
            <a:ext cx="4840013" cy="573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8"/>
          <p:cNvGrpSpPr/>
          <p:nvPr/>
        </p:nvGrpSpPr>
        <p:grpSpPr>
          <a:xfrm>
            <a:off x="318770" y="0"/>
            <a:ext cx="3401892" cy="1223007"/>
            <a:chOff x="312964" y="12700"/>
            <a:chExt cx="3384425" cy="856370"/>
          </a:xfrm>
        </p:grpSpPr>
        <p:pic>
          <p:nvPicPr>
            <p:cNvPr id="6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4"/>
            <p:cNvSpPr txBox="1"/>
            <p:nvPr/>
          </p:nvSpPr>
          <p:spPr>
            <a:xfrm>
              <a:off x="846342" y="282152"/>
              <a:ext cx="2851047" cy="4525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3C783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write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75285" y="1110615"/>
            <a:ext cx="1163955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28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Dear citizens,</a:t>
            </a:r>
          </a:p>
          <a:p>
            <a:pPr lvl="0" eaLnBrk="1" hangingPunct="1"/>
            <a:r>
              <a:rPr lang="en-US" sz="28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Nowadays, the environment is changing for the worse. It's time for us to do something to protect our hometown. I call on</a:t>
            </a:r>
            <a:r>
              <a:rPr lang="en-US" sz="2800" dirty="0">
                <a:latin typeface="奇思_Skate Sonic" panose="00020600040101010101" charset="-122"/>
                <a:ea typeface="奇思_Skate Sonic" panose="00020600040101010101" charset="-122"/>
              </a:rPr>
              <a:t> more people  to live </a:t>
            </a:r>
            <a:r>
              <a:rPr lang="en-US" sz="28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a low-carbon life</a:t>
            </a:r>
            <a:r>
              <a:rPr lang="en-US" sz="2800" b="1" dirty="0">
                <a:latin typeface="奇思_Skate Sonic" panose="00020600040101010101" charset="-122"/>
                <a:ea typeface="奇思_Skate Sonic" panose="00020600040101010101" charset="-122"/>
              </a:rPr>
              <a:t> i</a:t>
            </a:r>
            <a:r>
              <a:rPr lang="en-US" sz="2800" dirty="0">
                <a:latin typeface="奇思_Skate Sonic" panose="00020600040101010101" charset="-122"/>
                <a:ea typeface="奇思_Skate Sonic" panose="00020600040101010101" charset="-122"/>
              </a:rPr>
              <a:t>n order to protect the environment.  </a:t>
            </a:r>
            <a:r>
              <a:rPr lang="en-US" sz="28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Here are some simple steps we can take.</a:t>
            </a:r>
          </a:p>
          <a:p>
            <a:pPr lvl="0" eaLnBrk="1" hangingPunct="1"/>
            <a:r>
              <a:rPr lang="en-US" sz="2800" u="sng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</a:rPr>
              <a:t>                                                                                                   </a:t>
            </a:r>
            <a:r>
              <a:rPr lang="en-US" sz="2800" u="sng" dirty="0">
                <a:noFill/>
                <a:latin typeface="奇思_Skate Sonic" panose="00020600040101010101" charset="-122"/>
                <a:ea typeface="奇思_Skate Sonic" panose="00020600040101010101" charset="-122"/>
              </a:rPr>
              <a:t>.</a:t>
            </a:r>
          </a:p>
          <a:p>
            <a:pPr lvl="0" eaLnBrk="1" hangingPunct="1"/>
            <a:r>
              <a:rPr lang="en-US" sz="2800" u="sng" dirty="0">
                <a:latin typeface="奇思_Skate Sonic" panose="00020600040101010101" charset="-122"/>
                <a:ea typeface="奇思_Skate Sonic" panose="00020600040101010101" charset="-122"/>
                <a:sym typeface="+mn-ea"/>
              </a:rPr>
              <a:t>                                                                                                   </a:t>
            </a:r>
            <a:r>
              <a:rPr lang="en-US" sz="2800" u="sng" dirty="0">
                <a:noFill/>
                <a:latin typeface="奇思_Skate Sonic" panose="00020600040101010101" charset="-122"/>
                <a:ea typeface="奇思_Skate Sonic" panose="00020600040101010101" charset="-122"/>
                <a:sym typeface="+mn-ea"/>
              </a:rPr>
              <a:t>.</a:t>
            </a:r>
            <a:endParaRPr lang="en-US" sz="2800" u="sng" dirty="0">
              <a:noFill/>
              <a:latin typeface="奇思_Skate Sonic" panose="00020600040101010101" charset="-122"/>
              <a:ea typeface="奇思_Skate Sonic" panose="00020600040101010101" charset="-122"/>
            </a:endParaRPr>
          </a:p>
          <a:p>
            <a:pPr lvl="0" eaLnBrk="1" hangingPunct="1"/>
            <a:endParaRPr lang="en-US" sz="2800" u="sng" dirty="0">
              <a:noFill/>
              <a:latin typeface="奇思_Skate Sonic" panose="00020600040101010101" charset="-122"/>
              <a:ea typeface="奇思_Skate Sonic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6225" y="4012565"/>
            <a:ext cx="9483090" cy="3384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Tips:</a:t>
            </a:r>
            <a:endParaRPr lang="en-US" sz="5400" b="1" dirty="0">
              <a:solidFill>
                <a:srgbClr val="4A9B33"/>
              </a:solidFill>
              <a:latin typeface="奇思_Skate Sonic" panose="00020600040101010101" charset="-122"/>
              <a:ea typeface="奇思_Skate Sonic" panose="00020600040101010101" charset="-122"/>
            </a:endParaRPr>
          </a:p>
          <a:p>
            <a:pPr marL="514350" marR="0" lvl="0" indent="-514350" algn="l" defTabSz="914400" eaLnBrk="1" hangingPunct="1">
              <a:buClrTx/>
              <a:buSzTx/>
              <a:buFontTx/>
              <a:buAutoNum type="arabicPeriod"/>
              <a:defRPr/>
            </a:pPr>
            <a:r>
              <a:rPr lang="en-US" altLang="zh-CN" sz="26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Use your ideas from task 1 logically(</a:t>
            </a:r>
            <a:r>
              <a:rPr lang="zh-CN" altLang="en-US" sz="26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有逻辑地）</a:t>
            </a:r>
            <a:r>
              <a:rPr lang="en-US" altLang="zh-CN" sz="26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.  </a:t>
            </a:r>
            <a:endParaRPr kumimoji="0" lang="en-US" altLang="zh-CN" sz="2600" b="0" kern="1200" cap="none" spc="0" normalizeH="0" baseline="0" noProof="1">
              <a:solidFill>
                <a:schemeClr val="tx1"/>
              </a:solidFill>
              <a:latin typeface="奇思_Skate Sonic" panose="00020600040101010101" charset="-122"/>
              <a:ea typeface="奇思_Skate Sonic" panose="00020600040101010101" charset="-122"/>
              <a:cs typeface="+mn-cs"/>
            </a:endParaRPr>
          </a:p>
          <a:p>
            <a:pPr marL="514350" marR="0" lvl="0" indent="-514350" algn="l" defTabSz="914400" eaLnBrk="1" hangingPunct="1">
              <a:buClrTx/>
              <a:buSzTx/>
              <a:buFontTx/>
              <a:buAutoNum type="arabicPeriod"/>
              <a:defRPr/>
            </a:pPr>
            <a:r>
              <a:rPr lang="en-US" altLang="zh-CN" sz="2600" dirty="0"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Use </a:t>
            </a:r>
            <a:r>
              <a:rPr lang="en-US" altLang="zh-CN" sz="2600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various</a:t>
            </a:r>
            <a:r>
              <a:rPr lang="en-US" altLang="zh-CN" sz="26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多样的）</a:t>
            </a:r>
            <a:r>
              <a:rPr lang="en-US" altLang="zh-CN" sz="26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expressions </a:t>
            </a:r>
            <a:r>
              <a:rPr lang="en-US" altLang="zh-CN" sz="2600" dirty="0"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to better your sentences.</a:t>
            </a:r>
          </a:p>
          <a:p>
            <a:pPr marL="514350" marR="0" lvl="0" indent="-514350" algn="l" defTabSz="914400" eaLnBrk="1" hangingPunct="1">
              <a:buClrTx/>
              <a:buSzTx/>
              <a:buFontTx/>
              <a:buAutoNum type="arabicPeriod"/>
              <a:defRPr/>
            </a:pPr>
            <a:r>
              <a:rPr lang="en-US" altLang="zh-CN" sz="26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Use </a:t>
            </a:r>
            <a:r>
              <a:rPr lang="en-US" altLang="zh-CN" sz="2600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transitions</a:t>
            </a:r>
            <a:r>
              <a:rPr lang="zh-CN" altLang="en-US" sz="26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（过渡词）</a:t>
            </a:r>
            <a:r>
              <a:rPr lang="en-US" altLang="zh-CN" sz="2600" b="1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 </a:t>
            </a:r>
            <a:r>
              <a:rPr lang="en-US" altLang="zh-CN" sz="26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wisely. </a:t>
            </a:r>
            <a:endParaRPr lang="en-US" altLang="zh-CN" sz="2600" noProof="1">
              <a:solidFill>
                <a:srgbClr val="FF0000"/>
              </a:solidFill>
              <a:latin typeface="奇思_Skate Sonic" panose="00020600040101010101" charset="-122"/>
              <a:ea typeface="奇思_Skate Sonic" panose="00020600040101010101" charset="-122"/>
              <a:cs typeface="+mn-cs"/>
            </a:endParaRPr>
          </a:p>
          <a:p>
            <a:pPr marL="514350" marR="0" lvl="0" indent="-514350" algn="l" defTabSz="914400" eaLnBrk="1" hangingPunct="1">
              <a:buClrTx/>
              <a:buSzTx/>
              <a:defRPr/>
            </a:pPr>
            <a:r>
              <a:rPr lang="en-US" altLang="zh-CN" sz="2600" noProof="1">
                <a:latin typeface="奇思_Skate Sonic" panose="00020600040101010101" charset="-122"/>
                <a:ea typeface="奇思_Skate Sonic" panose="00020600040101010101" charset="-122"/>
                <a:cs typeface="+mn-cs"/>
              </a:rPr>
              <a:t>4.  </a:t>
            </a:r>
            <a:r>
              <a:rPr lang="en-US" altLang="zh-CN" sz="2600" dirty="0"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Make your handwriting </a:t>
            </a:r>
            <a:r>
              <a:rPr lang="en-US" altLang="zh-CN" sz="2600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clean and tidy</a:t>
            </a:r>
            <a:r>
              <a:rPr lang="en-US" altLang="zh-CN" sz="2600" dirty="0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  <a:sym typeface="+mn-ea"/>
              </a:rPr>
              <a:t>.</a:t>
            </a:r>
            <a:r>
              <a:rPr lang="en-US" altLang="zh-CN" sz="2600" noProof="1">
                <a:latin typeface="奇思_Skate Sonic" panose="00020600040101010101" charset="-122"/>
                <a:ea typeface="奇思_Skate Sonic" panose="00020600040101010101" charset="-122"/>
                <a:cs typeface="+mn-cs"/>
              </a:rPr>
              <a:t> </a:t>
            </a:r>
          </a:p>
          <a:p>
            <a:pPr marL="514350" marR="0" lvl="0" indent="-514350" algn="l" defTabSz="914400" eaLnBrk="1" hangingPunct="1">
              <a:buClrTx/>
              <a:buSzTx/>
              <a:defRPr/>
            </a:pPr>
            <a:r>
              <a:rPr lang="en-US" altLang="zh-CN" sz="2600" noProof="1">
                <a:latin typeface="奇思_Skate Sonic" panose="00020600040101010101" charset="-122"/>
                <a:ea typeface="奇思_Skate Sonic" panose="00020600040101010101" charset="-122"/>
                <a:cs typeface="+mn-cs"/>
              </a:rPr>
              <a:t>5.  </a:t>
            </a:r>
            <a:r>
              <a:rPr kumimoji="0" lang="en-US" altLang="zh-CN" sz="2600" b="0" kern="1200" cap="none" spc="0" normalizeH="0" noProof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</a:rPr>
              <a:t>Finish the writing in </a:t>
            </a:r>
            <a:r>
              <a:rPr kumimoji="0" lang="en-US" altLang="zh-CN" sz="2600" b="0" kern="1200" cap="none" spc="0" normalizeH="0" noProof="1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600" b="0" kern="1200" cap="none" spc="0" normalizeH="0" noProof="1">
                <a:solidFill>
                  <a:schemeClr val="tx1"/>
                </a:solidFill>
                <a:latin typeface="奇思_Skate Sonic" panose="00020600040101010101" charset="-122"/>
                <a:ea typeface="奇思_Skate Sonic" panose="00020600040101010101" charset="-122"/>
                <a:cs typeface="+mn-cs"/>
              </a:rPr>
              <a:t> minutes.    </a:t>
            </a:r>
          </a:p>
          <a:p>
            <a:pPr marL="514350" marR="0" lvl="0" indent="-514350" algn="l" defTabSz="914400" eaLnBrk="1" hangingPunct="1">
              <a:buClrTx/>
              <a:buSzTx/>
              <a:buFontTx/>
              <a:buAutoNum type="arabicPeriod"/>
              <a:defRPr/>
            </a:pPr>
            <a:endParaRPr kumimoji="0" lang="en-US" altLang="zh-CN" sz="2600" b="0" kern="1200" cap="none" spc="0" normalizeH="0" baseline="0" noProof="1">
              <a:solidFill>
                <a:schemeClr val="tx1"/>
              </a:solidFill>
              <a:latin typeface="奇思_Skate Sonic" panose="00020600040101010101" charset="-122"/>
              <a:ea typeface="奇思_Skate Sonic" panose="00020600040101010101" charset="-122"/>
              <a:cs typeface="+mn-cs"/>
            </a:endParaRPr>
          </a:p>
          <a:p>
            <a:pPr lvl="0" eaLnBrk="1" hangingPunct="1"/>
            <a:endParaRPr kumimoji="0" lang="en-US" altLang="zh-CN" sz="2600" b="0" kern="1200" cap="none" spc="0" normalizeH="0" baseline="0" noProof="1">
              <a:solidFill>
                <a:schemeClr val="tx1"/>
              </a:solidFill>
              <a:latin typeface="奇思_Skate Sonic" panose="00020600040101010101" charset="-122"/>
              <a:ea typeface="奇思_Skate Sonic" panose="00020600040101010101" charset="-122"/>
              <a:cs typeface="+mn-cs"/>
            </a:endParaRPr>
          </a:p>
        </p:txBody>
      </p:sp>
      <p:grpSp>
        <p:nvGrpSpPr>
          <p:cNvPr id="209" name="组合 208"/>
          <p:cNvGrpSpPr/>
          <p:nvPr/>
        </p:nvGrpSpPr>
        <p:grpSpPr>
          <a:xfrm>
            <a:off x="10505440" y="133985"/>
            <a:ext cx="1247775" cy="1152525"/>
            <a:chOff x="8916987" y="3827463"/>
            <a:chExt cx="2009776" cy="2052638"/>
          </a:xfrm>
          <a:solidFill>
            <a:srgbClr val="5AAB31"/>
          </a:solidFill>
        </p:grpSpPr>
        <p:sp>
          <p:nvSpPr>
            <p:cNvPr id="36" name="Freeform 33"/>
            <p:cNvSpPr/>
            <p:nvPr/>
          </p:nvSpPr>
          <p:spPr bwMode="auto">
            <a:xfrm>
              <a:off x="9432925" y="4167188"/>
              <a:ext cx="139700" cy="63500"/>
            </a:xfrm>
            <a:custGeom>
              <a:avLst/>
              <a:gdLst>
                <a:gd name="T0" fmla="*/ 16 w 33"/>
                <a:gd name="T1" fmla="*/ 6 h 15"/>
                <a:gd name="T2" fmla="*/ 4 w 33"/>
                <a:gd name="T3" fmla="*/ 0 h 15"/>
                <a:gd name="T4" fmla="*/ 3 w 33"/>
                <a:gd name="T5" fmla="*/ 1 h 15"/>
                <a:gd name="T6" fmla="*/ 3 w 33"/>
                <a:gd name="T7" fmla="*/ 1 h 15"/>
                <a:gd name="T8" fmla="*/ 3 w 33"/>
                <a:gd name="T9" fmla="*/ 1 h 15"/>
                <a:gd name="T10" fmla="*/ 0 w 33"/>
                <a:gd name="T11" fmla="*/ 14 h 15"/>
                <a:gd name="T12" fmla="*/ 0 w 33"/>
                <a:gd name="T13" fmla="*/ 15 h 15"/>
                <a:gd name="T14" fmla="*/ 1 w 33"/>
                <a:gd name="T15" fmla="*/ 15 h 15"/>
                <a:gd name="T16" fmla="*/ 14 w 33"/>
                <a:gd name="T17" fmla="*/ 15 h 15"/>
                <a:gd name="T18" fmla="*/ 32 w 33"/>
                <a:gd name="T19" fmla="*/ 14 h 15"/>
                <a:gd name="T20" fmla="*/ 32 w 33"/>
                <a:gd name="T21" fmla="*/ 14 h 15"/>
                <a:gd name="T22" fmla="*/ 33 w 33"/>
                <a:gd name="T23" fmla="*/ 13 h 15"/>
                <a:gd name="T24" fmla="*/ 32 w 33"/>
                <a:gd name="T25" fmla="*/ 13 h 15"/>
                <a:gd name="T26" fmla="*/ 16 w 33"/>
                <a:gd name="T2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5">
                  <a:moveTo>
                    <a:pt x="16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6"/>
                    <a:pt x="1" y="10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3" y="13"/>
                    <a:pt x="33" y="13"/>
                    <a:pt x="32" y="13"/>
                  </a:cubicBez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9364663" y="4273551"/>
              <a:ext cx="114300" cy="119063"/>
            </a:xfrm>
            <a:custGeom>
              <a:avLst/>
              <a:gdLst>
                <a:gd name="T0" fmla="*/ 9 w 27"/>
                <a:gd name="T1" fmla="*/ 1 h 28"/>
                <a:gd name="T2" fmla="*/ 9 w 27"/>
                <a:gd name="T3" fmla="*/ 1 h 28"/>
                <a:gd name="T4" fmla="*/ 5 w 27"/>
                <a:gd name="T5" fmla="*/ 6 h 28"/>
                <a:gd name="T6" fmla="*/ 0 w 27"/>
                <a:gd name="T7" fmla="*/ 10 h 28"/>
                <a:gd name="T8" fmla="*/ 0 w 27"/>
                <a:gd name="T9" fmla="*/ 10 h 28"/>
                <a:gd name="T10" fmla="*/ 0 w 27"/>
                <a:gd name="T11" fmla="*/ 11 h 28"/>
                <a:gd name="T12" fmla="*/ 0 w 27"/>
                <a:gd name="T13" fmla="*/ 12 h 28"/>
                <a:gd name="T14" fmla="*/ 11 w 27"/>
                <a:gd name="T15" fmla="*/ 19 h 28"/>
                <a:gd name="T16" fmla="*/ 26 w 27"/>
                <a:gd name="T17" fmla="*/ 28 h 28"/>
                <a:gd name="T18" fmla="*/ 27 w 27"/>
                <a:gd name="T19" fmla="*/ 28 h 28"/>
                <a:gd name="T20" fmla="*/ 27 w 27"/>
                <a:gd name="T21" fmla="*/ 27 h 28"/>
                <a:gd name="T22" fmla="*/ 18 w 27"/>
                <a:gd name="T23" fmla="*/ 12 h 28"/>
                <a:gd name="T24" fmla="*/ 11 w 27"/>
                <a:gd name="T25" fmla="*/ 1 h 28"/>
                <a:gd name="T26" fmla="*/ 10 w 27"/>
                <a:gd name="T27" fmla="*/ 0 h 28"/>
                <a:gd name="T28" fmla="*/ 9 w 27"/>
                <a:gd name="T2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9007475" y="4283076"/>
              <a:ext cx="114300" cy="114300"/>
            </a:xfrm>
            <a:custGeom>
              <a:avLst/>
              <a:gdLst>
                <a:gd name="T0" fmla="*/ 1 w 27"/>
                <a:gd name="T1" fmla="*/ 27 h 27"/>
                <a:gd name="T2" fmla="*/ 16 w 27"/>
                <a:gd name="T3" fmla="*/ 18 h 27"/>
                <a:gd name="T4" fmla="*/ 27 w 27"/>
                <a:gd name="T5" fmla="*/ 11 h 27"/>
                <a:gd name="T6" fmla="*/ 27 w 27"/>
                <a:gd name="T7" fmla="*/ 11 h 27"/>
                <a:gd name="T8" fmla="*/ 27 w 27"/>
                <a:gd name="T9" fmla="*/ 10 h 27"/>
                <a:gd name="T10" fmla="*/ 27 w 27"/>
                <a:gd name="T11" fmla="*/ 9 h 27"/>
                <a:gd name="T12" fmla="*/ 21 w 27"/>
                <a:gd name="T13" fmla="*/ 4 h 27"/>
                <a:gd name="T14" fmla="*/ 18 w 27"/>
                <a:gd name="T15" fmla="*/ 1 h 27"/>
                <a:gd name="T16" fmla="*/ 17 w 27"/>
                <a:gd name="T17" fmla="*/ 0 h 27"/>
                <a:gd name="T18" fmla="*/ 16 w 27"/>
                <a:gd name="T19" fmla="*/ 0 h 27"/>
                <a:gd name="T20" fmla="*/ 16 w 27"/>
                <a:gd name="T21" fmla="*/ 1 h 27"/>
                <a:gd name="T22" fmla="*/ 9 w 27"/>
                <a:gd name="T23" fmla="*/ 11 h 27"/>
                <a:gd name="T24" fmla="*/ 0 w 27"/>
                <a:gd name="T25" fmla="*/ 26 h 27"/>
                <a:gd name="T26" fmla="*/ 0 w 27"/>
                <a:gd name="T27" fmla="*/ 27 h 27"/>
                <a:gd name="T28" fmla="*/ 1 w 27"/>
                <a:gd name="T2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5" y="8"/>
                    <a:pt x="23" y="6"/>
                    <a:pt x="21" y="4"/>
                  </a:cubicBezTo>
                  <a:cubicBezTo>
                    <a:pt x="20" y="3"/>
                    <a:pt x="19" y="2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0" y="27"/>
                    <a:pt x="1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9428163" y="4056063"/>
              <a:ext cx="136525" cy="77788"/>
            </a:xfrm>
            <a:custGeom>
              <a:avLst/>
              <a:gdLst>
                <a:gd name="T0" fmla="*/ 14 w 32"/>
                <a:gd name="T1" fmla="*/ 2 h 18"/>
                <a:gd name="T2" fmla="*/ 1 w 32"/>
                <a:gd name="T3" fmla="*/ 3 h 18"/>
                <a:gd name="T4" fmla="*/ 0 w 32"/>
                <a:gd name="T5" fmla="*/ 4 h 18"/>
                <a:gd name="T6" fmla="*/ 0 w 32"/>
                <a:gd name="T7" fmla="*/ 4 h 18"/>
                <a:gd name="T8" fmla="*/ 0 w 32"/>
                <a:gd name="T9" fmla="*/ 4 h 18"/>
                <a:gd name="T10" fmla="*/ 3 w 32"/>
                <a:gd name="T11" fmla="*/ 17 h 18"/>
                <a:gd name="T12" fmla="*/ 4 w 32"/>
                <a:gd name="T13" fmla="*/ 18 h 18"/>
                <a:gd name="T14" fmla="*/ 5 w 32"/>
                <a:gd name="T15" fmla="*/ 18 h 18"/>
                <a:gd name="T16" fmla="*/ 17 w 32"/>
                <a:gd name="T17" fmla="*/ 10 h 18"/>
                <a:gd name="T18" fmla="*/ 31 w 32"/>
                <a:gd name="T19" fmla="*/ 1 h 18"/>
                <a:gd name="T20" fmla="*/ 32 w 32"/>
                <a:gd name="T21" fmla="*/ 1 h 18"/>
                <a:gd name="T22" fmla="*/ 32 w 32"/>
                <a:gd name="T23" fmla="*/ 0 h 18"/>
                <a:gd name="T24" fmla="*/ 31 w 32"/>
                <a:gd name="T25" fmla="*/ 0 h 18"/>
                <a:gd name="T26" fmla="*/ 14 w 32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4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9"/>
                    <a:pt x="3" y="13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37"/>
            <p:cNvSpPr/>
            <p:nvPr/>
          </p:nvSpPr>
          <p:spPr bwMode="auto">
            <a:xfrm>
              <a:off x="9261475" y="4346576"/>
              <a:ext cx="60325" cy="139700"/>
            </a:xfrm>
            <a:custGeom>
              <a:avLst/>
              <a:gdLst>
                <a:gd name="T0" fmla="*/ 13 w 14"/>
                <a:gd name="T1" fmla="*/ 0 h 33"/>
                <a:gd name="T2" fmla="*/ 0 w 14"/>
                <a:gd name="T3" fmla="*/ 3 h 33"/>
                <a:gd name="T4" fmla="*/ 0 w 14"/>
                <a:gd name="T5" fmla="*/ 3 h 33"/>
                <a:gd name="T6" fmla="*/ 0 w 14"/>
                <a:gd name="T7" fmla="*/ 3 h 33"/>
                <a:gd name="T8" fmla="*/ 0 w 14"/>
                <a:gd name="T9" fmla="*/ 4 h 33"/>
                <a:gd name="T10" fmla="*/ 5 w 14"/>
                <a:gd name="T11" fmla="*/ 16 h 33"/>
                <a:gd name="T12" fmla="*/ 12 w 14"/>
                <a:gd name="T13" fmla="*/ 32 h 33"/>
                <a:gd name="T14" fmla="*/ 12 w 14"/>
                <a:gd name="T15" fmla="*/ 32 h 33"/>
                <a:gd name="T16" fmla="*/ 13 w 14"/>
                <a:gd name="T17" fmla="*/ 32 h 33"/>
                <a:gd name="T18" fmla="*/ 13 w 14"/>
                <a:gd name="T19" fmla="*/ 32 h 33"/>
                <a:gd name="T20" fmla="*/ 13 w 14"/>
                <a:gd name="T21" fmla="*/ 32 h 33"/>
                <a:gd name="T22" fmla="*/ 13 w 14"/>
                <a:gd name="T23" fmla="*/ 32 h 33"/>
                <a:gd name="T24" fmla="*/ 13 w 14"/>
                <a:gd name="T25" fmla="*/ 32 h 33"/>
                <a:gd name="T26" fmla="*/ 13 w 14"/>
                <a:gd name="T27" fmla="*/ 32 h 33"/>
                <a:gd name="T28" fmla="*/ 13 w 14"/>
                <a:gd name="T29" fmla="*/ 32 h 33"/>
                <a:gd name="T30" fmla="*/ 13 w 14"/>
                <a:gd name="T31" fmla="*/ 32 h 33"/>
                <a:gd name="T32" fmla="*/ 13 w 14"/>
                <a:gd name="T33" fmla="*/ 32 h 33"/>
                <a:gd name="T34" fmla="*/ 13 w 14"/>
                <a:gd name="T35" fmla="*/ 32 h 33"/>
                <a:gd name="T36" fmla="*/ 13 w 14"/>
                <a:gd name="T37" fmla="*/ 32 h 33"/>
                <a:gd name="T38" fmla="*/ 13 w 14"/>
                <a:gd name="T39" fmla="*/ 32 h 33"/>
                <a:gd name="T40" fmla="*/ 13 w 14"/>
                <a:gd name="T41" fmla="*/ 32 h 33"/>
                <a:gd name="T42" fmla="*/ 13 w 14"/>
                <a:gd name="T43" fmla="*/ 32 h 33"/>
                <a:gd name="T44" fmla="*/ 13 w 14"/>
                <a:gd name="T45" fmla="*/ 32 h 33"/>
                <a:gd name="T46" fmla="*/ 13 w 14"/>
                <a:gd name="T47" fmla="*/ 32 h 33"/>
                <a:gd name="T48" fmla="*/ 14 w 14"/>
                <a:gd name="T49" fmla="*/ 14 h 33"/>
                <a:gd name="T50" fmla="*/ 14 w 14"/>
                <a:gd name="T51" fmla="*/ 0 h 33"/>
                <a:gd name="T52" fmla="*/ 14 w 14"/>
                <a:gd name="T53" fmla="*/ 0 h 33"/>
                <a:gd name="T54" fmla="*/ 13 w 14"/>
                <a:gd name="T5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" h="33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38"/>
            <p:cNvSpPr/>
            <p:nvPr/>
          </p:nvSpPr>
          <p:spPr bwMode="auto">
            <a:xfrm>
              <a:off x="9142413" y="4346576"/>
              <a:ext cx="80963" cy="136525"/>
            </a:xfrm>
            <a:custGeom>
              <a:avLst/>
              <a:gdLst>
                <a:gd name="T0" fmla="*/ 19 w 19"/>
                <a:gd name="T1" fmla="*/ 4 h 32"/>
                <a:gd name="T2" fmla="*/ 18 w 19"/>
                <a:gd name="T3" fmla="*/ 3 h 32"/>
                <a:gd name="T4" fmla="*/ 5 w 19"/>
                <a:gd name="T5" fmla="*/ 0 h 32"/>
                <a:gd name="T6" fmla="*/ 4 w 19"/>
                <a:gd name="T7" fmla="*/ 0 h 32"/>
                <a:gd name="T8" fmla="*/ 4 w 19"/>
                <a:gd name="T9" fmla="*/ 0 h 32"/>
                <a:gd name="T10" fmla="*/ 4 w 19"/>
                <a:gd name="T11" fmla="*/ 1 h 32"/>
                <a:gd name="T12" fmla="*/ 3 w 19"/>
                <a:gd name="T13" fmla="*/ 13 h 32"/>
                <a:gd name="T14" fmla="*/ 0 w 19"/>
                <a:gd name="T15" fmla="*/ 31 h 32"/>
                <a:gd name="T16" fmla="*/ 1 w 19"/>
                <a:gd name="T17" fmla="*/ 31 h 32"/>
                <a:gd name="T18" fmla="*/ 2 w 19"/>
                <a:gd name="T19" fmla="*/ 31 h 32"/>
                <a:gd name="T20" fmla="*/ 2 w 19"/>
                <a:gd name="T21" fmla="*/ 31 h 32"/>
                <a:gd name="T22" fmla="*/ 2 w 19"/>
                <a:gd name="T23" fmla="*/ 31 h 32"/>
                <a:gd name="T24" fmla="*/ 2 w 19"/>
                <a:gd name="T25" fmla="*/ 31 h 32"/>
                <a:gd name="T26" fmla="*/ 11 w 19"/>
                <a:gd name="T27" fmla="*/ 16 h 32"/>
                <a:gd name="T28" fmla="*/ 19 w 19"/>
                <a:gd name="T29" fmla="*/ 4 h 32"/>
                <a:gd name="T30" fmla="*/ 19 w 19"/>
                <a:gd name="T3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32">
                  <a:moveTo>
                    <a:pt x="19" y="4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3"/>
                    <a:pt x="9" y="2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1" y="32"/>
                    <a:pt x="1" y="32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39"/>
            <p:cNvSpPr/>
            <p:nvPr/>
          </p:nvSpPr>
          <p:spPr bwMode="auto">
            <a:xfrm>
              <a:off x="9367838" y="3924301"/>
              <a:ext cx="115888" cy="115888"/>
            </a:xfrm>
            <a:custGeom>
              <a:avLst/>
              <a:gdLst>
                <a:gd name="T0" fmla="*/ 1 w 27"/>
                <a:gd name="T1" fmla="*/ 16 h 27"/>
                <a:gd name="T2" fmla="*/ 0 w 27"/>
                <a:gd name="T3" fmla="*/ 16 h 27"/>
                <a:gd name="T4" fmla="*/ 0 w 27"/>
                <a:gd name="T5" fmla="*/ 17 h 27"/>
                <a:gd name="T6" fmla="*/ 0 w 27"/>
                <a:gd name="T7" fmla="*/ 17 h 27"/>
                <a:gd name="T8" fmla="*/ 4 w 27"/>
                <a:gd name="T9" fmla="*/ 21 h 27"/>
                <a:gd name="T10" fmla="*/ 9 w 27"/>
                <a:gd name="T11" fmla="*/ 27 h 27"/>
                <a:gd name="T12" fmla="*/ 9 w 27"/>
                <a:gd name="T13" fmla="*/ 27 h 27"/>
                <a:gd name="T14" fmla="*/ 10 w 27"/>
                <a:gd name="T15" fmla="*/ 27 h 27"/>
                <a:gd name="T16" fmla="*/ 11 w 27"/>
                <a:gd name="T17" fmla="*/ 27 h 27"/>
                <a:gd name="T18" fmla="*/ 11 w 27"/>
                <a:gd name="T19" fmla="*/ 27 h 27"/>
                <a:gd name="T20" fmla="*/ 11 w 27"/>
                <a:gd name="T21" fmla="*/ 27 h 27"/>
                <a:gd name="T22" fmla="*/ 18 w 27"/>
                <a:gd name="T23" fmla="*/ 16 h 27"/>
                <a:gd name="T24" fmla="*/ 27 w 27"/>
                <a:gd name="T25" fmla="*/ 1 h 27"/>
                <a:gd name="T26" fmla="*/ 27 w 27"/>
                <a:gd name="T27" fmla="*/ 0 h 27"/>
                <a:gd name="T28" fmla="*/ 26 w 27"/>
                <a:gd name="T29" fmla="*/ 0 h 27"/>
                <a:gd name="T30" fmla="*/ 11 w 27"/>
                <a:gd name="T31" fmla="*/ 9 h 27"/>
                <a:gd name="T32" fmla="*/ 1 w 27"/>
                <a:gd name="T3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" y="16"/>
                  </a:move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6" y="22"/>
                    <a:pt x="8" y="25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40"/>
            <p:cNvSpPr/>
            <p:nvPr/>
          </p:nvSpPr>
          <p:spPr bwMode="auto">
            <a:xfrm>
              <a:off x="8916987" y="4068763"/>
              <a:ext cx="136525" cy="60325"/>
            </a:xfrm>
            <a:custGeom>
              <a:avLst/>
              <a:gdLst>
                <a:gd name="T0" fmla="*/ 16 w 32"/>
                <a:gd name="T1" fmla="*/ 9 h 14"/>
                <a:gd name="T2" fmla="*/ 27 w 32"/>
                <a:gd name="T3" fmla="*/ 14 h 14"/>
                <a:gd name="T4" fmla="*/ 28 w 32"/>
                <a:gd name="T5" fmla="*/ 14 h 14"/>
                <a:gd name="T6" fmla="*/ 28 w 32"/>
                <a:gd name="T7" fmla="*/ 14 h 14"/>
                <a:gd name="T8" fmla="*/ 29 w 32"/>
                <a:gd name="T9" fmla="*/ 14 h 14"/>
                <a:gd name="T10" fmla="*/ 32 w 32"/>
                <a:gd name="T11" fmla="*/ 1 h 14"/>
                <a:gd name="T12" fmla="*/ 32 w 32"/>
                <a:gd name="T13" fmla="*/ 0 h 14"/>
                <a:gd name="T14" fmla="*/ 31 w 32"/>
                <a:gd name="T15" fmla="*/ 0 h 14"/>
                <a:gd name="T16" fmla="*/ 18 w 32"/>
                <a:gd name="T17" fmla="*/ 0 h 14"/>
                <a:gd name="T18" fmla="*/ 0 w 32"/>
                <a:gd name="T19" fmla="*/ 1 h 14"/>
                <a:gd name="T20" fmla="*/ 0 w 32"/>
                <a:gd name="T21" fmla="*/ 1 h 14"/>
                <a:gd name="T22" fmla="*/ 0 w 32"/>
                <a:gd name="T23" fmla="*/ 2 h 14"/>
                <a:gd name="T24" fmla="*/ 0 w 32"/>
                <a:gd name="T25" fmla="*/ 3 h 14"/>
                <a:gd name="T26" fmla="*/ 16 w 32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4">
                  <a:moveTo>
                    <a:pt x="16" y="9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9"/>
                    <a:pt x="30" y="5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41"/>
            <p:cNvSpPr/>
            <p:nvPr/>
          </p:nvSpPr>
          <p:spPr bwMode="auto">
            <a:xfrm>
              <a:off x="8916987" y="4176713"/>
              <a:ext cx="136525" cy="76200"/>
            </a:xfrm>
            <a:custGeom>
              <a:avLst/>
              <a:gdLst>
                <a:gd name="T0" fmla="*/ 18 w 32"/>
                <a:gd name="T1" fmla="*/ 16 h 18"/>
                <a:gd name="T2" fmla="*/ 31 w 32"/>
                <a:gd name="T3" fmla="*/ 15 h 18"/>
                <a:gd name="T4" fmla="*/ 31 w 32"/>
                <a:gd name="T5" fmla="*/ 14 h 18"/>
                <a:gd name="T6" fmla="*/ 31 w 32"/>
                <a:gd name="T7" fmla="*/ 14 h 18"/>
                <a:gd name="T8" fmla="*/ 31 w 32"/>
                <a:gd name="T9" fmla="*/ 13 h 18"/>
                <a:gd name="T10" fmla="*/ 28 w 32"/>
                <a:gd name="T11" fmla="*/ 1 h 18"/>
                <a:gd name="T12" fmla="*/ 28 w 32"/>
                <a:gd name="T13" fmla="*/ 0 h 18"/>
                <a:gd name="T14" fmla="*/ 27 w 32"/>
                <a:gd name="T15" fmla="*/ 0 h 18"/>
                <a:gd name="T16" fmla="*/ 15 w 32"/>
                <a:gd name="T17" fmla="*/ 7 h 18"/>
                <a:gd name="T18" fmla="*/ 0 w 32"/>
                <a:gd name="T19" fmla="*/ 17 h 18"/>
                <a:gd name="T20" fmla="*/ 0 w 32"/>
                <a:gd name="T21" fmla="*/ 17 h 18"/>
                <a:gd name="T22" fmla="*/ 0 w 32"/>
                <a:gd name="T23" fmla="*/ 18 h 18"/>
                <a:gd name="T24" fmla="*/ 1 w 32"/>
                <a:gd name="T25" fmla="*/ 18 h 18"/>
                <a:gd name="T26" fmla="*/ 18 w 32"/>
                <a:gd name="T2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8">
                  <a:moveTo>
                    <a:pt x="18" y="16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9"/>
                    <a:pt x="29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42"/>
            <p:cNvSpPr/>
            <p:nvPr/>
          </p:nvSpPr>
          <p:spPr bwMode="auto">
            <a:xfrm>
              <a:off x="9266238" y="3835401"/>
              <a:ext cx="76200" cy="136525"/>
            </a:xfrm>
            <a:custGeom>
              <a:avLst/>
              <a:gdLst>
                <a:gd name="T0" fmla="*/ 0 w 18"/>
                <a:gd name="T1" fmla="*/ 28 h 32"/>
                <a:gd name="T2" fmla="*/ 1 w 18"/>
                <a:gd name="T3" fmla="*/ 28 h 32"/>
                <a:gd name="T4" fmla="*/ 13 w 18"/>
                <a:gd name="T5" fmla="*/ 32 h 32"/>
                <a:gd name="T6" fmla="*/ 14 w 18"/>
                <a:gd name="T7" fmla="*/ 32 h 32"/>
                <a:gd name="T8" fmla="*/ 14 w 18"/>
                <a:gd name="T9" fmla="*/ 31 h 32"/>
                <a:gd name="T10" fmla="*/ 15 w 18"/>
                <a:gd name="T11" fmla="*/ 31 h 32"/>
                <a:gd name="T12" fmla="*/ 16 w 18"/>
                <a:gd name="T13" fmla="*/ 18 h 32"/>
                <a:gd name="T14" fmla="*/ 18 w 18"/>
                <a:gd name="T15" fmla="*/ 1 h 32"/>
                <a:gd name="T16" fmla="*/ 18 w 18"/>
                <a:gd name="T17" fmla="*/ 0 h 32"/>
                <a:gd name="T18" fmla="*/ 17 w 18"/>
                <a:gd name="T19" fmla="*/ 0 h 32"/>
                <a:gd name="T20" fmla="*/ 17 w 18"/>
                <a:gd name="T21" fmla="*/ 0 h 32"/>
                <a:gd name="T22" fmla="*/ 7 w 18"/>
                <a:gd name="T23" fmla="*/ 15 h 32"/>
                <a:gd name="T24" fmla="*/ 0 w 18"/>
                <a:gd name="T25" fmla="*/ 27 h 32"/>
                <a:gd name="T26" fmla="*/ 0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28"/>
                  </a:moveTo>
                  <a:cubicBezTo>
                    <a:pt x="0" y="28"/>
                    <a:pt x="1" y="28"/>
                    <a:pt x="1" y="28"/>
                  </a:cubicBezTo>
                  <a:cubicBezTo>
                    <a:pt x="5" y="29"/>
                    <a:pt x="9" y="30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1"/>
                  </a:cubicBezTo>
                  <a:cubicBezTo>
                    <a:pt x="14" y="31"/>
                    <a:pt x="15" y="31"/>
                    <a:pt x="15" y="31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Freeform 43"/>
            <p:cNvSpPr/>
            <p:nvPr/>
          </p:nvSpPr>
          <p:spPr bwMode="auto">
            <a:xfrm>
              <a:off x="9002713" y="3916363"/>
              <a:ext cx="119063" cy="119063"/>
            </a:xfrm>
            <a:custGeom>
              <a:avLst/>
              <a:gdLst>
                <a:gd name="T0" fmla="*/ 18 w 28"/>
                <a:gd name="T1" fmla="*/ 27 h 28"/>
                <a:gd name="T2" fmla="*/ 18 w 28"/>
                <a:gd name="T3" fmla="*/ 27 h 28"/>
                <a:gd name="T4" fmla="*/ 18 w 28"/>
                <a:gd name="T5" fmla="*/ 27 h 28"/>
                <a:gd name="T6" fmla="*/ 18 w 28"/>
                <a:gd name="T7" fmla="*/ 27 h 28"/>
                <a:gd name="T8" fmla="*/ 18 w 28"/>
                <a:gd name="T9" fmla="*/ 27 h 28"/>
                <a:gd name="T10" fmla="*/ 22 w 28"/>
                <a:gd name="T11" fmla="*/ 23 h 28"/>
                <a:gd name="T12" fmla="*/ 28 w 28"/>
                <a:gd name="T13" fmla="*/ 18 h 28"/>
                <a:gd name="T14" fmla="*/ 28 w 28"/>
                <a:gd name="T15" fmla="*/ 18 h 28"/>
                <a:gd name="T16" fmla="*/ 28 w 28"/>
                <a:gd name="T17" fmla="*/ 17 h 28"/>
                <a:gd name="T18" fmla="*/ 28 w 28"/>
                <a:gd name="T19" fmla="*/ 17 h 28"/>
                <a:gd name="T20" fmla="*/ 16 w 28"/>
                <a:gd name="T21" fmla="*/ 10 h 28"/>
                <a:gd name="T22" fmla="*/ 2 w 28"/>
                <a:gd name="T23" fmla="*/ 0 h 28"/>
                <a:gd name="T24" fmla="*/ 1 w 28"/>
                <a:gd name="T25" fmla="*/ 0 h 28"/>
                <a:gd name="T26" fmla="*/ 0 w 28"/>
                <a:gd name="T27" fmla="*/ 1 h 28"/>
                <a:gd name="T28" fmla="*/ 10 w 28"/>
                <a:gd name="T29" fmla="*/ 16 h 28"/>
                <a:gd name="T30" fmla="*/ 17 w 28"/>
                <a:gd name="T31" fmla="*/ 27 h 28"/>
                <a:gd name="T32" fmla="*/ 17 w 28"/>
                <a:gd name="T33" fmla="*/ 27 h 28"/>
                <a:gd name="T34" fmla="*/ 18 w 28"/>
                <a:gd name="T3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8" y="27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8" y="28"/>
                    <a:pt x="18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Freeform 44"/>
            <p:cNvSpPr/>
            <p:nvPr/>
          </p:nvSpPr>
          <p:spPr bwMode="auto">
            <a:xfrm>
              <a:off x="9159875" y="3827463"/>
              <a:ext cx="63500" cy="139700"/>
            </a:xfrm>
            <a:custGeom>
              <a:avLst/>
              <a:gdLst>
                <a:gd name="T0" fmla="*/ 1 w 15"/>
                <a:gd name="T1" fmla="*/ 33 h 33"/>
                <a:gd name="T2" fmla="*/ 14 w 15"/>
                <a:gd name="T3" fmla="*/ 30 h 33"/>
                <a:gd name="T4" fmla="*/ 15 w 15"/>
                <a:gd name="T5" fmla="*/ 30 h 33"/>
                <a:gd name="T6" fmla="*/ 15 w 15"/>
                <a:gd name="T7" fmla="*/ 29 h 33"/>
                <a:gd name="T8" fmla="*/ 15 w 15"/>
                <a:gd name="T9" fmla="*/ 29 h 33"/>
                <a:gd name="T10" fmla="*/ 10 w 15"/>
                <a:gd name="T11" fmla="*/ 17 h 33"/>
                <a:gd name="T12" fmla="*/ 3 w 15"/>
                <a:gd name="T13" fmla="*/ 1 h 33"/>
                <a:gd name="T14" fmla="*/ 2 w 15"/>
                <a:gd name="T15" fmla="*/ 0 h 33"/>
                <a:gd name="T16" fmla="*/ 2 w 15"/>
                <a:gd name="T17" fmla="*/ 1 h 33"/>
                <a:gd name="T18" fmla="*/ 1 w 15"/>
                <a:gd name="T19" fmla="*/ 1 h 33"/>
                <a:gd name="T20" fmla="*/ 1 w 15"/>
                <a:gd name="T21" fmla="*/ 19 h 33"/>
                <a:gd name="T22" fmla="*/ 0 w 15"/>
                <a:gd name="T23" fmla="*/ 32 h 33"/>
                <a:gd name="T24" fmla="*/ 1 w 15"/>
                <a:gd name="T25" fmla="*/ 33 h 33"/>
                <a:gd name="T26" fmla="*/ 1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1" y="33"/>
                  </a:moveTo>
                  <a:cubicBezTo>
                    <a:pt x="6" y="31"/>
                    <a:pt x="10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Freeform 45"/>
            <p:cNvSpPr>
              <a:spLocks noEditPoints="1"/>
            </p:cNvSpPr>
            <p:nvPr/>
          </p:nvSpPr>
          <p:spPr bwMode="auto">
            <a:xfrm>
              <a:off x="9053513" y="3967163"/>
              <a:ext cx="374650" cy="374650"/>
            </a:xfrm>
            <a:custGeom>
              <a:avLst/>
              <a:gdLst>
                <a:gd name="T0" fmla="*/ 72 w 88"/>
                <a:gd name="T1" fmla="*/ 73 h 88"/>
                <a:gd name="T2" fmla="*/ 72 w 88"/>
                <a:gd name="T3" fmla="*/ 16 h 88"/>
                <a:gd name="T4" fmla="*/ 16 w 88"/>
                <a:gd name="T5" fmla="*/ 16 h 88"/>
                <a:gd name="T6" fmla="*/ 16 w 88"/>
                <a:gd name="T7" fmla="*/ 73 h 88"/>
                <a:gd name="T8" fmla="*/ 72 w 88"/>
                <a:gd name="T9" fmla="*/ 73 h 88"/>
                <a:gd name="T10" fmla="*/ 58 w 88"/>
                <a:gd name="T11" fmla="*/ 58 h 88"/>
                <a:gd name="T12" fmla="*/ 58 w 88"/>
                <a:gd name="T13" fmla="*/ 31 h 88"/>
                <a:gd name="T14" fmla="*/ 58 w 88"/>
                <a:gd name="T15" fmla="*/ 24 h 88"/>
                <a:gd name="T16" fmla="*/ 64 w 88"/>
                <a:gd name="T17" fmla="*/ 24 h 88"/>
                <a:gd name="T18" fmla="*/ 64 w 88"/>
                <a:gd name="T19" fmla="*/ 65 h 88"/>
                <a:gd name="T20" fmla="*/ 58 w 88"/>
                <a:gd name="T21" fmla="*/ 65 h 88"/>
                <a:gd name="T22" fmla="*/ 58 w 88"/>
                <a:gd name="T2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88">
                  <a:moveTo>
                    <a:pt x="72" y="73"/>
                  </a:moveTo>
                  <a:cubicBezTo>
                    <a:pt x="88" y="57"/>
                    <a:pt x="88" y="32"/>
                    <a:pt x="72" y="16"/>
                  </a:cubicBezTo>
                  <a:cubicBezTo>
                    <a:pt x="57" y="0"/>
                    <a:pt x="31" y="1"/>
                    <a:pt x="16" y="16"/>
                  </a:cubicBezTo>
                  <a:cubicBezTo>
                    <a:pt x="0" y="32"/>
                    <a:pt x="0" y="57"/>
                    <a:pt x="16" y="73"/>
                  </a:cubicBezTo>
                  <a:cubicBezTo>
                    <a:pt x="31" y="88"/>
                    <a:pt x="56" y="88"/>
                    <a:pt x="72" y="73"/>
                  </a:cubicBezTo>
                  <a:close/>
                  <a:moveTo>
                    <a:pt x="58" y="58"/>
                  </a:moveTo>
                  <a:cubicBezTo>
                    <a:pt x="65" y="51"/>
                    <a:pt x="66" y="38"/>
                    <a:pt x="58" y="31"/>
                  </a:cubicBezTo>
                  <a:cubicBezTo>
                    <a:pt x="56" y="29"/>
                    <a:pt x="56" y="26"/>
                    <a:pt x="58" y="24"/>
                  </a:cubicBezTo>
                  <a:cubicBezTo>
                    <a:pt x="60" y="22"/>
                    <a:pt x="63" y="22"/>
                    <a:pt x="64" y="24"/>
                  </a:cubicBezTo>
                  <a:cubicBezTo>
                    <a:pt x="76" y="35"/>
                    <a:pt x="76" y="54"/>
                    <a:pt x="64" y="65"/>
                  </a:cubicBezTo>
                  <a:cubicBezTo>
                    <a:pt x="62" y="67"/>
                    <a:pt x="60" y="67"/>
                    <a:pt x="58" y="65"/>
                  </a:cubicBezTo>
                  <a:cubicBezTo>
                    <a:pt x="56" y="63"/>
                    <a:pt x="56" y="60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Freeform 46"/>
            <p:cNvSpPr/>
            <p:nvPr/>
          </p:nvSpPr>
          <p:spPr bwMode="auto">
            <a:xfrm>
              <a:off x="9061450" y="3992563"/>
              <a:ext cx="136525" cy="212725"/>
            </a:xfrm>
            <a:custGeom>
              <a:avLst/>
              <a:gdLst>
                <a:gd name="T0" fmla="*/ 3 w 32"/>
                <a:gd name="T1" fmla="*/ 50 h 50"/>
                <a:gd name="T2" fmla="*/ 32 w 32"/>
                <a:gd name="T3" fmla="*/ 0 h 50"/>
                <a:gd name="T4" fmla="*/ 14 w 32"/>
                <a:gd name="T5" fmla="*/ 10 h 50"/>
                <a:gd name="T6" fmla="*/ 3 w 3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50">
                  <a:moveTo>
                    <a:pt x="3" y="50"/>
                  </a:moveTo>
                  <a:cubicBezTo>
                    <a:pt x="12" y="31"/>
                    <a:pt x="22" y="14"/>
                    <a:pt x="32" y="0"/>
                  </a:cubicBezTo>
                  <a:cubicBezTo>
                    <a:pt x="25" y="2"/>
                    <a:pt x="19" y="5"/>
                    <a:pt x="14" y="10"/>
                  </a:cubicBezTo>
                  <a:cubicBezTo>
                    <a:pt x="3" y="21"/>
                    <a:pt x="0" y="36"/>
                    <a:pt x="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47"/>
            <p:cNvSpPr/>
            <p:nvPr/>
          </p:nvSpPr>
          <p:spPr bwMode="auto">
            <a:xfrm>
              <a:off x="10425113" y="5224463"/>
              <a:ext cx="93663" cy="608013"/>
            </a:xfrm>
            <a:custGeom>
              <a:avLst/>
              <a:gdLst>
                <a:gd name="T0" fmla="*/ 11 w 22"/>
                <a:gd name="T1" fmla="*/ 0 h 143"/>
                <a:gd name="T2" fmla="*/ 6 w 22"/>
                <a:gd name="T3" fmla="*/ 0 h 143"/>
                <a:gd name="T4" fmla="*/ 0 w 22"/>
                <a:gd name="T5" fmla="*/ 143 h 143"/>
                <a:gd name="T6" fmla="*/ 22 w 22"/>
                <a:gd name="T7" fmla="*/ 143 h 143"/>
                <a:gd name="T8" fmla="*/ 16 w 22"/>
                <a:gd name="T9" fmla="*/ 0 h 143"/>
                <a:gd name="T10" fmla="*/ 11 w 22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3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3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48"/>
            <p:cNvSpPr/>
            <p:nvPr/>
          </p:nvSpPr>
          <p:spPr bwMode="auto">
            <a:xfrm>
              <a:off x="10291763" y="4900613"/>
              <a:ext cx="234950" cy="217488"/>
            </a:xfrm>
            <a:custGeom>
              <a:avLst/>
              <a:gdLst>
                <a:gd name="T0" fmla="*/ 51 w 55"/>
                <a:gd name="T1" fmla="*/ 51 h 51"/>
                <a:gd name="T2" fmla="*/ 55 w 55"/>
                <a:gd name="T3" fmla="*/ 49 h 51"/>
                <a:gd name="T4" fmla="*/ 2 w 55"/>
                <a:gd name="T5" fmla="*/ 0 h 51"/>
                <a:gd name="T6" fmla="*/ 0 w 55"/>
                <a:gd name="T7" fmla="*/ 3 h 51"/>
                <a:gd name="T8" fmla="*/ 37 w 55"/>
                <a:gd name="T9" fmla="*/ 49 h 51"/>
                <a:gd name="T10" fmla="*/ 51 w 55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1">
                  <a:moveTo>
                    <a:pt x="51" y="51"/>
                  </a:moveTo>
                  <a:cubicBezTo>
                    <a:pt x="53" y="50"/>
                    <a:pt x="54" y="49"/>
                    <a:pt x="55" y="4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45" y="46"/>
                    <a:pt x="5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Freeform 49"/>
            <p:cNvSpPr/>
            <p:nvPr/>
          </p:nvSpPr>
          <p:spPr bwMode="auto">
            <a:xfrm>
              <a:off x="10420350" y="5113338"/>
              <a:ext cx="101600" cy="101600"/>
            </a:xfrm>
            <a:custGeom>
              <a:avLst/>
              <a:gdLst>
                <a:gd name="T0" fmla="*/ 2 w 24"/>
                <a:gd name="T1" fmla="*/ 16 h 24"/>
                <a:gd name="T2" fmla="*/ 16 w 24"/>
                <a:gd name="T3" fmla="*/ 22 h 24"/>
                <a:gd name="T4" fmla="*/ 22 w 24"/>
                <a:gd name="T5" fmla="*/ 8 h 24"/>
                <a:gd name="T6" fmla="*/ 8 w 24"/>
                <a:gd name="T7" fmla="*/ 2 h 24"/>
                <a:gd name="T8" fmla="*/ 2 w 2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" y="16"/>
                  </a:moveTo>
                  <a:cubicBezTo>
                    <a:pt x="5" y="22"/>
                    <a:pt x="11" y="24"/>
                    <a:pt x="16" y="22"/>
                  </a:cubicBezTo>
                  <a:cubicBezTo>
                    <a:pt x="22" y="19"/>
                    <a:pt x="24" y="13"/>
                    <a:pt x="22" y="8"/>
                  </a:cubicBezTo>
                  <a:cubicBezTo>
                    <a:pt x="19" y="2"/>
                    <a:pt x="13" y="0"/>
                    <a:pt x="8" y="2"/>
                  </a:cubicBezTo>
                  <a:cubicBezTo>
                    <a:pt x="2" y="5"/>
                    <a:pt x="0" y="11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Freeform 50"/>
            <p:cNvSpPr/>
            <p:nvPr/>
          </p:nvSpPr>
          <p:spPr bwMode="auto">
            <a:xfrm>
              <a:off x="10237788" y="5121276"/>
              <a:ext cx="182563" cy="265113"/>
            </a:xfrm>
            <a:custGeom>
              <a:avLst/>
              <a:gdLst>
                <a:gd name="T0" fmla="*/ 43 w 43"/>
                <a:gd name="T1" fmla="*/ 3 h 62"/>
                <a:gd name="T2" fmla="*/ 40 w 43"/>
                <a:gd name="T3" fmla="*/ 0 h 62"/>
                <a:gd name="T4" fmla="*/ 0 w 43"/>
                <a:gd name="T5" fmla="*/ 60 h 62"/>
                <a:gd name="T6" fmla="*/ 3 w 43"/>
                <a:gd name="T7" fmla="*/ 62 h 62"/>
                <a:gd name="T8" fmla="*/ 43 w 43"/>
                <a:gd name="T9" fmla="*/ 18 h 62"/>
                <a:gd name="T10" fmla="*/ 43 w 43"/>
                <a:gd name="T1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62">
                  <a:moveTo>
                    <a:pt x="43" y="3"/>
                  </a:moveTo>
                  <a:cubicBezTo>
                    <a:pt x="42" y="2"/>
                    <a:pt x="41" y="1"/>
                    <a:pt x="4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39" y="11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Freeform 51"/>
            <p:cNvSpPr/>
            <p:nvPr/>
          </p:nvSpPr>
          <p:spPr bwMode="auto">
            <a:xfrm>
              <a:off x="10504488" y="5075238"/>
              <a:ext cx="273050" cy="161925"/>
            </a:xfrm>
            <a:custGeom>
              <a:avLst/>
              <a:gdLst>
                <a:gd name="T0" fmla="*/ 63 w 64"/>
                <a:gd name="T1" fmla="*/ 0 h 38"/>
                <a:gd name="T2" fmla="*/ 7 w 64"/>
                <a:gd name="T3" fmla="*/ 20 h 38"/>
                <a:gd name="T4" fmla="*/ 0 w 64"/>
                <a:gd name="T5" fmla="*/ 33 h 38"/>
                <a:gd name="T6" fmla="*/ 1 w 64"/>
                <a:gd name="T7" fmla="*/ 38 h 38"/>
                <a:gd name="T8" fmla="*/ 64 w 64"/>
                <a:gd name="T9" fmla="*/ 3 h 38"/>
                <a:gd name="T10" fmla="*/ 63 w 6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8">
                  <a:moveTo>
                    <a:pt x="63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9"/>
                    <a:pt x="0" y="33"/>
                  </a:cubicBezTo>
                  <a:cubicBezTo>
                    <a:pt x="0" y="35"/>
                    <a:pt x="1" y="36"/>
                    <a:pt x="1" y="38"/>
                  </a:cubicBezTo>
                  <a:cubicBezTo>
                    <a:pt x="64" y="3"/>
                    <a:pt x="64" y="3"/>
                    <a:pt x="64" y="3"/>
                  </a:cubicBez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Freeform 52"/>
            <p:cNvSpPr/>
            <p:nvPr/>
          </p:nvSpPr>
          <p:spPr bwMode="auto">
            <a:xfrm>
              <a:off x="10002838" y="4614863"/>
              <a:ext cx="182563" cy="1214438"/>
            </a:xfrm>
            <a:custGeom>
              <a:avLst/>
              <a:gdLst>
                <a:gd name="T0" fmla="*/ 22 w 43"/>
                <a:gd name="T1" fmla="*/ 1 h 285"/>
                <a:gd name="T2" fmla="*/ 12 w 43"/>
                <a:gd name="T3" fmla="*/ 0 h 285"/>
                <a:gd name="T4" fmla="*/ 0 w 43"/>
                <a:gd name="T5" fmla="*/ 285 h 285"/>
                <a:gd name="T6" fmla="*/ 43 w 43"/>
                <a:gd name="T7" fmla="*/ 285 h 285"/>
                <a:gd name="T8" fmla="*/ 31 w 43"/>
                <a:gd name="T9" fmla="*/ 0 h 285"/>
                <a:gd name="T10" fmla="*/ 22 w 43"/>
                <a:gd name="T11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85">
                  <a:moveTo>
                    <a:pt x="22" y="1"/>
                  </a:moveTo>
                  <a:cubicBezTo>
                    <a:pt x="18" y="1"/>
                    <a:pt x="15" y="1"/>
                    <a:pt x="12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43" y="285"/>
                    <a:pt x="43" y="285"/>
                    <a:pt x="43" y="28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Freeform 53"/>
            <p:cNvSpPr/>
            <p:nvPr/>
          </p:nvSpPr>
          <p:spPr bwMode="auto">
            <a:xfrm>
              <a:off x="9739313" y="3975101"/>
              <a:ext cx="468313" cy="434975"/>
            </a:xfrm>
            <a:custGeom>
              <a:avLst/>
              <a:gdLst>
                <a:gd name="T0" fmla="*/ 102 w 110"/>
                <a:gd name="T1" fmla="*/ 102 h 102"/>
                <a:gd name="T2" fmla="*/ 110 w 110"/>
                <a:gd name="T3" fmla="*/ 97 h 102"/>
                <a:gd name="T4" fmla="*/ 4 w 110"/>
                <a:gd name="T5" fmla="*/ 0 h 102"/>
                <a:gd name="T6" fmla="*/ 0 w 110"/>
                <a:gd name="T7" fmla="*/ 5 h 102"/>
                <a:gd name="T8" fmla="*/ 73 w 110"/>
                <a:gd name="T9" fmla="*/ 97 h 102"/>
                <a:gd name="T10" fmla="*/ 102 w 110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02">
                  <a:moveTo>
                    <a:pt x="102" y="102"/>
                  </a:moveTo>
                  <a:cubicBezTo>
                    <a:pt x="105" y="100"/>
                    <a:pt x="107" y="98"/>
                    <a:pt x="110" y="9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89" y="91"/>
                    <a:pt x="102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Freeform 54"/>
            <p:cNvSpPr/>
            <p:nvPr/>
          </p:nvSpPr>
          <p:spPr bwMode="auto">
            <a:xfrm>
              <a:off x="9994900" y="4397376"/>
              <a:ext cx="200025" cy="204788"/>
            </a:xfrm>
            <a:custGeom>
              <a:avLst/>
              <a:gdLst>
                <a:gd name="T0" fmla="*/ 5 w 47"/>
                <a:gd name="T1" fmla="*/ 33 h 48"/>
                <a:gd name="T2" fmla="*/ 32 w 47"/>
                <a:gd name="T3" fmla="*/ 43 h 48"/>
                <a:gd name="T4" fmla="*/ 43 w 47"/>
                <a:gd name="T5" fmla="*/ 16 h 48"/>
                <a:gd name="T6" fmla="*/ 15 w 47"/>
                <a:gd name="T7" fmla="*/ 5 h 48"/>
                <a:gd name="T8" fmla="*/ 5 w 47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5" y="33"/>
                  </a:moveTo>
                  <a:cubicBezTo>
                    <a:pt x="9" y="43"/>
                    <a:pt x="22" y="48"/>
                    <a:pt x="32" y="43"/>
                  </a:cubicBezTo>
                  <a:cubicBezTo>
                    <a:pt x="43" y="38"/>
                    <a:pt x="47" y="26"/>
                    <a:pt x="43" y="16"/>
                  </a:cubicBezTo>
                  <a:cubicBezTo>
                    <a:pt x="38" y="5"/>
                    <a:pt x="26" y="0"/>
                    <a:pt x="15" y="5"/>
                  </a:cubicBezTo>
                  <a:cubicBezTo>
                    <a:pt x="5" y="10"/>
                    <a:pt x="0" y="22"/>
                    <a:pt x="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Freeform 55"/>
            <p:cNvSpPr/>
            <p:nvPr/>
          </p:nvSpPr>
          <p:spPr bwMode="auto">
            <a:xfrm>
              <a:off x="9632950" y="4414838"/>
              <a:ext cx="365125" cy="523875"/>
            </a:xfrm>
            <a:custGeom>
              <a:avLst/>
              <a:gdLst>
                <a:gd name="T0" fmla="*/ 86 w 86"/>
                <a:gd name="T1" fmla="*/ 7 h 123"/>
                <a:gd name="T2" fmla="*/ 79 w 86"/>
                <a:gd name="T3" fmla="*/ 0 h 123"/>
                <a:gd name="T4" fmla="*/ 0 w 86"/>
                <a:gd name="T5" fmla="*/ 119 h 123"/>
                <a:gd name="T6" fmla="*/ 5 w 86"/>
                <a:gd name="T7" fmla="*/ 123 h 123"/>
                <a:gd name="T8" fmla="*/ 85 w 86"/>
                <a:gd name="T9" fmla="*/ 36 h 123"/>
                <a:gd name="T10" fmla="*/ 86 w 86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3">
                  <a:moveTo>
                    <a:pt x="86" y="7"/>
                  </a:moveTo>
                  <a:cubicBezTo>
                    <a:pt x="83" y="5"/>
                    <a:pt x="81" y="3"/>
                    <a:pt x="79" y="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76" y="22"/>
                    <a:pt x="8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Freeform 56"/>
            <p:cNvSpPr/>
            <p:nvPr/>
          </p:nvSpPr>
          <p:spPr bwMode="auto">
            <a:xfrm>
              <a:off x="10160000" y="4321176"/>
              <a:ext cx="544513" cy="319088"/>
            </a:xfrm>
            <a:custGeom>
              <a:avLst/>
              <a:gdLst>
                <a:gd name="T0" fmla="*/ 125 w 128"/>
                <a:gd name="T1" fmla="*/ 0 h 75"/>
                <a:gd name="T2" fmla="*/ 14 w 128"/>
                <a:gd name="T3" fmla="*/ 40 h 75"/>
                <a:gd name="T4" fmla="*/ 0 w 128"/>
                <a:gd name="T5" fmla="*/ 66 h 75"/>
                <a:gd name="T6" fmla="*/ 3 w 128"/>
                <a:gd name="T7" fmla="*/ 75 h 75"/>
                <a:gd name="T8" fmla="*/ 128 w 128"/>
                <a:gd name="T9" fmla="*/ 6 h 75"/>
                <a:gd name="T10" fmla="*/ 125 w 128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5">
                  <a:moveTo>
                    <a:pt x="125" y="0"/>
                  </a:move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57"/>
                    <a:pt x="0" y="66"/>
                  </a:cubicBezTo>
                  <a:cubicBezTo>
                    <a:pt x="1" y="69"/>
                    <a:pt x="2" y="72"/>
                    <a:pt x="3" y="75"/>
                  </a:cubicBezTo>
                  <a:cubicBezTo>
                    <a:pt x="128" y="6"/>
                    <a:pt x="128" y="6"/>
                    <a:pt x="128" y="6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57"/>
            <p:cNvSpPr>
              <a:spLocks noChangeArrowheads="1"/>
            </p:cNvSpPr>
            <p:nvPr/>
          </p:nvSpPr>
          <p:spPr bwMode="auto">
            <a:xfrm>
              <a:off x="9615488" y="5773738"/>
              <a:ext cx="1311275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5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056649" y="4880851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8"/>
          <p:cNvGrpSpPr/>
          <p:nvPr/>
        </p:nvGrpSpPr>
        <p:grpSpPr>
          <a:xfrm>
            <a:off x="318770" y="0"/>
            <a:ext cx="3811796" cy="1223004"/>
            <a:chOff x="312964" y="12700"/>
            <a:chExt cx="3346207" cy="856370"/>
          </a:xfrm>
        </p:grpSpPr>
        <p:sp>
          <p:nvSpPr>
            <p:cNvPr id="5" name="圆角矩形 4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4"/>
            <p:cNvSpPr txBox="1"/>
            <p:nvPr/>
          </p:nvSpPr>
          <p:spPr>
            <a:xfrm>
              <a:off x="846342" y="282152"/>
              <a:ext cx="2812829" cy="4525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3600" b="1" dirty="0">
                  <a:solidFill>
                    <a:srgbClr val="3C783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Peer-editing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6465" y="1394778"/>
            <a:ext cx="9423779" cy="615553"/>
            <a:chOff x="4829865" y="3545542"/>
            <a:chExt cx="9422020" cy="614630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2"/>
              <a:ext cx="9259141" cy="614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400" dirty="0">
                  <a:solidFill>
                    <a:srgbClr val="3C7832"/>
                  </a:solidFill>
                  <a:latin typeface="奇思_Skate Sonic" panose="00020600040101010101" charset="-122"/>
                  <a:ea typeface="奇思_Skate Sonic" panose="00020600040101010101" charset="-122"/>
                </a:rPr>
                <a:t>exchange your writing in your group (A-B; C-D)</a:t>
              </a:r>
              <a:endParaRPr lang="en-US" altLang="zh-CN" sz="3400" b="1" i="1" u="sng" dirty="0">
                <a:solidFill>
                  <a:srgbClr val="3C7832"/>
                </a:solidFill>
                <a:latin typeface="奇思_Skate Sonic" panose="00020600040101010101" charset="-122"/>
                <a:ea typeface="奇思_Skate Sonic" panose="00020600040101010101" charset="-122"/>
              </a:endParaRPr>
            </a:p>
          </p:txBody>
        </p:sp>
        <p:sp>
          <p:nvSpPr>
            <p:cNvPr id="11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6465" y="2189798"/>
            <a:ext cx="2641949" cy="614045"/>
            <a:chOff x="4829865" y="3545540"/>
            <a:chExt cx="2641456" cy="613124"/>
          </a:xfrm>
        </p:grpSpPr>
        <p:sp>
          <p:nvSpPr>
            <p:cNvPr id="13" name="TextBox 11@|17FFC:16777215|FBC:16777215|LFC:16777215|LBC:16777215"/>
            <p:cNvSpPr txBox="1"/>
            <p:nvPr/>
          </p:nvSpPr>
          <p:spPr>
            <a:xfrm>
              <a:off x="4992744" y="3545540"/>
              <a:ext cx="2478577" cy="6131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3400" dirty="0">
                  <a:solidFill>
                    <a:srgbClr val="3C7832"/>
                  </a:solidFill>
                  <a:latin typeface="奇思_Skate Sonic" panose="00020600040101010101" charset="-122"/>
                  <a:ea typeface="奇思_Skate Sonic" panose="00020600040101010101" charset="-122"/>
                </a:rPr>
                <a:t>use </a:t>
              </a:r>
              <a:r>
                <a:rPr lang="en-US" altLang="zh-CN" sz="3400" dirty="0">
                  <a:solidFill>
                    <a:srgbClr val="FF0000"/>
                  </a:solidFill>
                  <a:latin typeface="奇思_Skate Sonic" panose="00020600040101010101" charset="-122"/>
                  <a:ea typeface="奇思_Skate Sonic" panose="00020600040101010101" charset="-122"/>
                </a:rPr>
                <a:t>red pens</a:t>
              </a:r>
              <a:endParaRPr lang="en-US" altLang="zh-CN" sz="3400" b="1" i="1" u="sng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endParaRPr>
            </a:p>
          </p:txBody>
        </p:sp>
        <p:sp>
          <p:nvSpPr>
            <p:cNvPr id="14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26770" y="3044190"/>
            <a:ext cx="819213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奇思_Skate Sonic" panose="00020600040101010101" charset="-122"/>
                <a:ea typeface="奇思_Skate Sonic" panose="00020600040101010101" charset="-122"/>
              </a:rPr>
              <a:t>You should:</a:t>
            </a:r>
            <a:endParaRPr lang="en-US" sz="3200" b="1" dirty="0">
              <a:solidFill>
                <a:srgbClr val="4A9B33"/>
              </a:solidFill>
              <a:latin typeface="奇思_Skate Sonic" panose="00020600040101010101" charset="-122"/>
              <a:ea typeface="奇思_Skate Sonic" panose="00020600040101010101" charset="-122"/>
            </a:endParaRPr>
          </a:p>
          <a:p>
            <a:pPr lvl="0" algn="l"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1. Find out the good expressions in the writing. </a:t>
            </a:r>
          </a:p>
          <a:p>
            <a:pPr lvl="0" algn="l"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  Use</a:t>
            </a:r>
          </a:p>
          <a:p>
            <a:pPr lvl="0" algn="l"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2. Help correct the mistakes.</a:t>
            </a:r>
          </a:p>
          <a:p>
            <a:pPr lvl="0" algn="l" eaLnBrk="1" hangingPunct="1">
              <a:lnSpc>
                <a:spcPct val="150000"/>
              </a:lnSpc>
            </a:pPr>
            <a:endParaRPr kumimoji="0" lang="en-US" altLang="zh-CN" sz="3200" b="0" kern="1200" cap="none" spc="0" normalizeH="0" baseline="0" noProof="1">
              <a:solidFill>
                <a:schemeClr val="tx1"/>
              </a:solidFill>
              <a:latin typeface="奇思_Skate Sonic" panose="00020600040101010101" charset="-122"/>
              <a:ea typeface="奇思_Skate Sonic" panose="00020600040101010101" charset="-122"/>
              <a:cs typeface="+mn-cs"/>
            </a:endParaRPr>
          </a:p>
        </p:txBody>
      </p:sp>
      <p:pic>
        <p:nvPicPr>
          <p:cNvPr id="15" name="图片 14" descr="波浪线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151380" y="4996815"/>
            <a:ext cx="1694180" cy="157480"/>
          </a:xfrm>
          <a:prstGeom prst="rect">
            <a:avLst/>
          </a:prstGeom>
        </p:spPr>
      </p:pic>
      <p:pic>
        <p:nvPicPr>
          <p:cNvPr id="19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87" name="内容占位符 66586"/>
          <p:cNvGraphicFramePr>
            <a:graphicFrameLocks noGrp="1"/>
          </p:cNvGraphicFramePr>
          <p:nvPr>
            <p:ph/>
            <p:custDataLst>
              <p:tags r:id="rId1"/>
            </p:custDataLst>
          </p:nvPr>
        </p:nvGraphicFramePr>
        <p:xfrm>
          <a:off x="1469697" y="1675589"/>
          <a:ext cx="10160000" cy="5014193"/>
        </p:xfrm>
        <a:graphic>
          <a:graphicData uri="http://schemas.openxmlformats.org/drawingml/2006/table">
            <a:tbl>
              <a:tblPr/>
              <a:tblGrid>
                <a:gridCol w="509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Comic Sans MS" panose="030F0702030302020204" pitchFamily="66" charset="0"/>
                          <a:sym typeface="+mn-ea"/>
                        </a:rPr>
                        <a:t>nice handwriting  (2 points)</a:t>
                      </a:r>
                      <a:endParaRPr lang="en-US" altLang="zh-CN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dirty="0">
                          <a:latin typeface="Comic Sans MS" panose="030F0702030302020204" pitchFamily="66" charset="0"/>
                        </a:rPr>
                        <a:t>nice sentences    (6 points)</a:t>
                      </a: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903"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en-US" altLang="zh-CN" b="1" dirty="0">
                          <a:latin typeface="Comic Sans MS" panose="030F0702030302020204" pitchFamily="66" charset="0"/>
                        </a:rPr>
                        <a:t> transitions between ideas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b="1" dirty="0">
                          <a:latin typeface="Comic Sans MS" panose="030F0702030302020204" pitchFamily="66" charset="0"/>
                        </a:rPr>
                        <a:t>                    (4 points)</a:t>
                      </a: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105"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Comic Sans MS" panose="030F0702030302020204" pitchFamily="66" charset="0"/>
                          <a:sym typeface="+mn-ea"/>
                        </a:rPr>
                        <a:t>article structure (3 points)</a:t>
                      </a:r>
                      <a:endParaRPr lang="en-US" altLang="zh-CN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zh-CN" b="1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260"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Comic Sans MS" panose="030F0702030302020204" pitchFamily="66" charset="0"/>
                          <a:sym typeface="+mn-ea"/>
                        </a:rPr>
                        <a:t>grammatical use  (5 points)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Comic Sans MS" panose="030F0702030302020204" pitchFamily="66" charset="0"/>
                          <a:sym typeface="+mn-ea"/>
                        </a:rPr>
                        <a:t>Fewer mistakes</a:t>
                      </a:r>
                    </a:p>
                    <a:p>
                      <a:pPr marL="0" lvl="0" indent="0" algn="l">
                        <a:buNone/>
                      </a:pPr>
                      <a:endParaRPr lang="en-US" altLang="zh-CN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28625" lvl="0" indent="-342900" algn="l" defTabSz="913765" rtl="0" eaLnBrk="1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56870" lvl="1" indent="-356870" algn="l" defTabSz="913765" rtl="0" eaLnBrk="1" latinLnBrk="0" hangingPunct="1">
                        <a:lnSpc>
                          <a:spcPct val="130000"/>
                        </a:lnSpc>
                        <a:spcBef>
                          <a:spcPts val="500"/>
                        </a:spcBef>
                        <a:buFont typeface="Calibri" panose="020F0502020204030204"/>
                        <a:buChar char=" "/>
                        <a:defRPr sz="2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376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latin typeface="Comic Sans MS" panose="030F0702030302020204" pitchFamily="66" charset="0"/>
                        <a:sym typeface="+mn-ea"/>
                      </a:endParaRPr>
                    </a:p>
                    <a:p>
                      <a:pPr marL="0" lvl="0" indent="0" algn="ctr">
                        <a:buNone/>
                      </a:pPr>
                      <a:endParaRPr lang="zh-CN" altLang="zh-CN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582" name="Text Box 23"/>
          <p:cNvSpPr txBox="1"/>
          <p:nvPr>
            <p:custDataLst>
              <p:tags r:id="rId2"/>
            </p:custDataLst>
          </p:nvPr>
        </p:nvSpPr>
        <p:spPr>
          <a:xfrm>
            <a:off x="6797040" y="5667375"/>
            <a:ext cx="9321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Your marks</a:t>
            </a: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: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____________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6583" name="Text Box 51"/>
          <p:cNvSpPr txBox="1"/>
          <p:nvPr>
            <p:custDataLst>
              <p:tags r:id="rId3"/>
            </p:custDataLst>
          </p:nvPr>
        </p:nvSpPr>
        <p:spPr>
          <a:xfrm>
            <a:off x="3251200" y="1095703"/>
            <a:ext cx="5689600" cy="57943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Grading standards</a:t>
            </a:r>
          </a:p>
        </p:txBody>
      </p:sp>
      <p:sp>
        <p:nvSpPr>
          <p:cNvPr id="66584" name="WordArt 6">
            <a:hlinkClick r:id="rId8" action="ppaction://hlinkfile"/>
          </p:cNvPr>
          <p:cNvSpPr>
            <a:spLocks noTextEdit="1"/>
          </p:cNvSpPr>
          <p:nvPr>
            <p:custDataLst>
              <p:tags r:id="rId4"/>
            </p:custDataLst>
          </p:nvPr>
        </p:nvSpPr>
        <p:spPr>
          <a:xfrm>
            <a:off x="1905219" y="453915"/>
            <a:ext cx="4470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8"/>
              </a:avLst>
            </a:prstTxWarp>
            <a:noAutofit/>
          </a:bodyPr>
          <a:lstStyle/>
          <a:p>
            <a:pPr algn="ctr"/>
            <a:r>
              <a:rPr lang="en-US" altLang="zh-CN" sz="4400">
                <a:ln w="9525" cap="flat" cmpd="sng">
                  <a:solidFill>
                    <a:srgbClr val="FFCC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Arial Black" panose="020B0A04020102020204" pitchFamily="34" charset="0"/>
                <a:ea typeface="Arial Black" panose="020B0A04020102020204" pitchFamily="34" charset="0"/>
              </a:rPr>
              <a:t>Have an evaluation</a:t>
            </a:r>
          </a:p>
        </p:txBody>
      </p:sp>
      <p:sp>
        <p:nvSpPr>
          <p:cNvPr id="66585" name="AutoShape 3"/>
          <p:cNvSpPr/>
          <p:nvPr>
            <p:custDataLst>
              <p:tags r:id="rId5"/>
            </p:custDataLst>
          </p:nvPr>
        </p:nvSpPr>
        <p:spPr>
          <a:xfrm>
            <a:off x="1231189" y="287228"/>
            <a:ext cx="6096000" cy="76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5465">
            <a:off x="287838" y="-126454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2" descr="200891794759800_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5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图片 3" descr="chuanyezf204464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76793" y="483476"/>
            <a:ext cx="8826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40"/>
          <p:cNvPicPr>
            <a:picLocks noChangeAspect="1"/>
          </p:cNvPicPr>
          <p:nvPr/>
        </p:nvPicPr>
        <p:blipFill>
          <a:blip r:embed="rId2">
            <a:lum bright="-6000" contrast="18000"/>
          </a:blip>
          <a:srcRect l="537" t="6683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66793" y="1536065"/>
            <a:ext cx="930148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8000" b="1"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Show time</a:t>
            </a:r>
          </a:p>
        </p:txBody>
      </p:sp>
      <p:pic>
        <p:nvPicPr>
          <p:cNvPr id="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465">
            <a:off x="287837" y="76876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u=91225748,171859112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448" y="1776249"/>
            <a:ext cx="8940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1996966" y="3055883"/>
            <a:ext cx="8940800" cy="2514600"/>
          </a:xfrm>
        </p:spPr>
        <p:txBody>
          <a:bodyPr vert="horz" wrap="square" lIns="91440" tIns="45720" rIns="91440" bIns="45720" anchor="t"/>
          <a:lstStyle/>
          <a:p>
            <a:pPr>
              <a:lnSpc>
                <a:spcPct val="90000"/>
              </a:lnSpc>
              <a:buNone/>
            </a:pPr>
            <a:r>
              <a:rPr lang="zh-CN" altLang="en-US" dirty="0"/>
              <a:t>  </a:t>
            </a:r>
            <a:r>
              <a:rPr lang="zh-CN" altLang="en-US" sz="4000" dirty="0">
                <a:latin typeface="Times New Roman" panose="02020603050405020304" pitchFamily="18" charset="0"/>
              </a:rPr>
              <a:t> </a:t>
            </a:r>
            <a:r>
              <a:rPr lang="en-US" altLang="zh-CN" sz="4000" b="1" dirty="0">
                <a:latin typeface="Times New Roman" panose="02020603050405020304" pitchFamily="18" charset="0"/>
              </a:rPr>
              <a:t>1.It's everyone's duty to protect the environment.</a:t>
            </a:r>
            <a:r>
              <a:rPr lang="en-US" altLang="zh-CN" sz="40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   2. Cherish life, safety first.</a:t>
            </a:r>
            <a:r>
              <a:rPr lang="zh-CN" altLang="en-US" dirty="0"/>
              <a:t> 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dirty="0"/>
              <a:t>   </a:t>
            </a:r>
          </a:p>
        </p:txBody>
      </p:sp>
      <p:sp>
        <p:nvSpPr>
          <p:cNvPr id="26628" name="Rectangle 5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sp>
        <p:nvSpPr>
          <p:cNvPr id="26629" name="WordArt 6"/>
          <p:cNvSpPr>
            <a:spLocks noTextEdit="1"/>
          </p:cNvSpPr>
          <p:nvPr/>
        </p:nvSpPr>
        <p:spPr>
          <a:xfrm>
            <a:off x="2250965" y="772510"/>
            <a:ext cx="660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 eaLnBrk="0" hangingPunct="0"/>
            <a:r>
              <a:rPr lang="zh-CN" altLang="en-US" sz="66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</a:t>
            </a:r>
          </a:p>
        </p:txBody>
      </p:sp>
      <p:pic>
        <p:nvPicPr>
          <p:cNvPr id="7" name="Picture 22" descr="200891794759800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9962055" y="5196162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组合 58"/>
          <p:cNvGrpSpPr/>
          <p:nvPr/>
        </p:nvGrpSpPr>
        <p:grpSpPr>
          <a:xfrm>
            <a:off x="234803" y="0"/>
            <a:ext cx="2803096" cy="1223010"/>
            <a:chOff x="293464" y="189329"/>
            <a:chExt cx="2614724" cy="856370"/>
          </a:xfrm>
        </p:grpSpPr>
        <p:pic>
          <p:nvPicPr>
            <p:cNvPr id="10" name="图片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293464" y="189329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64"/>
            <p:cNvSpPr txBox="1"/>
            <p:nvPr/>
          </p:nvSpPr>
          <p:spPr>
            <a:xfrm>
              <a:off x="846342" y="282152"/>
              <a:ext cx="2061846" cy="4517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endParaRPr lang="en-US" altLang="zh-CN" sz="3600" b="1" dirty="0">
                <a:solidFill>
                  <a:srgbClr val="3C7832"/>
                </a:solidFill>
                <a:latin typeface="Advent Pro" panose="02000506040000020004" charset="0"/>
                <a:ea typeface="微软雅黑" panose="020B0503020204020204" pitchFamily="34" charset="-122"/>
                <a:cs typeface="Advent Pro" panose="0200050604000002000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72" y="367863"/>
            <a:ext cx="11582400" cy="599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85347" name="Line 8"/>
          <p:cNvCxnSpPr>
            <a:cxnSpLocks noChangeShapeType="1"/>
          </p:cNvCxnSpPr>
          <p:nvPr/>
        </p:nvCxnSpPr>
        <p:spPr bwMode="auto">
          <a:xfrm>
            <a:off x="239184" y="260350"/>
            <a:ext cx="0" cy="6408738"/>
          </a:xfrm>
          <a:prstGeom prst="line">
            <a:avLst/>
          </a:prstGeom>
          <a:noFill/>
          <a:ln w="57150" algn="ctr">
            <a:solidFill>
              <a:srgbClr val="006600"/>
            </a:solidFill>
            <a:round/>
          </a:ln>
        </p:spPr>
      </p:cxnSp>
      <p:cxnSp>
        <p:nvCxnSpPr>
          <p:cNvPr id="185348" name="Line 18"/>
          <p:cNvCxnSpPr>
            <a:cxnSpLocks noChangeShapeType="1"/>
          </p:cNvCxnSpPr>
          <p:nvPr/>
        </p:nvCxnSpPr>
        <p:spPr bwMode="auto">
          <a:xfrm>
            <a:off x="239184" y="188913"/>
            <a:ext cx="9025467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cxnSp>
        <p:nvCxnSpPr>
          <p:cNvPr id="185349" name="Line 10"/>
          <p:cNvCxnSpPr>
            <a:cxnSpLocks noChangeShapeType="1"/>
          </p:cNvCxnSpPr>
          <p:nvPr/>
        </p:nvCxnSpPr>
        <p:spPr bwMode="auto">
          <a:xfrm>
            <a:off x="11089217" y="188913"/>
            <a:ext cx="863600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cxnSp>
        <p:nvCxnSpPr>
          <p:cNvPr id="185350" name="Line 16"/>
          <p:cNvCxnSpPr>
            <a:cxnSpLocks noChangeShapeType="1"/>
          </p:cNvCxnSpPr>
          <p:nvPr/>
        </p:nvCxnSpPr>
        <p:spPr bwMode="auto">
          <a:xfrm flipH="1">
            <a:off x="11952818" y="152400"/>
            <a:ext cx="35983" cy="6515100"/>
          </a:xfrm>
          <a:prstGeom prst="line">
            <a:avLst/>
          </a:prstGeom>
          <a:noFill/>
          <a:ln w="57150" algn="ctr">
            <a:solidFill>
              <a:srgbClr val="006600"/>
            </a:solidFill>
            <a:round/>
          </a:ln>
        </p:spPr>
      </p:cxnSp>
      <p:sp>
        <p:nvSpPr>
          <p:cNvPr id="185351" name="Text Box 17"/>
          <p:cNvSpPr>
            <a:spLocks noChangeArrowheads="1"/>
          </p:cNvSpPr>
          <p:nvPr/>
        </p:nvSpPr>
        <p:spPr bwMode="auto">
          <a:xfrm>
            <a:off x="9448800" y="0"/>
            <a:ext cx="2305051" cy="3063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1400" b="1" i="1">
                <a:latin typeface="Comic Sans MS" panose="030F0702030302020204" pitchFamily="66" charset="0"/>
                <a:ea typeface="Gulim" panose="020B0600000101010101" pitchFamily="34" charset="-127"/>
              </a:rPr>
              <a:t>    </a:t>
            </a:r>
          </a:p>
        </p:txBody>
      </p:sp>
      <p:cxnSp>
        <p:nvCxnSpPr>
          <p:cNvPr id="185352" name="Line 14"/>
          <p:cNvCxnSpPr>
            <a:cxnSpLocks noChangeShapeType="1"/>
          </p:cNvCxnSpPr>
          <p:nvPr/>
        </p:nvCxnSpPr>
        <p:spPr bwMode="auto">
          <a:xfrm flipV="1">
            <a:off x="239184" y="6742113"/>
            <a:ext cx="3073400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cxnSp>
        <p:nvCxnSpPr>
          <p:cNvPr id="185353" name="Line 14"/>
          <p:cNvCxnSpPr>
            <a:cxnSpLocks noChangeShapeType="1"/>
          </p:cNvCxnSpPr>
          <p:nvPr/>
        </p:nvCxnSpPr>
        <p:spPr bwMode="auto">
          <a:xfrm flipV="1">
            <a:off x="10896601" y="6742113"/>
            <a:ext cx="1056217" cy="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</a:ln>
        </p:spPr>
      </p:cxnSp>
      <p:sp>
        <p:nvSpPr>
          <p:cNvPr id="185354" name="Text Box 10"/>
          <p:cNvSpPr>
            <a:spLocks noChangeArrowheads="1"/>
          </p:cNvSpPr>
          <p:nvPr/>
        </p:nvSpPr>
        <p:spPr bwMode="auto">
          <a:xfrm>
            <a:off x="3312585" y="6553200"/>
            <a:ext cx="7488767" cy="3063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1400" b="1" i="1">
                <a:latin typeface="Comic Sans MS" panose="030F0702030302020204" pitchFamily="66" charset="0"/>
                <a:ea typeface="Gulim" panose="020B0600000101010101" pitchFamily="34" charset="-127"/>
              </a:rPr>
              <a:t>  </a:t>
            </a:r>
          </a:p>
        </p:txBody>
      </p:sp>
      <p:sp>
        <p:nvSpPr>
          <p:cNvPr id="185355" name="Rectangle 3"/>
          <p:cNvSpPr>
            <a:spLocks noChangeArrowheads="1"/>
          </p:cNvSpPr>
          <p:nvPr/>
        </p:nvSpPr>
        <p:spPr bwMode="auto">
          <a:xfrm>
            <a:off x="508001" y="2209800"/>
            <a:ext cx="8851900" cy="17145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b="1" dirty="0">
                <a:latin typeface="Comic Sans MS" panose="030F0702030302020204" pitchFamily="66" charset="0"/>
              </a:rPr>
              <a:t>1.Read your writing again and revise(</a:t>
            </a:r>
            <a:r>
              <a:rPr lang="zh-CN" altLang="en-US" sz="3600" b="1" dirty="0">
                <a:latin typeface="Comic Sans MS" panose="030F0702030302020204" pitchFamily="66" charset="0"/>
              </a:rPr>
              <a:t>修改）</a:t>
            </a:r>
            <a:r>
              <a:rPr lang="en-US" altLang="zh-CN" sz="3600" b="1" dirty="0">
                <a:latin typeface="Comic Sans MS" panose="030F0702030302020204" pitchFamily="66" charset="0"/>
              </a:rPr>
              <a:t> it if necessary.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600" b="1" dirty="0">
                <a:latin typeface="Comic Sans MS" panose="030F0702030302020204" pitchFamily="66" charset="0"/>
              </a:rPr>
              <a:t>2.Tell more people around you about how to go green.</a:t>
            </a:r>
          </a:p>
        </p:txBody>
      </p:sp>
      <p:sp>
        <p:nvSpPr>
          <p:cNvPr id="207884" name="WordArt 6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720193" y="869731"/>
            <a:ext cx="589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 algn="ctr">
                  <a:solidFill>
                    <a:srgbClr val="FFCC00"/>
                  </a:solidFill>
                  <a:rou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Homework:</a:t>
            </a:r>
            <a:endParaRPr lang="zh-CN" altLang="en-US" sz="3600" kern="10" dirty="0">
              <a:ln w="9525" algn="ctr">
                <a:solidFill>
                  <a:srgbClr val="FFCC00"/>
                </a:solidFill>
                <a:round/>
              </a:ln>
              <a:gradFill rotWithShape="1">
                <a:gsLst>
                  <a:gs pos="0">
                    <a:srgbClr val="33CC33"/>
                  </a:gs>
                  <a:gs pos="100000">
                    <a:srgbClr val="008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85357" name="AutoShape 3"/>
          <p:cNvSpPr>
            <a:spLocks noChangeArrowheads="1"/>
          </p:cNvSpPr>
          <p:nvPr/>
        </p:nvSpPr>
        <p:spPr bwMode="auto">
          <a:xfrm>
            <a:off x="1368096" y="748862"/>
            <a:ext cx="6604000" cy="762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00"/>
            </a:solidFill>
            <a:round/>
          </a:ln>
        </p:spPr>
        <p:txBody>
          <a:bodyPr wrap="none" anchor="ctr"/>
          <a:lstStyle/>
          <a:p>
            <a:endParaRPr lang="zh-CN" altLang="zh-CN" sz="1800">
              <a:latin typeface="Tahoma" panose="020B0604030504040204" pitchFamily="34" charset="0"/>
            </a:endParaRPr>
          </a:p>
        </p:txBody>
      </p:sp>
      <p:pic>
        <p:nvPicPr>
          <p:cNvPr id="14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513868" y="330747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4702" y="2869326"/>
            <a:ext cx="3342291" cy="1056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828800" y="1261241"/>
            <a:ext cx="3153103" cy="9301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water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endCxn id="17" idx="2"/>
          </p:cNvCxnSpPr>
          <p:nvPr/>
        </p:nvCxnSpPr>
        <p:spPr>
          <a:xfrm rot="10800000">
            <a:off x="3405352" y="2191407"/>
            <a:ext cx="1166648" cy="64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954924" y="4761187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350469" y="1287518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8555420" y="4882056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rot="10800000" flipV="1">
            <a:off x="3184634" y="3862552"/>
            <a:ext cx="1387368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7866993" y="3957145"/>
            <a:ext cx="1797269" cy="898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866993" y="2459421"/>
            <a:ext cx="1860331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1065" y="398780"/>
            <a:ext cx="4081145" cy="579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Mind map</a:t>
            </a:r>
          </a:p>
        </p:txBody>
      </p:sp>
      <p:pic>
        <p:nvPicPr>
          <p:cNvPr id="2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4565" y="182562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Brainstorm</a:t>
            </a:r>
          </a:p>
        </p:txBody>
      </p:sp>
      <p:pic>
        <p:nvPicPr>
          <p:cNvPr id="5127" name="Picture 22" descr="200891794759800_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6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31778" y="614883"/>
            <a:ext cx="7751381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4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What can we do to save water?</a:t>
            </a:r>
          </a:p>
          <a:p>
            <a:pPr lvl="0" eaLnBrk="1" hangingPunct="1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We can save water by________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1214" y="4035972"/>
            <a:ext cx="1007416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2.Turn off the tap when we brush our teeth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3147517" y="5215419"/>
            <a:ext cx="48782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3.Reuse water if possible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3765" y="2711668"/>
            <a:ext cx="893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1.Take shorter showers</a:t>
            </a:r>
            <a:endParaRPr lang="zh-CN" altLang="en-US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 descr="淋浴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1279" y="1763811"/>
            <a:ext cx="1053465" cy="1734820"/>
          </a:xfrm>
          <a:prstGeom prst="rect">
            <a:avLst/>
          </a:prstGeom>
        </p:spPr>
      </p:pic>
      <p:pic>
        <p:nvPicPr>
          <p:cNvPr id="14" name="图片 13" descr="刷牙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4653" y="3225778"/>
            <a:ext cx="1734820" cy="1734820"/>
          </a:xfrm>
          <a:prstGeom prst="rect">
            <a:avLst/>
          </a:prstGeom>
        </p:spPr>
      </p:pic>
      <p:pic>
        <p:nvPicPr>
          <p:cNvPr id="16" name="图片 15" descr="水再利用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44143" y="5078204"/>
            <a:ext cx="1186180" cy="9823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6621" y="6211669"/>
            <a:ext cx="701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  4. ………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01600" y="6033872"/>
            <a:ext cx="1243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  <a:latin typeface="Arial Black" panose="020B0A04020102020204" pitchFamily="34" charset="0"/>
              </a:rPr>
              <a:t>Why do more and more people drive New Energy cars?</a:t>
            </a:r>
            <a:r>
              <a:rPr lang="en-US" altLang="zh-CN" sz="3200" dirty="0">
                <a:latin typeface="Arial Black" panose="020B0A04020102020204" pitchFamily="34" charset="0"/>
              </a:rPr>
              <a:t> 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pic>
        <p:nvPicPr>
          <p:cNvPr id="11" name="图片 10" descr="QQ图片202106051010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862" y="711075"/>
            <a:ext cx="8403022" cy="501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1600" y="-46038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endParaRPr lang="en-US" altLang="zh-CN" sz="36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1931" y="3515710"/>
            <a:ext cx="100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endParaRPr lang="en-US" altLang="zh-CN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4702" y="2869326"/>
            <a:ext cx="3342291" cy="1056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828800" y="1261241"/>
            <a:ext cx="3153103" cy="9301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water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endCxn id="17" idx="2"/>
          </p:cNvCxnSpPr>
          <p:nvPr/>
        </p:nvCxnSpPr>
        <p:spPr>
          <a:xfrm rot="10800000">
            <a:off x="3405352" y="2191407"/>
            <a:ext cx="1166648" cy="64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939159" y="4776953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save power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024648" y="1334815"/>
            <a:ext cx="4167352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pollution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55420" y="4882056"/>
            <a:ext cx="3058510" cy="11351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rot="10800000" flipV="1">
            <a:off x="3184634" y="3862552"/>
            <a:ext cx="1387368" cy="85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7866993" y="3957145"/>
            <a:ext cx="1797269" cy="898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V="1">
            <a:off x="7866993" y="2459421"/>
            <a:ext cx="1860331" cy="457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8385" y="398780"/>
            <a:ext cx="4081145" cy="579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Mind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67740" y="253682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Pair work</a:t>
            </a:r>
          </a:p>
        </p:txBody>
      </p:sp>
      <p:pic>
        <p:nvPicPr>
          <p:cNvPr id="5127" name="Picture 22" descr="200891794759800_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6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31778" y="614883"/>
            <a:ext cx="7751381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4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What can we do to save power?</a:t>
            </a:r>
          </a:p>
          <a:p>
            <a:pPr lvl="0" eaLnBrk="1" hangingPunct="1"/>
            <a:r>
              <a:rPr lang="en-US" altLang="zh-CN" sz="44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(to reduce pollution)</a:t>
            </a:r>
          </a:p>
          <a:p>
            <a:pPr lvl="0" eaLnBrk="1" hangingPunct="1"/>
            <a:endParaRPr lang="en-US" altLang="zh-CN" sz="3600" b="1" dirty="0">
              <a:solidFill>
                <a:schemeClr val="accent1"/>
              </a:solidFill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3147517" y="5215419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735" y="1919013"/>
            <a:ext cx="8939049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Make an interview with your partner</a:t>
            </a:r>
            <a:endParaRPr lang="en-US" altLang="zh-CN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A:What can we do save power?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B: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It is a good way to</a:t>
            </a:r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..... 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A: Anything else?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B: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It is important for us to</a:t>
            </a:r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..........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A:What can we do to reduce pollution?</a:t>
            </a:r>
          </a:p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B: 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We should ...... </a:t>
            </a:r>
          </a:p>
        </p:txBody>
      </p:sp>
      <p:pic>
        <p:nvPicPr>
          <p:cNvPr id="17" name="图片 14" descr="200606242202107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897" y="4288221"/>
            <a:ext cx="28194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43917" y="182564"/>
            <a:ext cx="4595283" cy="579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endParaRPr lang="en-US" altLang="zh-CN" sz="3200" b="1" dirty="0">
              <a:solidFill>
                <a:srgbClr val="0C8C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4565" y="182562"/>
            <a:ext cx="3014133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/>
          <a:lstStyle/>
          <a:p>
            <a:pPr rtl="0">
              <a:buSzPct val="100000"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Summary</a:t>
            </a:r>
          </a:p>
        </p:txBody>
      </p:sp>
      <p:pic>
        <p:nvPicPr>
          <p:cNvPr id="5127" name="Picture 22" descr="200891794759800_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89"/>
          <a:stretch>
            <a:fillRect/>
          </a:stretch>
        </p:blipFill>
        <p:spPr bwMode="auto">
          <a:xfrm>
            <a:off x="10261600" y="5464176"/>
            <a:ext cx="1930400" cy="139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31778" y="614883"/>
            <a:ext cx="7751381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4400" b="1" dirty="0">
                <a:solidFill>
                  <a:srgbClr val="4A9B33"/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What can we do to save power?</a:t>
            </a:r>
          </a:p>
          <a:p>
            <a:pPr lvl="0" eaLnBrk="1" hangingPunct="1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It is important for us to 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3919" y="3882302"/>
            <a:ext cx="1007416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 2.Turn off the power when our TV or computer </a:t>
            </a:r>
          </a:p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is not in use.</a:t>
            </a:r>
          </a:p>
        </p:txBody>
      </p:sp>
      <p:sp>
        <p:nvSpPr>
          <p:cNvPr id="15" name="TextBox 13@|17FFC:16777215|FBC:16777215|LFC:16777215|LBC:16777215"/>
          <p:cNvSpPr txBox="1"/>
          <p:nvPr/>
        </p:nvSpPr>
        <p:spPr>
          <a:xfrm>
            <a:off x="3147517" y="5215419"/>
            <a:ext cx="14401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3. .......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3765" y="2711668"/>
            <a:ext cx="89390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</a:rPr>
              <a:t>1. Turn off the lights when we leave a room. </a:t>
            </a:r>
            <a:endParaRPr lang="zh-CN" altLang="en-US" sz="3600" b="1" i="1" u="sng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6621" y="6211669"/>
            <a:ext cx="70156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ea typeface="奇思_Skate Sonic" panose="0002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600" dirty="0">
              <a:latin typeface="Times New Roman" panose="02020603050405020304" pitchFamily="18" charset="0"/>
              <a:ea typeface="奇思_Skate Sonic" panose="0002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5465">
            <a:off x="287838" y="76875"/>
            <a:ext cx="650051" cy="12230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图片 45" descr="关灯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2990" y="1998345"/>
            <a:ext cx="1797685" cy="1797685"/>
          </a:xfrm>
          <a:prstGeom prst="rect">
            <a:avLst/>
          </a:prstGeom>
        </p:spPr>
      </p:pic>
      <p:pic>
        <p:nvPicPr>
          <p:cNvPr id="47" name="图片 46" descr="电视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655" y="3748405"/>
            <a:ext cx="1466850" cy="1466850"/>
          </a:xfrm>
          <a:prstGeom prst="rect">
            <a:avLst/>
          </a:prstGeom>
        </p:spPr>
      </p:pic>
      <p:pic>
        <p:nvPicPr>
          <p:cNvPr id="48" name="图片 47" descr="电脑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86205" y="5382260"/>
            <a:ext cx="1474470" cy="14744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5" grpId="1"/>
      <p:bldP spid="11" grpId="0"/>
      <p:bldP spid="11" grpId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  <p:tag name="KSO_WM_UNIT_TABLE_BEAUTIFY" val="{8437f93d-3b54-4a33-8593-b83651accec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2143</Words>
  <Application>Microsoft Office PowerPoint</Application>
  <PresentationFormat>宽屏</PresentationFormat>
  <Paragraphs>273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米开软笔行楷</vt:lpstr>
      <vt:lpstr>等线</vt:lpstr>
      <vt:lpstr>Tahoma</vt:lpstr>
      <vt:lpstr>Arial Black</vt:lpstr>
      <vt:lpstr>Advent Pro</vt:lpstr>
      <vt:lpstr>Calibri</vt:lpstr>
      <vt:lpstr>Wingdings 2</vt:lpstr>
      <vt:lpstr>奇思_Skate Sonic</vt:lpstr>
      <vt:lpstr>宋体</vt:lpstr>
      <vt:lpstr>Times New Roman</vt:lpstr>
      <vt:lpstr>Arial</vt:lpstr>
      <vt:lpstr>Comic Sans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——play a solitaire game 接龙</vt:lpstr>
      <vt:lpstr>——play a solitaire game 接龙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MDZX</cp:lastModifiedBy>
  <cp:revision>258</cp:revision>
  <dcterms:created xsi:type="dcterms:W3CDTF">2020-06-15T04:57:00Z</dcterms:created>
  <dcterms:modified xsi:type="dcterms:W3CDTF">2021-06-10T04:56:20Z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