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7"/>
  </p:notesMasterIdLst>
  <p:handoutMasterIdLst>
    <p:handoutMasterId r:id="rId43"/>
  </p:handoutMasterIdLst>
  <p:sldIdLst>
    <p:sldId id="257" r:id="rId4"/>
    <p:sldId id="318" r:id="rId5"/>
    <p:sldId id="319" r:id="rId6"/>
    <p:sldId id="266" r:id="rId7"/>
    <p:sldId id="268" r:id="rId8"/>
    <p:sldId id="265" r:id="rId9"/>
    <p:sldId id="269" r:id="rId10"/>
    <p:sldId id="264" r:id="rId11"/>
    <p:sldId id="267" r:id="rId12"/>
    <p:sldId id="401" r:id="rId13"/>
    <p:sldId id="413" r:id="rId14"/>
    <p:sldId id="415" r:id="rId15"/>
    <p:sldId id="294" r:id="rId16"/>
    <p:sldId id="414" r:id="rId18"/>
    <p:sldId id="355" r:id="rId19"/>
    <p:sldId id="358" r:id="rId20"/>
    <p:sldId id="298" r:id="rId21"/>
    <p:sldId id="442" r:id="rId22"/>
    <p:sldId id="416" r:id="rId23"/>
    <p:sldId id="373" r:id="rId24"/>
    <p:sldId id="374" r:id="rId25"/>
    <p:sldId id="375" r:id="rId26"/>
    <p:sldId id="304" r:id="rId27"/>
    <p:sldId id="421" r:id="rId28"/>
    <p:sldId id="422" r:id="rId29"/>
    <p:sldId id="402" r:id="rId30"/>
    <p:sldId id="405" r:id="rId31"/>
    <p:sldId id="406" r:id="rId32"/>
    <p:sldId id="404" r:id="rId33"/>
    <p:sldId id="407" r:id="rId34"/>
    <p:sldId id="408" r:id="rId35"/>
    <p:sldId id="409" r:id="rId36"/>
    <p:sldId id="410" r:id="rId37"/>
    <p:sldId id="411" r:id="rId38"/>
    <p:sldId id="412" r:id="rId39"/>
    <p:sldId id="419" r:id="rId40"/>
    <p:sldId id="420" r:id="rId41"/>
    <p:sldId id="309" r:id="rId4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2400" b="1" i="0" u="none" kern="1200" baseline="0">
        <a:solidFill>
          <a:srgbClr val="003366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微软用户" initials="微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374"/>
    <a:srgbClr val="F6DA6D"/>
    <a:srgbClr val="A45126"/>
    <a:srgbClr val="C16B08"/>
    <a:srgbClr val="255127"/>
    <a:srgbClr val="E04A50"/>
    <a:srgbClr val="517F71"/>
    <a:srgbClr val="F6B5B5"/>
    <a:srgbClr val="F3EFE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 showGuides="1">
      <p:cViewPr>
        <p:scale>
          <a:sx n="82" d="100"/>
          <a:sy n="82" d="100"/>
        </p:scale>
        <p:origin x="-792" y="-18"/>
      </p:cViewPr>
      <p:guideLst>
        <p:guide orient="horz" pos="2045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794"/>
    </p:cViewPr>
  </p:sorter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kumimoji="0"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Rectangle 4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US" altLang="zh-CN" sz="1200" b="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z="1200" b="0" strike="noStrike" noProof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</a:rPr>
            </a:fld>
            <a:endParaRPr lang="en-US" altLang="zh-CN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38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4339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6386" name="文本占位符 2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</a:rPr>
            </a:fld>
            <a:endParaRPr lang="en-US" altLang="zh-CN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6" name="Rectangle 2"/>
          <p:cNvSpPr>
            <a:spLocks noRot="1" noTextEdi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21507" name="Rectangle 3"/>
          <p:cNvSpPr/>
          <p:nvPr>
            <p:ph type="body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400" b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0" sz="1400" b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400" b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0" sz="1400" b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file:///C:\Users\Administrator\Desktop\Unit%206%20Integrated%20skills%20&#26657;&#32423;&#20844;&#24320;&#35838;\U6-04%20Integrated%20skills%20A2.mp3" TargetMode="External"/><Relationship Id="rId6" Type="http://schemas.openxmlformats.org/officeDocument/2006/relationships/audio" Target="file:///C:\Users\Administrator\Desktop\Unit%206%20Integrated%20skills%20&#26657;&#32423;&#20844;&#24320;&#35838;\U6-04%20Integrated%20skills%20A2.mp3" TargetMode="External"/><Relationship Id="rId5" Type="http://schemas.openxmlformats.org/officeDocument/2006/relationships/image" Target="../media/image2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5.GIF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media" Target="file:///C:\Users\Administrator\Desktop\Unit%206%20Integrated%20skills%20&#26657;&#32423;&#20844;&#24320;&#35838;\U6-05%20Speak%20up.mp3" TargetMode="External"/><Relationship Id="rId7" Type="http://schemas.openxmlformats.org/officeDocument/2006/relationships/audio" Target="file:///C:\Users\Administrator\Desktop\Unit%206%20Integrated%20skills%20&#26657;&#32423;&#20844;&#24320;&#35838;\U6-05%20Speak%20up.mp3" TargetMode="External"/><Relationship Id="rId6" Type="http://schemas.openxmlformats.org/officeDocument/2006/relationships/image" Target="../media/image26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40.jpeg"/><Relationship Id="rId2" Type="http://schemas.openxmlformats.org/officeDocument/2006/relationships/tags" Target="../tags/tag1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tags" Target="../tags/tag5.xml"/><Relationship Id="rId7" Type="http://schemas.openxmlformats.org/officeDocument/2006/relationships/image" Target="../media/image43.png"/><Relationship Id="rId6" Type="http://schemas.openxmlformats.org/officeDocument/2006/relationships/tags" Target="../tags/tag4.xml"/><Relationship Id="rId5" Type="http://schemas.openxmlformats.org/officeDocument/2006/relationships/image" Target="../media/image42.jpeg"/><Relationship Id="rId4" Type="http://schemas.openxmlformats.org/officeDocument/2006/relationships/tags" Target="../tags/tag3.xml"/><Relationship Id="rId3" Type="http://schemas.openxmlformats.org/officeDocument/2006/relationships/image" Target="../media/image41.jpeg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10" Type="http://schemas.openxmlformats.org/officeDocument/2006/relationships/tags" Target="../tags/tag6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microsoft.com/office/2007/relationships/media" Target="file:///E:\&#23089;&#20048;\&#38899;&#20048;\&#36731;&#38899;&#20048;\&#29677;&#24471;&#29790;&#20048;&#22242;%20-%20Snowdreams%20&#38634;&#20043;&#26790;.mp3" TargetMode="External"/><Relationship Id="rId7" Type="http://schemas.openxmlformats.org/officeDocument/2006/relationships/audio" Target="file:///E:\&#23089;&#20048;\&#38899;&#20048;\&#36731;&#38899;&#20048;\&#29677;&#24471;&#29790;&#20048;&#22242;%20-%20Snowdreams%20&#38634;&#20043;&#26790;.mp3" TargetMode="External"/><Relationship Id="rId6" Type="http://schemas.openxmlformats.org/officeDocument/2006/relationships/image" Target="../media/image48.GIF"/><Relationship Id="rId5" Type="http://schemas.openxmlformats.org/officeDocument/2006/relationships/slide" Target="slide13.xml"/><Relationship Id="rId4" Type="http://schemas.openxmlformats.org/officeDocument/2006/relationships/image" Target="../media/image47.jpeg"/><Relationship Id="rId3" Type="http://schemas.openxmlformats.org/officeDocument/2006/relationships/hyperlink" Target="The%20Healthiest%20Foods%20That%20You%20Can%20Get%20Easily%20Everyday&#65288;&#27969;&#30021;&#65289;_512x288_2.00M_h.264.avi" TargetMode="External"/><Relationship Id="rId2" Type="http://schemas.openxmlformats.org/officeDocument/2006/relationships/image" Target="../media/image46.jpeg"/><Relationship Id="rId10" Type="http://schemas.openxmlformats.org/officeDocument/2006/relationships/slideLayout" Target="../slideLayouts/slideLayout14.xml"/><Relationship Id="rId1" Type="http://schemas.openxmlformats.org/officeDocument/2006/relationships/hyperlink" Target="Healthy%20Eating%20Tips%20To%20Fight%20Against%20Your%20Stress&#65288;&#27969;&#30021;&#65289;_640x368_2.00M_h.264.av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GIF"/><Relationship Id="rId1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GIF"/><Relationship Id="rId1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GIF"/><Relationship Id="rId1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GIF"/><Relationship Id="rId1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hyperlink" Target="quiz.doc" TargetMode="External"/><Relationship Id="rId1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2237"/>
            <a:ext cx="9297988" cy="6980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228600"/>
            <a:ext cx="9145588" cy="1512888"/>
          </a:xfrm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Unit 6  </a:t>
            </a:r>
            <a:r>
              <a:rPr kumimoji="0" lang="en-US" altLang="zh-CN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Food and  Lifestyle</a:t>
            </a: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23850" y="1143000"/>
            <a:ext cx="8820150" cy="12319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Integrated skills</a:t>
            </a:r>
            <a:endParaRPr kumimoji="0" lang="en-US" altLang="zh-CN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619250" y="4365625"/>
            <a:ext cx="6629400" cy="893763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微软繁标宋" pitchFamily="2" charset="-122"/>
              <a:ea typeface="微软繁标宋" pitchFamily="2" charset="-122"/>
              <a:cs typeface="+mn-cs"/>
            </a:endParaRPr>
          </a:p>
        </p:txBody>
      </p:sp>
      <p:sp>
        <p:nvSpPr>
          <p:cNvPr id="4101" name="Text Box 9"/>
          <p:cNvSpPr txBox="1"/>
          <p:nvPr/>
        </p:nvSpPr>
        <p:spPr>
          <a:xfrm>
            <a:off x="2590800" y="5410200"/>
            <a:ext cx="7561263" cy="1210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Fuqiao  Middle School 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Wang Zijia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02" name="Text Box 21"/>
          <p:cNvSpPr txBox="1"/>
          <p:nvPr/>
        </p:nvSpPr>
        <p:spPr>
          <a:xfrm>
            <a:off x="2057400" y="2514600"/>
            <a:ext cx="6324600" cy="914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54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How to keep fit</a:t>
            </a:r>
            <a:endParaRPr lang="zh-CN" altLang="en-US" sz="54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TextBox 5"/>
          <p:cNvSpPr txBox="1"/>
          <p:nvPr/>
        </p:nvSpPr>
        <p:spPr>
          <a:xfrm>
            <a:off x="900113" y="3287713"/>
            <a:ext cx="7127875" cy="1077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Please finish the</a:t>
            </a:r>
            <a:r>
              <a:rPr lang="zh-CN" alt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questionnaire to show your lifestyle.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993502"/>
            <a:ext cx="7532830" cy="92333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5400" b="1" i="0" u="none" strike="noStrike" kern="1200" cap="none" spc="0" normalizeH="0" baseline="0" noProof="0" dirty="0">
                <a:ln>
                  <a:solidFill>
                    <a:srgbClr val="080808"/>
                  </a:solidFill>
                </a:ln>
                <a:solidFill>
                  <a:srgbClr val="00CC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How healthy are you?</a:t>
            </a:r>
            <a:endParaRPr kumimoji="0" lang="zh-CN" altLang="en-US" sz="5400" b="1" i="0" u="none" strike="noStrike" kern="1200" cap="none" spc="0" normalizeH="0" baseline="0" noProof="0" dirty="0">
              <a:ln>
                <a:solidFill>
                  <a:srgbClr val="080808"/>
                </a:solidFill>
              </a:ln>
              <a:solidFill>
                <a:srgbClr val="00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8916" name="Picture 5" descr="http://www.iconpng.com/png/large-icons/questionnair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86894">
            <a:off x="6948488" y="4365625"/>
            <a:ext cx="1727200" cy="172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/>
          <p:nvPr/>
        </p:nvSpPr>
        <p:spPr>
          <a:xfrm>
            <a:off x="0" y="188913"/>
            <a:ext cx="9504363" cy="1371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1.How often do you exercise?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 less than three times a week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B three to six times a week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C every day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5603" name="Rectangle 3"/>
          <p:cNvSpPr/>
          <p:nvPr/>
        </p:nvSpPr>
        <p:spPr>
          <a:xfrm>
            <a:off x="0" y="1557338"/>
            <a:ext cx="8047038" cy="17065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2.How long do you sleep every night?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A. less than 7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B. more than 9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C. about 8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endParaRPr lang="zh-CN" altLang="en-US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5604" name="Rectangle 4"/>
          <p:cNvSpPr/>
          <p:nvPr/>
        </p:nvSpPr>
        <p:spPr>
          <a:xfrm>
            <a:off x="0" y="2852738"/>
            <a:ext cx="6408738" cy="1371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3.How long do you watch TV every day?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 more than 2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B 1-2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C less than 1 hour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5605" name="Rectangle 5"/>
          <p:cNvSpPr/>
          <p:nvPr/>
        </p:nvSpPr>
        <p:spPr>
          <a:xfrm>
            <a:off x="0" y="4221163"/>
            <a:ext cx="874871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4.How often do you eat cake, chocolate or sweets?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A. every day                  B. often                         C. seldom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5606" name="Rectangle 6"/>
          <p:cNvSpPr/>
          <p:nvPr/>
        </p:nvSpPr>
        <p:spPr>
          <a:xfrm>
            <a:off x="0" y="4941888"/>
            <a:ext cx="972026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5.How often do you eat fruit and vegetables?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A. never                        B. seldom</a:t>
            </a:r>
            <a:r>
              <a:rPr lang="en-US" altLang="zh-CN" sz="2000" b="1" strike="noStrike" noProof="1">
                <a:solidFill>
                  <a:srgbClr val="33CC3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                       </a:t>
            </a: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C. often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5607" name="Rectangle 7"/>
          <p:cNvSpPr/>
          <p:nvPr/>
        </p:nvSpPr>
        <p:spPr>
          <a:xfrm>
            <a:off x="0" y="5734050"/>
            <a:ext cx="8893175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6.How often do you take a walk?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A. never                        B. sometimes                 C. every day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" name="Rectangle 8"/>
          <p:cNvSpPr/>
          <p:nvPr/>
        </p:nvSpPr>
        <p:spPr>
          <a:xfrm>
            <a:off x="4932363" y="5492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Rectangle 9"/>
          <p:cNvSpPr/>
          <p:nvPr/>
        </p:nvSpPr>
        <p:spPr>
          <a:xfrm>
            <a:off x="4932363" y="9080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9" name="Rectangle 10"/>
          <p:cNvSpPr/>
          <p:nvPr/>
        </p:nvSpPr>
        <p:spPr>
          <a:xfrm>
            <a:off x="4932363" y="12684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0" name="Rectangle 11"/>
          <p:cNvSpPr/>
          <p:nvPr/>
        </p:nvSpPr>
        <p:spPr>
          <a:xfrm>
            <a:off x="4932363" y="19161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1" name="Rectangle 12"/>
          <p:cNvSpPr/>
          <p:nvPr/>
        </p:nvSpPr>
        <p:spPr>
          <a:xfrm>
            <a:off x="4932363" y="263683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Rectangle 13"/>
          <p:cNvSpPr/>
          <p:nvPr/>
        </p:nvSpPr>
        <p:spPr>
          <a:xfrm>
            <a:off x="4932363" y="22764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3" name="Rectangle 14"/>
          <p:cNvSpPr/>
          <p:nvPr/>
        </p:nvSpPr>
        <p:spPr>
          <a:xfrm>
            <a:off x="4932363" y="321310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4" name="Rectangle 15"/>
          <p:cNvSpPr/>
          <p:nvPr/>
        </p:nvSpPr>
        <p:spPr>
          <a:xfrm>
            <a:off x="4932363" y="393382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5" name="Rectangle 16"/>
          <p:cNvSpPr/>
          <p:nvPr/>
        </p:nvSpPr>
        <p:spPr>
          <a:xfrm>
            <a:off x="4932363" y="35734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6" name="Rectangle 17"/>
          <p:cNvSpPr/>
          <p:nvPr/>
        </p:nvSpPr>
        <p:spPr>
          <a:xfrm>
            <a:off x="2266950" y="458152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7" name="Rectangle 18"/>
          <p:cNvSpPr/>
          <p:nvPr/>
        </p:nvSpPr>
        <p:spPr>
          <a:xfrm>
            <a:off x="5580063" y="46529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8" name="Rectangle 19"/>
          <p:cNvSpPr/>
          <p:nvPr/>
        </p:nvSpPr>
        <p:spPr>
          <a:xfrm>
            <a:off x="8316913" y="46529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9" name="Rectangle 20"/>
          <p:cNvSpPr/>
          <p:nvPr/>
        </p:nvSpPr>
        <p:spPr>
          <a:xfrm>
            <a:off x="1763713" y="53736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0" name="Rectangle 21"/>
          <p:cNvSpPr/>
          <p:nvPr/>
        </p:nvSpPr>
        <p:spPr>
          <a:xfrm>
            <a:off x="5580063" y="53736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1" name="Rectangle 22"/>
          <p:cNvSpPr/>
          <p:nvPr/>
        </p:nvSpPr>
        <p:spPr>
          <a:xfrm>
            <a:off x="8316913" y="53006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2" name="Rectangle 23"/>
          <p:cNvSpPr/>
          <p:nvPr/>
        </p:nvSpPr>
        <p:spPr>
          <a:xfrm>
            <a:off x="1763713" y="61658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3" name="Rectangle 24"/>
          <p:cNvSpPr/>
          <p:nvPr/>
        </p:nvSpPr>
        <p:spPr>
          <a:xfrm>
            <a:off x="5580063" y="61658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4" name="Rectangle 25"/>
          <p:cNvSpPr/>
          <p:nvPr/>
        </p:nvSpPr>
        <p:spPr>
          <a:xfrm>
            <a:off x="8316913" y="60213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5" name="Rectangle 26"/>
          <p:cNvSpPr/>
          <p:nvPr/>
        </p:nvSpPr>
        <p:spPr>
          <a:xfrm>
            <a:off x="4932363" y="12684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26" name="WordArt 33"/>
          <p:cNvSpPr>
            <a:spLocks noTextEdit="1"/>
          </p:cNvSpPr>
          <p:nvPr/>
        </p:nvSpPr>
        <p:spPr>
          <a:xfrm>
            <a:off x="6154738" y="1484313"/>
            <a:ext cx="2881312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2800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</a:gradFill>
                <a:effectLst>
                  <a:outerShdw dist="35921" dir="2699999" sy="50000" kx="2115830" algn="bl" rotWithShape="0">
                    <a:srgbClr val="C0C0C0">
                      <a:alpha val="75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Questionnaire</a:t>
            </a:r>
            <a:endParaRPr lang="zh-CN" altLang="en-US" sz="2800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</a:gradFill>
              <a:effectLst>
                <a:outerShdw dist="35921" dir="2699999" sy="50000" kx="2115830" algn="bl" rotWithShape="0">
                  <a:srgbClr val="C0C0C0">
                    <a:alpha val="75000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25627" name="WordArt 34"/>
          <p:cNvSpPr>
            <a:spLocks noTextEdit="1"/>
          </p:cNvSpPr>
          <p:nvPr/>
        </p:nvSpPr>
        <p:spPr>
          <a:xfrm>
            <a:off x="6372225" y="692150"/>
            <a:ext cx="2152650" cy="4953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7"/>
              </a:avLst>
            </a:prstTxWarp>
            <a:normAutofit/>
          </a:bodyPr>
          <a:lstStyle/>
          <a:p>
            <a:pPr algn="ctr"/>
            <a:r>
              <a:rPr lang="zh-CN" altLang="en-US" sz="2800">
                <a:ln w="9525" cap="flat" cmpd="sng">
                  <a:solidFill>
                    <a:srgbClr val="99336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93366"/>
                </a:solidFill>
                <a:latin typeface="Arial Black" panose="020B0A04020102020204" charset="0"/>
                <a:ea typeface="Arial Black" panose="020B0A04020102020204" charset="0"/>
              </a:rPr>
              <a:t>LIFESTYLE</a:t>
            </a:r>
            <a:endParaRPr lang="zh-CN" altLang="en-US" sz="2800"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993366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25628" name="Text Box 35"/>
          <p:cNvSpPr txBox="1"/>
          <p:nvPr/>
        </p:nvSpPr>
        <p:spPr>
          <a:xfrm>
            <a:off x="6804025" y="2420938"/>
            <a:ext cx="1800225" cy="4206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问卷调查</a:t>
            </a:r>
            <a:endParaRPr lang="zh-CN" altLang="en-US" sz="2400" b="1">
              <a:solidFill>
                <a:srgbClr val="0000FF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5629" name="Rectangle 36"/>
          <p:cNvSpPr/>
          <p:nvPr/>
        </p:nvSpPr>
        <p:spPr>
          <a:xfrm>
            <a:off x="5651500" y="5492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0" name="Rectangle 37"/>
          <p:cNvSpPr/>
          <p:nvPr/>
        </p:nvSpPr>
        <p:spPr>
          <a:xfrm>
            <a:off x="5651500" y="9080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1" name="Rectangle 38"/>
          <p:cNvSpPr/>
          <p:nvPr/>
        </p:nvSpPr>
        <p:spPr>
          <a:xfrm>
            <a:off x="5651500" y="12684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2" name="Rectangle 39"/>
          <p:cNvSpPr/>
          <p:nvPr/>
        </p:nvSpPr>
        <p:spPr>
          <a:xfrm>
            <a:off x="5651500" y="19161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3" name="Rectangle 40"/>
          <p:cNvSpPr/>
          <p:nvPr/>
        </p:nvSpPr>
        <p:spPr>
          <a:xfrm>
            <a:off x="5651500" y="321310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4" name="Rectangle 41"/>
          <p:cNvSpPr/>
          <p:nvPr/>
        </p:nvSpPr>
        <p:spPr>
          <a:xfrm>
            <a:off x="5651500" y="263683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5" name="Rectangle 42"/>
          <p:cNvSpPr/>
          <p:nvPr/>
        </p:nvSpPr>
        <p:spPr>
          <a:xfrm>
            <a:off x="5651500" y="22764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6" name="Rectangle 43"/>
          <p:cNvSpPr/>
          <p:nvPr/>
        </p:nvSpPr>
        <p:spPr>
          <a:xfrm>
            <a:off x="5651500" y="35734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7" name="Rectangle 44"/>
          <p:cNvSpPr/>
          <p:nvPr/>
        </p:nvSpPr>
        <p:spPr>
          <a:xfrm>
            <a:off x="5651500" y="393382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8" name="Rectangle 45"/>
          <p:cNvSpPr/>
          <p:nvPr/>
        </p:nvSpPr>
        <p:spPr>
          <a:xfrm>
            <a:off x="2268538" y="53736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39" name="Rectangle 46"/>
          <p:cNvSpPr/>
          <p:nvPr/>
        </p:nvSpPr>
        <p:spPr>
          <a:xfrm>
            <a:off x="2771775" y="458152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0" name="Rectangle 47"/>
          <p:cNvSpPr/>
          <p:nvPr/>
        </p:nvSpPr>
        <p:spPr>
          <a:xfrm>
            <a:off x="6084888" y="61658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1" name="Rectangle 48"/>
          <p:cNvSpPr/>
          <p:nvPr/>
        </p:nvSpPr>
        <p:spPr>
          <a:xfrm>
            <a:off x="6084888" y="53736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2" name="Rectangle 49"/>
          <p:cNvSpPr/>
          <p:nvPr/>
        </p:nvSpPr>
        <p:spPr>
          <a:xfrm>
            <a:off x="6084888" y="46529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3" name="Rectangle 50"/>
          <p:cNvSpPr/>
          <p:nvPr/>
        </p:nvSpPr>
        <p:spPr>
          <a:xfrm>
            <a:off x="2268538" y="61658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4" name="Rectangle 51"/>
          <p:cNvSpPr/>
          <p:nvPr/>
        </p:nvSpPr>
        <p:spPr>
          <a:xfrm>
            <a:off x="8855075" y="46529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5" name="Rectangle 52"/>
          <p:cNvSpPr/>
          <p:nvPr/>
        </p:nvSpPr>
        <p:spPr>
          <a:xfrm>
            <a:off x="8855075" y="53006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6" name="Rectangle 53"/>
          <p:cNvSpPr/>
          <p:nvPr/>
        </p:nvSpPr>
        <p:spPr>
          <a:xfrm>
            <a:off x="8855075" y="60213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47" name="Text Box 55"/>
          <p:cNvSpPr txBox="1"/>
          <p:nvPr/>
        </p:nvSpPr>
        <p:spPr>
          <a:xfrm>
            <a:off x="4716463" y="188913"/>
            <a:ext cx="792162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 b="1">
                <a:solidFill>
                  <a:srgbClr val="3333FF"/>
                </a:solidFill>
                <a:latin typeface="Verdana" panose="020B0604030504040204" pitchFamily="34" charset="0"/>
                <a:ea typeface="方正彩云简体" pitchFamily="1" charset="-122"/>
              </a:rPr>
              <a:t>You</a:t>
            </a:r>
            <a:endParaRPr lang="en-US" altLang="zh-CN" sz="2000" b="1">
              <a:solidFill>
                <a:srgbClr val="3333FF"/>
              </a:solidFill>
              <a:latin typeface="Verdana" panose="020B0604030504040204" pitchFamily="34" charset="0"/>
              <a:ea typeface="方正彩云简体" pitchFamily="1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4" name="图片 54273" descr="得分表"/>
          <p:cNvPicPr>
            <a:picLocks noChangeAspect="1"/>
          </p:cNvPicPr>
          <p:nvPr/>
        </p:nvPicPr>
        <p:blipFill>
          <a:blip r:embed="rId1"/>
          <a:srcRect l="4167" r="2499" b="44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42" name="Rectangle 20"/>
          <p:cNvSpPr>
            <a:spLocks noChangeArrowheads="1"/>
          </p:cNvSpPr>
          <p:nvPr/>
        </p:nvSpPr>
        <p:spPr bwMode="auto">
          <a:xfrm>
            <a:off x="-1523892" y="3429025"/>
            <a:ext cx="8610600" cy="5032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</a:rPr>
              <a:t>                   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Your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score:</a:t>
            </a:r>
            <a:r>
              <a:rPr lang="en-US" altLang="zh-CN" sz="3600" b="1" dirty="0">
                <a:latin typeface="Times New Roman" panose="02020603050405020304" pitchFamily="18" charset="0"/>
              </a:rPr>
              <a:t> ______</a:t>
            </a:r>
            <a:endParaRPr lang="en-US" altLang="zh-CN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/>
      <p:bldP spid="16384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555750"/>
            <a:ext cx="8421688" cy="4446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6248400"/>
          </a:xfrm>
          <a:solidFill>
            <a:srgbClr val="FFFF66"/>
          </a:solidFill>
        </p:spPr>
        <p:txBody>
          <a:bodyPr vert="horz" wrap="square" lIns="91440" tIns="45720" rIns="91440" bIns="45720" anchor="t" anchorCtr="0"/>
          <a:lstStyle/>
          <a:p>
            <a:pPr eaLnBrk="1" hangingPunct="1">
              <a:buSzTx/>
              <a:buNone/>
            </a:pPr>
            <a:endParaRPr lang="en-US" altLang="zh-CN" sz="2400" b="1">
              <a:latin typeface="Comic Sans MS" panose="030F0702030302020204" pitchFamily="66" charset="0"/>
            </a:endParaRPr>
          </a:p>
          <a:p>
            <a:pPr eaLnBrk="1" hangingPunct="1">
              <a:buSzTx/>
              <a:buNone/>
            </a:pPr>
            <a:r>
              <a:rPr lang="en-US" altLang="zh-CN" sz="2800" b="1">
                <a:latin typeface="Comic Sans MS" panose="030F0702030302020204" pitchFamily="66" charset="0"/>
              </a:rPr>
              <a:t>    I would like to tell you about my partner </a:t>
            </a:r>
            <a:endParaRPr lang="en-US" altLang="zh-CN" sz="2800" b="1">
              <a:latin typeface="Comic Sans MS" panose="030F0702030302020204" pitchFamily="66" charset="0"/>
            </a:endParaRPr>
          </a:p>
          <a:p>
            <a:pPr eaLnBrk="1" hangingPunct="1">
              <a:buSzTx/>
              <a:buNone/>
            </a:pPr>
            <a:r>
              <a:rPr lang="en-US" altLang="zh-CN" sz="2800" b="1">
                <a:latin typeface="Comic Sans MS" panose="030F0702030302020204" pitchFamily="66" charset="0"/>
              </a:rPr>
              <a:t>____’s lifestyle. </a:t>
            </a:r>
            <a:endParaRPr lang="en-US" altLang="zh-CN" sz="2800" b="1">
              <a:latin typeface="Comic Sans MS" panose="030F0702030302020204" pitchFamily="66" charset="0"/>
            </a:endParaRPr>
          </a:p>
          <a:p>
            <a:pPr eaLnBrk="1" hangingPunct="1">
              <a:buSzTx/>
              <a:buNone/>
            </a:pPr>
            <a:r>
              <a:rPr lang="en-US" altLang="zh-CN" sz="2800" b="1">
                <a:latin typeface="Comic Sans MS" panose="030F0702030302020204" pitchFamily="66" charset="0"/>
              </a:rPr>
              <a:t>     </a:t>
            </a:r>
            <a:r>
              <a:rPr lang="en-US" altLang="zh-CN" sz="2800" b="1">
                <a:latin typeface="Comic Sans MS" panose="030F0702030302020204" pitchFamily="66" charset="0"/>
                <a:sym typeface="+mn-ea"/>
              </a:rPr>
              <a:t>My partner exercises _____.</a:t>
            </a:r>
            <a:r>
              <a:rPr lang="en-US" altLang="zh-CN" sz="2800" b="1">
                <a:solidFill>
                  <a:srgbClr val="800080"/>
                </a:solidFill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2800" b="1">
                <a:latin typeface="Comic Sans MS" panose="030F0702030302020204" pitchFamily="66" charset="0"/>
              </a:rPr>
              <a:t> He/She sleeps for ____ hours every night. In his/her free time, he/she</a:t>
            </a:r>
            <a:r>
              <a:rPr lang="en-US" altLang="zh-CN" sz="2800" b="1">
                <a:latin typeface="Comic Sans MS" panose="030F0702030302020204" pitchFamily="66" charset="0"/>
                <a:sym typeface="+mn-ea"/>
              </a:rPr>
              <a:t> watches____ hours of TV every day</a:t>
            </a:r>
            <a:r>
              <a:rPr lang="en-US" altLang="zh-CN" sz="2800" b="1">
                <a:latin typeface="Comic Sans MS" panose="030F0702030302020204" pitchFamily="66" charset="0"/>
              </a:rPr>
              <a:t>. </a:t>
            </a:r>
            <a:r>
              <a:rPr lang="en-US" altLang="zh-CN" sz="2800" b="1">
                <a:latin typeface="Comic Sans MS" panose="030F0702030302020204" pitchFamily="66" charset="0"/>
                <a:sym typeface="+mn-ea"/>
              </a:rPr>
              <a:t>He/She ____eats cakes, chocolate and sweets and ____ eats fruit and vegetables.</a:t>
            </a:r>
            <a:r>
              <a:rPr lang="en-US" altLang="zh-CN" sz="2800" b="1">
                <a:latin typeface="Comic Sans MS" panose="030F0702030302020204" pitchFamily="66" charset="0"/>
              </a:rPr>
              <a:t>And he/she ____ takes a walk.</a:t>
            </a:r>
            <a:endParaRPr lang="en-US" altLang="zh-CN" sz="2800" b="1">
              <a:latin typeface="Comic Sans MS" panose="030F0702030302020204" pitchFamily="66" charset="0"/>
            </a:endParaRPr>
          </a:p>
          <a:p>
            <a:pPr eaLnBrk="1" hangingPunct="1">
              <a:buSzTx/>
              <a:buNone/>
            </a:pPr>
            <a:r>
              <a:rPr lang="en-US" altLang="zh-CN" sz="2800" b="1">
                <a:latin typeface="Comic Sans MS" panose="030F0702030302020204" pitchFamily="66" charset="0"/>
              </a:rPr>
              <a:t>    He/She gets ____ points. So I think his/her </a:t>
            </a:r>
            <a:endParaRPr lang="en-US" altLang="zh-CN" sz="2800" b="1">
              <a:latin typeface="Comic Sans MS" panose="030F0702030302020204" pitchFamily="66" charset="0"/>
            </a:endParaRPr>
          </a:p>
          <a:p>
            <a:pPr eaLnBrk="1" hangingPunct="1">
              <a:buSzTx/>
              <a:buNone/>
            </a:pPr>
            <a:r>
              <a:rPr lang="en-US" altLang="zh-CN" sz="2800" b="1">
                <a:latin typeface="Comic Sans MS" panose="030F0702030302020204" pitchFamily="66" charset="0"/>
              </a:rPr>
              <a:t>lifestyle is ____(healthy/not healthy). I hope </a:t>
            </a:r>
            <a:endParaRPr lang="en-US" altLang="zh-CN" sz="2800" b="1">
              <a:latin typeface="Comic Sans MS" panose="030F0702030302020204" pitchFamily="66" charset="0"/>
            </a:endParaRPr>
          </a:p>
          <a:p>
            <a:pPr eaLnBrk="1" hangingPunct="1">
              <a:buSzTx/>
              <a:buNone/>
            </a:pPr>
            <a:r>
              <a:rPr lang="en-US" altLang="zh-CN" sz="2800" b="1">
                <a:latin typeface="Comic Sans MS" panose="030F0702030302020204" pitchFamily="66" charset="0"/>
              </a:rPr>
              <a:t>he/she________________________________.</a:t>
            </a:r>
            <a:endParaRPr lang="en-US" altLang="zh-CN" sz="2800" b="1">
              <a:latin typeface="Comic Sans MS" panose="030F0702030302020204" pitchFamily="66" charset="0"/>
            </a:endParaRPr>
          </a:p>
        </p:txBody>
      </p:sp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400800" cy="762000"/>
          </a:xfrm>
          <a:solidFill>
            <a:srgbClr val="FF9966"/>
          </a:solidFill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zh-CN">
                <a:solidFill>
                  <a:schemeClr val="bg1"/>
                </a:solidFill>
                <a:latin typeface="Comic Sans MS" panose="030F0702030302020204" pitchFamily="66" charset="0"/>
              </a:rPr>
              <a:t>Report(</a:t>
            </a:r>
            <a:r>
              <a:rPr lang="zh-CN" altLang="en-US">
                <a:solidFill>
                  <a:schemeClr val="bg1"/>
                </a:solidFill>
                <a:latin typeface="Comic Sans MS" panose="030F0702030302020204" pitchFamily="66" charset="0"/>
                <a:ea typeface="创艺简中圆" pitchFamily="2" charset="-122"/>
              </a:rPr>
              <a:t>报告</a:t>
            </a:r>
            <a:r>
              <a:rPr lang="en-US" altLang="zh-CN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en-US" altLang="zh-CN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1" descr="健身中心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47625"/>
            <a:ext cx="9082088" cy="5110163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36" name="图片 4" descr="benny1"/>
          <p:cNvPicPr>
            <a:picLocks noChangeAspect="1"/>
          </p:cNvPicPr>
          <p:nvPr/>
        </p:nvPicPr>
        <p:blipFill>
          <a:blip r:embed="rId2"/>
          <a:srcRect t="8878" r="5325" b="5539"/>
          <a:stretch>
            <a:fillRect/>
          </a:stretch>
        </p:blipFill>
        <p:spPr>
          <a:xfrm>
            <a:off x="5578475" y="2790825"/>
            <a:ext cx="3587750" cy="22717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2116138" y="2370138"/>
            <a:ext cx="2514600" cy="582612"/>
            <a:chOff x="3333" y="3731"/>
            <a:chExt cx="3960" cy="919"/>
          </a:xfrm>
        </p:grpSpPr>
        <p:sp>
          <p:nvSpPr>
            <p:cNvPr id="8" name="线形标注 2 7"/>
            <p:cNvSpPr/>
            <p:nvPr/>
          </p:nvSpPr>
          <p:spPr>
            <a:xfrm rot="10800000">
              <a:off x="3333" y="3731"/>
              <a:ext cx="3960" cy="919"/>
            </a:xfrm>
            <a:prstGeom prst="borderCallout2">
              <a:avLst>
                <a:gd name="adj1" fmla="val 61915"/>
                <a:gd name="adj2" fmla="val -2500"/>
                <a:gd name="adj3" fmla="val 64744"/>
                <a:gd name="adj4" fmla="val -26060"/>
                <a:gd name="adj5" fmla="val -37758"/>
                <a:gd name="adj6" fmla="val -94242"/>
              </a:avLst>
            </a:prstGeom>
            <a:solidFill>
              <a:schemeClr val="bg1"/>
            </a:solidFill>
            <a:ln w="41275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spAutoFit/>
            </a:bodyPr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en-US" altLang="zh-CN" sz="3200" b="1" i="0" u="none" strike="noStrike" cap="none" normalizeH="0" baseline="0" noProof="1" smtClean="0">
                <a:ln>
                  <a:noFill/>
                </a:ln>
                <a:solidFill>
                  <a:srgbClr val="003366"/>
                </a:solidFill>
                <a:effectLst/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15367" name="文本框 8"/>
            <p:cNvSpPr txBox="1"/>
            <p:nvPr/>
          </p:nvSpPr>
          <p:spPr>
            <a:xfrm>
              <a:off x="3534" y="3836"/>
              <a:ext cx="339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en-US" altLang="zh-CN">
                  <a:latin typeface="Comic Sans MS" panose="030F0702030302020204" pitchFamily="66" charset="0"/>
                  <a:ea typeface="宋体" panose="02010600030101010101" pitchFamily="2" charset="-122"/>
                </a:rPr>
                <a:t>This is Benny</a:t>
              </a:r>
              <a:endParaRPr lang="en-US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79400" y="3175000"/>
            <a:ext cx="4554538" cy="584200"/>
            <a:chOff x="439" y="5001"/>
            <a:chExt cx="7174" cy="919"/>
          </a:xfrm>
        </p:grpSpPr>
        <p:sp>
          <p:nvSpPr>
            <p:cNvPr id="12" name="线形标注 2 11"/>
            <p:cNvSpPr/>
            <p:nvPr/>
          </p:nvSpPr>
          <p:spPr>
            <a:xfrm rot="10800000">
              <a:off x="439" y="5001"/>
              <a:ext cx="7174" cy="919"/>
            </a:xfrm>
            <a:prstGeom prst="borderCallout2">
              <a:avLst>
                <a:gd name="adj1" fmla="val 85745"/>
                <a:gd name="adj2" fmla="val -1149"/>
                <a:gd name="adj3" fmla="val 88356"/>
                <a:gd name="adj4" fmla="val -15718"/>
                <a:gd name="adj5" fmla="val 43090"/>
                <a:gd name="adj6" fmla="val -47058"/>
              </a:avLst>
            </a:prstGeom>
            <a:solidFill>
              <a:schemeClr val="bg1"/>
            </a:solidFill>
            <a:ln w="41275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spAutoFit/>
            </a:bodyPr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en-US" altLang="zh-CN" sz="3200" b="1" i="0" u="none" strike="noStrike" cap="none" normalizeH="0" baseline="0" noProof="1" smtClean="0">
                <a:ln>
                  <a:noFill/>
                </a:ln>
                <a:solidFill>
                  <a:srgbClr val="003366"/>
                </a:solidFill>
                <a:effectLst/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15370" name="文本框 12"/>
            <p:cNvSpPr txBox="1"/>
            <p:nvPr/>
          </p:nvSpPr>
          <p:spPr>
            <a:xfrm>
              <a:off x="471" y="5086"/>
              <a:ext cx="4252" cy="6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000">
                  <a:latin typeface="Comic Sans MS" panose="030F0702030302020204" pitchFamily="66" charset="0"/>
                  <a:ea typeface="宋体" panose="02010600030101010101" pitchFamily="2" charset="-122"/>
                </a:rPr>
                <a:t>He is a member of</a:t>
              </a:r>
              <a:endParaRPr lang="en-US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2695575" y="3198813"/>
            <a:ext cx="2139950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2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the Get Fit Club</a:t>
            </a:r>
            <a:r>
              <a:rPr kumimoji="0" lang="en-US" altLang="zh-CN" sz="22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200" kern="120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17538" y="4008438"/>
            <a:ext cx="3908425" cy="582612"/>
            <a:chOff x="1189" y="6312"/>
            <a:chExt cx="5939" cy="919"/>
          </a:xfrm>
        </p:grpSpPr>
        <p:sp>
          <p:nvSpPr>
            <p:cNvPr id="16" name="线形标注 2 15"/>
            <p:cNvSpPr/>
            <p:nvPr/>
          </p:nvSpPr>
          <p:spPr>
            <a:xfrm rot="10800000">
              <a:off x="1303" y="6312"/>
              <a:ext cx="5714" cy="919"/>
            </a:xfrm>
            <a:prstGeom prst="borderCallout2">
              <a:avLst>
                <a:gd name="adj1" fmla="val 61915"/>
                <a:gd name="adj2" fmla="val -2500"/>
                <a:gd name="adj3" fmla="val 64744"/>
                <a:gd name="adj4" fmla="val -26060"/>
                <a:gd name="adj5" fmla="val 136670"/>
                <a:gd name="adj6" fmla="val -69040"/>
              </a:avLst>
            </a:prstGeom>
            <a:solidFill>
              <a:schemeClr val="bg1"/>
            </a:solidFill>
            <a:ln w="41275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spAutoFit/>
            </a:bodyPr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en-US" altLang="zh-CN" sz="3200" b="1" i="0" u="none" strike="noStrike" cap="none" normalizeH="0" baseline="0" noProof="1" smtClean="0">
                <a:ln>
                  <a:noFill/>
                </a:ln>
                <a:solidFill>
                  <a:srgbClr val="003366"/>
                </a:solidFill>
                <a:effectLst/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15374" name="文本框 16"/>
            <p:cNvSpPr txBox="1"/>
            <p:nvPr/>
          </p:nvSpPr>
          <p:spPr>
            <a:xfrm>
              <a:off x="1189" y="6409"/>
              <a:ext cx="5939" cy="7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>
                  <a:latin typeface="Comic Sans MS" panose="030F0702030302020204" pitchFamily="66" charset="0"/>
                  <a:ea typeface="宋体" panose="02010600030101010101" pitchFamily="2" charset="-122"/>
                </a:rPr>
                <a:t> Is his lifestyle healthy?</a:t>
              </a:r>
              <a:endParaRPr lang="en-US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6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06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2530" name="Rectangle 2"/>
          <p:cNvSpPr/>
          <p:nvPr/>
        </p:nvSpPr>
        <p:spPr>
          <a:xfrm>
            <a:off x="0" y="636588"/>
            <a:ext cx="9504363" cy="1371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1.How often do you exercise?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 less than three times a week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B three to six times a week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C every day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2531" name="Rectangle 3"/>
          <p:cNvSpPr/>
          <p:nvPr/>
        </p:nvSpPr>
        <p:spPr>
          <a:xfrm>
            <a:off x="-76200" y="2011363"/>
            <a:ext cx="8047038" cy="17065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2.How long do you sleep every night?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A. less than 7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B. more than 9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C. about 8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endParaRPr lang="zh-CN" altLang="en-US" sz="2000" b="1" strike="noStrike" noProof="1" dirty="0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2532" name="Rectangle 4"/>
          <p:cNvSpPr/>
          <p:nvPr/>
        </p:nvSpPr>
        <p:spPr>
          <a:xfrm>
            <a:off x="-76200" y="3306763"/>
            <a:ext cx="6408738" cy="1371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3.How long do you watch TV every day?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 more than 2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B 1-2 hours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457200" indent="-4572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C less than 1 hour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2533" name="Rectangle 5"/>
          <p:cNvSpPr/>
          <p:nvPr/>
        </p:nvSpPr>
        <p:spPr>
          <a:xfrm>
            <a:off x="-76200" y="4675188"/>
            <a:ext cx="874871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4.How often do you eat cake, chocolate or sweets?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A. every day                  B. often                         C. seldom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2534" name="Rectangle 6"/>
          <p:cNvSpPr/>
          <p:nvPr/>
        </p:nvSpPr>
        <p:spPr>
          <a:xfrm>
            <a:off x="0" y="5472113"/>
            <a:ext cx="9720263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5.How often do you eat fruit and vegetables?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A. never                        B. seldom</a:t>
            </a:r>
            <a:r>
              <a:rPr lang="en-US" altLang="zh-CN" sz="2000" b="1" strike="noStrike" noProof="1">
                <a:solidFill>
                  <a:srgbClr val="33CC3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                       </a:t>
            </a: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C. often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2535" name="Rectangle 7"/>
          <p:cNvSpPr/>
          <p:nvPr/>
        </p:nvSpPr>
        <p:spPr>
          <a:xfrm>
            <a:off x="-76200" y="6188075"/>
            <a:ext cx="8893175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6.How often do you take a walk?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strike="noStrike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A. never                        B. sometimes              C. every day</a:t>
            </a:r>
            <a:endParaRPr lang="en-US" altLang="zh-CN" sz="20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17416" name="Rectangle 8"/>
          <p:cNvSpPr/>
          <p:nvPr/>
        </p:nvSpPr>
        <p:spPr>
          <a:xfrm>
            <a:off x="4856163" y="100330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7" name="Rectangle 9"/>
          <p:cNvSpPr/>
          <p:nvPr/>
        </p:nvSpPr>
        <p:spPr>
          <a:xfrm>
            <a:off x="4856163" y="13620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8" name="Rectangle 10"/>
          <p:cNvSpPr/>
          <p:nvPr/>
        </p:nvSpPr>
        <p:spPr>
          <a:xfrm>
            <a:off x="4856163" y="172243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9" name="Rectangle 11"/>
          <p:cNvSpPr/>
          <p:nvPr/>
        </p:nvSpPr>
        <p:spPr>
          <a:xfrm>
            <a:off x="4856163" y="237013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0" name="Rectangle 12"/>
          <p:cNvSpPr/>
          <p:nvPr/>
        </p:nvSpPr>
        <p:spPr>
          <a:xfrm>
            <a:off x="4856163" y="30908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1" name="Rectangle 13"/>
          <p:cNvSpPr/>
          <p:nvPr/>
        </p:nvSpPr>
        <p:spPr>
          <a:xfrm>
            <a:off x="4856163" y="273050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2" name="Rectangle 14"/>
          <p:cNvSpPr/>
          <p:nvPr/>
        </p:nvSpPr>
        <p:spPr>
          <a:xfrm>
            <a:off x="4856163" y="366712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3" name="Rectangle 15"/>
          <p:cNvSpPr/>
          <p:nvPr/>
        </p:nvSpPr>
        <p:spPr>
          <a:xfrm>
            <a:off x="4856163" y="43878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4" name="Rectangle 16"/>
          <p:cNvSpPr/>
          <p:nvPr/>
        </p:nvSpPr>
        <p:spPr>
          <a:xfrm>
            <a:off x="4856163" y="40274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5" name="Rectangle 17"/>
          <p:cNvSpPr/>
          <p:nvPr/>
        </p:nvSpPr>
        <p:spPr>
          <a:xfrm>
            <a:off x="2190750" y="50355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6" name="Rectangle 18"/>
          <p:cNvSpPr/>
          <p:nvPr/>
        </p:nvSpPr>
        <p:spPr>
          <a:xfrm>
            <a:off x="5503863" y="51069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7" name="Rectangle 19"/>
          <p:cNvSpPr/>
          <p:nvPr/>
        </p:nvSpPr>
        <p:spPr>
          <a:xfrm>
            <a:off x="8240713" y="51069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8" name="Rectangle 20"/>
          <p:cNvSpPr/>
          <p:nvPr/>
        </p:nvSpPr>
        <p:spPr>
          <a:xfrm>
            <a:off x="1687513" y="58277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29" name="Rectangle 21"/>
          <p:cNvSpPr/>
          <p:nvPr/>
        </p:nvSpPr>
        <p:spPr>
          <a:xfrm>
            <a:off x="5503863" y="58277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0" name="Rectangle 22"/>
          <p:cNvSpPr/>
          <p:nvPr/>
        </p:nvSpPr>
        <p:spPr>
          <a:xfrm>
            <a:off x="8240713" y="57546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1" name="Rectangle 23"/>
          <p:cNvSpPr/>
          <p:nvPr/>
        </p:nvSpPr>
        <p:spPr>
          <a:xfrm>
            <a:off x="1687513" y="66198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2" name="Rectangle 24"/>
          <p:cNvSpPr/>
          <p:nvPr/>
        </p:nvSpPr>
        <p:spPr>
          <a:xfrm>
            <a:off x="5503863" y="66198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3" name="Rectangle 25"/>
          <p:cNvSpPr/>
          <p:nvPr/>
        </p:nvSpPr>
        <p:spPr>
          <a:xfrm>
            <a:off x="8240713" y="64754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4" name="Rectangle 26"/>
          <p:cNvSpPr/>
          <p:nvPr/>
        </p:nvSpPr>
        <p:spPr>
          <a:xfrm>
            <a:off x="4856163" y="172243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5" name="WordArt 27"/>
          <p:cNvSpPr>
            <a:spLocks noTextEdit="1"/>
          </p:cNvSpPr>
          <p:nvPr/>
        </p:nvSpPr>
        <p:spPr>
          <a:xfrm>
            <a:off x="6078538" y="1938338"/>
            <a:ext cx="2881312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800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5000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Questionnaire</a:t>
            </a:r>
            <a:endParaRPr lang="zh-CN" altLang="en-US" sz="2800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5000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17436" name="WordArt 28"/>
          <p:cNvSpPr>
            <a:spLocks noTextEdit="1"/>
          </p:cNvSpPr>
          <p:nvPr/>
        </p:nvSpPr>
        <p:spPr>
          <a:xfrm>
            <a:off x="6296025" y="1146175"/>
            <a:ext cx="2152650" cy="4953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7"/>
              </a:avLst>
            </a:prstTxWarp>
            <a:normAutofit/>
          </a:bodyPr>
          <a:p>
            <a:pPr algn="ctr"/>
            <a:r>
              <a:rPr lang="zh-CN" altLang="en-US" sz="2800">
                <a:ln w="9525" cap="flat" cmpd="sng">
                  <a:solidFill>
                    <a:srgbClr val="99336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93366"/>
                </a:solidFill>
                <a:latin typeface="Arial Black" panose="020B0A04020102020204" charset="0"/>
                <a:ea typeface="Arial Black" panose="020B0A04020102020204" charset="0"/>
              </a:rPr>
              <a:t>LIFESTYLE</a:t>
            </a:r>
            <a:endParaRPr lang="zh-CN" altLang="en-US" sz="2800"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993366"/>
              </a:solidFill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17437" name="Text Box 29"/>
          <p:cNvSpPr txBox="1"/>
          <p:nvPr/>
        </p:nvSpPr>
        <p:spPr>
          <a:xfrm>
            <a:off x="6727825" y="2874963"/>
            <a:ext cx="1800225" cy="4206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zh-CN" altLang="en-US" dirty="0">
                <a:solidFill>
                  <a:srgbClr val="0000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问卷调查</a:t>
            </a:r>
            <a:endParaRPr lang="zh-CN" altLang="en-US" dirty="0">
              <a:solidFill>
                <a:srgbClr val="0000FF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7438" name="Rectangle 30"/>
          <p:cNvSpPr/>
          <p:nvPr/>
        </p:nvSpPr>
        <p:spPr>
          <a:xfrm>
            <a:off x="5575300" y="100330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39" name="Rectangle 31"/>
          <p:cNvSpPr/>
          <p:nvPr/>
        </p:nvSpPr>
        <p:spPr>
          <a:xfrm>
            <a:off x="5576888" y="13620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0" name="Rectangle 32"/>
          <p:cNvSpPr/>
          <p:nvPr/>
        </p:nvSpPr>
        <p:spPr>
          <a:xfrm>
            <a:off x="5575300" y="172243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1" name="Rectangle 33"/>
          <p:cNvSpPr/>
          <p:nvPr/>
        </p:nvSpPr>
        <p:spPr>
          <a:xfrm>
            <a:off x="5575300" y="237013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2" name="Rectangle 34"/>
          <p:cNvSpPr/>
          <p:nvPr/>
        </p:nvSpPr>
        <p:spPr>
          <a:xfrm>
            <a:off x="5575300" y="366712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3" name="Rectangle 35"/>
          <p:cNvSpPr/>
          <p:nvPr/>
        </p:nvSpPr>
        <p:spPr>
          <a:xfrm>
            <a:off x="5575300" y="309086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4" name="Rectangle 36"/>
          <p:cNvSpPr/>
          <p:nvPr/>
        </p:nvSpPr>
        <p:spPr>
          <a:xfrm>
            <a:off x="5575300" y="273050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5" name="Rectangle 37"/>
          <p:cNvSpPr/>
          <p:nvPr/>
        </p:nvSpPr>
        <p:spPr>
          <a:xfrm>
            <a:off x="5575300" y="40274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6" name="Rectangle 38"/>
          <p:cNvSpPr/>
          <p:nvPr/>
        </p:nvSpPr>
        <p:spPr>
          <a:xfrm>
            <a:off x="5575300" y="43878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7" name="Rectangle 39"/>
          <p:cNvSpPr/>
          <p:nvPr/>
        </p:nvSpPr>
        <p:spPr>
          <a:xfrm>
            <a:off x="2192338" y="58277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8" name="Rectangle 40"/>
          <p:cNvSpPr/>
          <p:nvPr/>
        </p:nvSpPr>
        <p:spPr>
          <a:xfrm>
            <a:off x="2695575" y="5035550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49" name="Rectangle 41"/>
          <p:cNvSpPr/>
          <p:nvPr/>
        </p:nvSpPr>
        <p:spPr>
          <a:xfrm>
            <a:off x="6008688" y="66198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50" name="Rectangle 42"/>
          <p:cNvSpPr/>
          <p:nvPr/>
        </p:nvSpPr>
        <p:spPr>
          <a:xfrm>
            <a:off x="6008688" y="58277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51" name="Rectangle 43"/>
          <p:cNvSpPr/>
          <p:nvPr/>
        </p:nvSpPr>
        <p:spPr>
          <a:xfrm>
            <a:off x="6008688" y="51069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52" name="Rectangle 44"/>
          <p:cNvSpPr/>
          <p:nvPr/>
        </p:nvSpPr>
        <p:spPr>
          <a:xfrm>
            <a:off x="2192338" y="6619875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53" name="Rectangle 45"/>
          <p:cNvSpPr/>
          <p:nvPr/>
        </p:nvSpPr>
        <p:spPr>
          <a:xfrm>
            <a:off x="8778875" y="51069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54" name="Rectangle 46"/>
          <p:cNvSpPr/>
          <p:nvPr/>
        </p:nvSpPr>
        <p:spPr>
          <a:xfrm>
            <a:off x="8778875" y="5754688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55" name="Rectangle 47"/>
          <p:cNvSpPr/>
          <p:nvPr/>
        </p:nvSpPr>
        <p:spPr>
          <a:xfrm>
            <a:off x="8778875" y="6475413"/>
            <a:ext cx="288925" cy="285750"/>
          </a:xfrm>
          <a:prstGeom prst="rect">
            <a:avLst/>
          </a:prstGeom>
          <a:solidFill>
            <a:srgbClr val="808080">
              <a:alpha val="0"/>
            </a:srgbClr>
          </a:solidFill>
          <a:ln w="28575" cap="flat" cmpd="sng">
            <a:solidFill>
              <a:srgbClr val="CC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56" name="Text Box 48"/>
          <p:cNvSpPr txBox="1"/>
          <p:nvPr/>
        </p:nvSpPr>
        <p:spPr>
          <a:xfrm>
            <a:off x="4640263" y="642938"/>
            <a:ext cx="792162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>
                <a:solidFill>
                  <a:srgbClr val="3333FF"/>
                </a:solidFill>
                <a:latin typeface="Verdana" panose="020B0604030504040204" pitchFamily="34" charset="0"/>
                <a:ea typeface="方正彩云简体" pitchFamily="1" charset="-122"/>
              </a:rPr>
              <a:t>You</a:t>
            </a:r>
            <a:endParaRPr lang="en-US" altLang="zh-CN" sz="2000">
              <a:solidFill>
                <a:srgbClr val="3333FF"/>
              </a:solidFill>
              <a:latin typeface="Verdana" panose="020B0604030504040204" pitchFamily="34" charset="0"/>
              <a:ea typeface="方正彩云简体" pitchFamily="1" charset="-122"/>
            </a:endParaRPr>
          </a:p>
        </p:txBody>
      </p:sp>
      <p:pic>
        <p:nvPicPr>
          <p:cNvPr id="22577" name="Picture 49" descr="face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1722438"/>
            <a:ext cx="334963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78" name="Picture 50" descr="face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263" y="2730500"/>
            <a:ext cx="334962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79" name="Picture 51" descr="face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4387850"/>
            <a:ext cx="334963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80" name="Picture 52" descr="face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38" y="5106988"/>
            <a:ext cx="334962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81" name="Picture 53" descr="face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38" y="5754688"/>
            <a:ext cx="334962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82" name="Picture 54" descr="face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38" y="6475413"/>
            <a:ext cx="334962" cy="31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63" name="Text Box 55"/>
          <p:cNvSpPr txBox="1"/>
          <p:nvPr/>
        </p:nvSpPr>
        <p:spPr>
          <a:xfrm>
            <a:off x="5287963" y="642938"/>
            <a:ext cx="1079500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US" altLang="zh-CN" sz="2000">
                <a:solidFill>
                  <a:srgbClr val="3333FF"/>
                </a:solidFill>
                <a:latin typeface="Verdana" panose="020B0604030504040204" pitchFamily="34" charset="0"/>
                <a:ea typeface="方正彩云简体" pitchFamily="1" charset="-122"/>
              </a:rPr>
              <a:t>Benny</a:t>
            </a:r>
            <a:endParaRPr lang="en-US" altLang="zh-CN" sz="2000">
              <a:solidFill>
                <a:srgbClr val="3333FF"/>
              </a:solidFill>
              <a:latin typeface="Verdana" panose="020B0604030504040204" pitchFamily="34" charset="0"/>
              <a:ea typeface="方正彩云简体" pitchFamily="1" charset="-122"/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120650" y="-3175"/>
            <a:ext cx="3776663" cy="646113"/>
          </a:xfrm>
          <a:prstGeom prst="flowChartAlternateProcess">
            <a:avLst/>
          </a:prstGeom>
          <a:solidFill>
            <a:srgbClr val="F6B5B5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spAutoFit/>
          </a:bodyPr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CN" sz="3200" b="1" i="0" u="none" strike="noStrike" cap="none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kumimoji="1" lang="en-US" altLang="zh-CN" sz="2800" b="1" i="0" u="none" strike="noStrike" cap="none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  <a:t>Listen and choose</a:t>
            </a:r>
            <a:endParaRPr kumimoji="1" lang="en-US" altLang="zh-CN" sz="2800" b="1" i="0" u="none" strike="noStrike" cap="none" normalizeH="0" baseline="0" noProof="1" smtClean="0">
              <a:ln>
                <a:noFill/>
              </a:ln>
              <a:solidFill>
                <a:schemeClr val="bg1"/>
              </a:solidFill>
              <a:effectLst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" name="U6-04 Integrated skills A2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4030" y="4114800"/>
            <a:ext cx="619125" cy="619125"/>
          </a:xfrm>
          <a:prstGeom prst="rect">
            <a:avLst/>
          </a:prstGeom>
        </p:spPr>
      </p:pic>
      <p:pic>
        <p:nvPicPr>
          <p:cNvPr id="4" name="U6-04 Integrated skills A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41148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9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1338" name="Group 74"/>
          <p:cNvGraphicFramePr>
            <a:graphicFrameLocks noGrp="1"/>
          </p:cNvGraphicFramePr>
          <p:nvPr>
            <p:ph idx="1"/>
          </p:nvPr>
        </p:nvGraphicFramePr>
        <p:xfrm>
          <a:off x="685800" y="1143000"/>
          <a:ext cx="4953000" cy="2590800"/>
        </p:xfrm>
        <a:graphic>
          <a:graphicData uri="http://schemas.openxmlformats.org/drawingml/2006/table">
            <a:tbl>
              <a:tblPr/>
              <a:tblGrid>
                <a:gridCol w="2818183"/>
                <a:gridCol w="955531"/>
                <a:gridCol w="1179286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You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Benny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Total number of ‘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</a:t>
                      </a:r>
                      <a:r>
                        <a:rPr kumimoji="0" lang="en-US" altLang="zh-CN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’s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Total number of ‘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’s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Total number of ‘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</a:t>
                      </a:r>
                      <a:r>
                        <a:rPr kumimoji="0" lang="en-US" altLang="zh-CN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’s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56" name="Text Box 85"/>
          <p:cNvSpPr txBox="1"/>
          <p:nvPr/>
        </p:nvSpPr>
        <p:spPr>
          <a:xfrm>
            <a:off x="6172200" y="1981200"/>
            <a:ext cx="2438400" cy="1676400"/>
          </a:xfrm>
          <a:prstGeom prst="rect">
            <a:avLst/>
          </a:prstGeom>
          <a:solidFill>
            <a:srgbClr val="FFFF00">
              <a:alpha val="69019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60000"/>
              </a:lnSpc>
            </a:pPr>
            <a:r>
              <a:rPr lang="en-US" altLang="zh-CN" sz="2800" b="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Scores:</a:t>
            </a:r>
            <a:endParaRPr lang="en-US" altLang="zh-CN" sz="2800" b="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60000"/>
              </a:lnSpc>
            </a:pPr>
            <a:endParaRPr lang="en-US" altLang="zh-CN" b="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60000"/>
              </a:lnSpc>
            </a:pPr>
            <a:r>
              <a:rPr lang="en-US" altLang="zh-CN" b="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 = 1 point</a:t>
            </a:r>
            <a:endParaRPr lang="en-US" altLang="zh-CN" b="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60000"/>
              </a:lnSpc>
            </a:pPr>
            <a:endParaRPr lang="en-US" altLang="zh-CN" b="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60000"/>
              </a:lnSpc>
            </a:pPr>
            <a:r>
              <a:rPr lang="en-US" altLang="zh-CN" b="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 = 2 points</a:t>
            </a:r>
            <a:endParaRPr lang="en-US" altLang="zh-CN" b="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60000"/>
              </a:lnSpc>
            </a:pPr>
            <a:endParaRPr lang="en-US" altLang="zh-CN" b="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60000"/>
              </a:lnSpc>
            </a:pPr>
            <a:r>
              <a:rPr lang="en-US" altLang="zh-CN" b="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 = 3 points</a:t>
            </a:r>
            <a:endParaRPr lang="en-US" altLang="zh-CN" sz="3200" b="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8457" name="Text Box 86"/>
          <p:cNvSpPr txBox="1"/>
          <p:nvPr/>
        </p:nvSpPr>
        <p:spPr>
          <a:xfrm>
            <a:off x="685800" y="3810000"/>
            <a:ext cx="76327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Your score:</a:t>
            </a:r>
            <a:r>
              <a:rPr lang="en-US" altLang="zh-CN" sz="20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            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Benny’s score:  </a:t>
            </a:r>
            <a:r>
              <a:rPr lang="en-US" altLang="zh-CN" sz="20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                     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        </a:t>
            </a:r>
            <a:r>
              <a:rPr lang="en-US" altLang="zh-CN" sz="20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u="sng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                               </a:t>
            </a:r>
            <a:endParaRPr lang="en-US" altLang="zh-CN" sz="2000" u="sng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8458" name="Text Box 87"/>
          <p:cNvSpPr txBox="1"/>
          <p:nvPr/>
        </p:nvSpPr>
        <p:spPr>
          <a:xfrm>
            <a:off x="685800" y="4343400"/>
            <a:ext cx="1905000" cy="1816100"/>
          </a:xfrm>
          <a:prstGeom prst="rect">
            <a:avLst/>
          </a:prstGeom>
          <a:solidFill>
            <a:srgbClr val="3366FF">
              <a:alpha val="25882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80000"/>
              </a:lnSpc>
            </a:pP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6-9 points:</a:t>
            </a: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000" b="0" dirty="0">
                <a:latin typeface="Comic Sans MS" panose="030F0702030302020204" pitchFamily="66" charset="0"/>
                <a:ea typeface="宋体" panose="02010600030101010101" pitchFamily="2" charset="-122"/>
              </a:rPr>
              <a:t>You r lifestyle is not healthy. You need to exercise more, and eat more healthy food.</a:t>
            </a:r>
            <a:endParaRPr lang="en-US" altLang="zh-CN" sz="2000" b="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8459" name="Text Box 88"/>
          <p:cNvSpPr txBox="1"/>
          <p:nvPr/>
        </p:nvSpPr>
        <p:spPr>
          <a:xfrm>
            <a:off x="3276600" y="4343400"/>
            <a:ext cx="2057400" cy="1816100"/>
          </a:xfrm>
          <a:prstGeom prst="rect">
            <a:avLst/>
          </a:prstGeom>
          <a:solidFill>
            <a:srgbClr val="3366FF">
              <a:alpha val="25882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80000"/>
              </a:lnSpc>
            </a:pP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10-13 points:</a:t>
            </a: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000" b="0" dirty="0">
                <a:latin typeface="Comic Sans MS" panose="030F0702030302020204" pitchFamily="66" charset="0"/>
                <a:ea typeface="宋体" panose="02010600030101010101" pitchFamily="2" charset="-122"/>
              </a:rPr>
              <a:t>Not bad, but your lifestyle is not very healthy. You need to exercise more.</a:t>
            </a:r>
            <a:endParaRPr lang="en-US" altLang="zh-CN" sz="2000" b="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8460" name="Text Box 89"/>
          <p:cNvSpPr txBox="1"/>
          <p:nvPr/>
        </p:nvSpPr>
        <p:spPr>
          <a:xfrm>
            <a:off x="5791200" y="4343400"/>
            <a:ext cx="2160588" cy="1754188"/>
          </a:xfrm>
          <a:prstGeom prst="rect">
            <a:avLst/>
          </a:prstGeom>
          <a:solidFill>
            <a:srgbClr val="3366FF">
              <a:alpha val="25882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14-18 points:</a:t>
            </a: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000" b="0" dirty="0">
                <a:latin typeface="Comic Sans MS" panose="030F0702030302020204" pitchFamily="66" charset="0"/>
                <a:ea typeface="宋体" panose="02010600030101010101" pitchFamily="2" charset="-122"/>
              </a:rPr>
              <a:t>Your lifestyle is healthy. Very good!</a:t>
            </a:r>
            <a:endParaRPr lang="en-US" altLang="zh-CN" sz="2000" b="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8461" name="Line 91"/>
          <p:cNvSpPr/>
          <p:nvPr/>
        </p:nvSpPr>
        <p:spPr>
          <a:xfrm>
            <a:off x="6400800" y="4114800"/>
            <a:ext cx="15128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56" name="Text Box 92"/>
          <p:cNvSpPr txBox="1"/>
          <p:nvPr/>
        </p:nvSpPr>
        <p:spPr>
          <a:xfrm>
            <a:off x="4800600" y="1828800"/>
            <a:ext cx="8636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dirty="0">
                <a:solidFill>
                  <a:srgbClr val="00B05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0</a:t>
            </a:r>
            <a:endParaRPr lang="en-US" altLang="zh-CN" sz="3200" dirty="0">
              <a:solidFill>
                <a:srgbClr val="00B05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1357" name="Text Box 93"/>
          <p:cNvSpPr txBox="1"/>
          <p:nvPr/>
        </p:nvSpPr>
        <p:spPr>
          <a:xfrm>
            <a:off x="4800600" y="2514600"/>
            <a:ext cx="8636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dirty="0">
                <a:solidFill>
                  <a:srgbClr val="00B05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1</a:t>
            </a:r>
            <a:endParaRPr lang="en-US" altLang="zh-CN" sz="3200" dirty="0">
              <a:solidFill>
                <a:srgbClr val="00B05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1358" name="Text Box 94"/>
          <p:cNvSpPr txBox="1"/>
          <p:nvPr/>
        </p:nvSpPr>
        <p:spPr>
          <a:xfrm>
            <a:off x="4800600" y="3124200"/>
            <a:ext cx="8636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dirty="0">
                <a:solidFill>
                  <a:srgbClr val="00B05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5</a:t>
            </a:r>
            <a:endParaRPr lang="en-US" altLang="zh-CN" sz="3200" dirty="0">
              <a:solidFill>
                <a:srgbClr val="00B05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1359" name="Text Box 95"/>
          <p:cNvSpPr txBox="1"/>
          <p:nvPr/>
        </p:nvSpPr>
        <p:spPr>
          <a:xfrm>
            <a:off x="6629400" y="3657600"/>
            <a:ext cx="8636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dirty="0">
                <a:solidFill>
                  <a:srgbClr val="00B05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17</a:t>
            </a:r>
            <a:endParaRPr lang="en-US" altLang="zh-CN" sz="3200" dirty="0">
              <a:solidFill>
                <a:srgbClr val="00B05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8466" name="TextBox 12"/>
          <p:cNvSpPr txBox="1"/>
          <p:nvPr/>
        </p:nvSpPr>
        <p:spPr>
          <a:xfrm>
            <a:off x="685800" y="457200"/>
            <a:ext cx="7391400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How healthy are you and Benny</a:t>
            </a:r>
            <a:endParaRPr lang="zh-CN" altLang="en-US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85800" y="457200"/>
            <a:ext cx="76200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Overall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(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总体上说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)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, </a:t>
            </a: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He is a very healthy person.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" grpId="0"/>
      <p:bldP spid="11357" grpId="0"/>
      <p:bldP spid="11358" grpId="0"/>
      <p:bldP spid="11359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404813"/>
            <a:ext cx="9144000" cy="5226050"/>
          </a:xfrm>
          <a:prstGeom prst="rect">
            <a:avLst/>
          </a:prstGeom>
          <a:noFill/>
          <a:ln w="190500" cmpd="tri">
            <a:solidFill>
              <a:srgbClr val="FF6600"/>
            </a:solidFill>
            <a:prstDash val="dash"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3600" kern="1200" cap="none" spc="0" normalizeH="0" baseline="0" noProof="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Benny likes exercising. He exercises ____ ____ . He usually sleeps for _____________.He watches TV for _____ ____ an </a:t>
            </a:r>
            <a:r>
              <a:rPr kumimoji="0" lang="en-US" altLang="zh-CN" sz="3600" kern="1200" cap="none" spc="0" normalizeH="0" baseline="0" noProof="0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hour.He</a:t>
            </a:r>
            <a:r>
              <a:rPr kumimoji="0" lang="en-US" altLang="zh-CN" sz="3600" kern="1200" cap="none" spc="0" normalizeH="0" baseline="0" noProof="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_____ ____ cakes, chocolate and sweets. He ____ eats ____ and ________ . He often ____ _____ _____ after dinner. His score is __. So he is a very ______ person. Congratulations</a:t>
            </a:r>
            <a:r>
              <a:rPr kumimoji="0" lang="en-US" altLang="zh-CN" sz="3200" kern="1200" cap="none" spc="0" normalizeH="0" baseline="0" noProof="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+mn-cs"/>
              </a:rPr>
              <a:t>(</a:t>
            </a:r>
            <a:r>
              <a:rPr kumimoji="0" lang="zh-CN" altLang="en-US" sz="3200" kern="1200" cap="none" spc="0" normalizeH="0" baseline="0" noProof="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+mn-cs"/>
              </a:rPr>
              <a:t>祝贺</a:t>
            </a:r>
            <a:r>
              <a:rPr kumimoji="0" lang="en-US" altLang="zh-CN" sz="3200" kern="1200" cap="none" spc="0" normalizeH="0" baseline="0" noProof="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+mn-cs"/>
              </a:rPr>
              <a:t>)</a:t>
            </a:r>
            <a:r>
              <a:rPr kumimoji="0" lang="en-US" altLang="zh-CN" sz="3600" kern="1200" cap="none" spc="0" normalizeH="0" baseline="0" noProof="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to him!</a:t>
            </a:r>
            <a:endParaRPr kumimoji="0" lang="en-US" altLang="zh-CN" sz="3600" kern="1200" cap="none" spc="0" normalizeH="0" baseline="0" noProof="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1" name="Text Box 3"/>
          <p:cNvSpPr txBox="1"/>
          <p:nvPr/>
        </p:nvSpPr>
        <p:spPr>
          <a:xfrm>
            <a:off x="152400" y="990600"/>
            <a:ext cx="32004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every day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53" name="Text Box 5"/>
          <p:cNvSpPr txBox="1"/>
          <p:nvPr/>
        </p:nvSpPr>
        <p:spPr>
          <a:xfrm>
            <a:off x="0" y="1524000"/>
            <a:ext cx="41910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about ten hours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54" name="Text Box 6"/>
          <p:cNvSpPr txBox="1"/>
          <p:nvPr/>
        </p:nvSpPr>
        <p:spPr>
          <a:xfrm>
            <a:off x="5562600" y="2057400"/>
            <a:ext cx="28194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seldom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55" name="Text Box 7"/>
          <p:cNvSpPr txBox="1"/>
          <p:nvPr/>
        </p:nvSpPr>
        <p:spPr>
          <a:xfrm>
            <a:off x="-1066800" y="2057400"/>
            <a:ext cx="41910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66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   </a:t>
            </a: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less  than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56" name="Text Box 8"/>
          <p:cNvSpPr txBox="1"/>
          <p:nvPr/>
        </p:nvSpPr>
        <p:spPr>
          <a:xfrm>
            <a:off x="1219200" y="3124200"/>
            <a:ext cx="12954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fruit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57" name="Text Box 9"/>
          <p:cNvSpPr txBox="1"/>
          <p:nvPr/>
        </p:nvSpPr>
        <p:spPr>
          <a:xfrm>
            <a:off x="3429000" y="3124200"/>
            <a:ext cx="26670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vegetables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58" name="Text Box 10"/>
          <p:cNvSpPr txBox="1"/>
          <p:nvPr/>
        </p:nvSpPr>
        <p:spPr>
          <a:xfrm>
            <a:off x="-3390900" y="3657600"/>
            <a:ext cx="8496300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66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             </a:t>
            </a: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takes    a     walk</a:t>
            </a:r>
            <a:endParaRPr lang="en-US" altLang="zh-CN" sz="3600" dirty="0">
              <a:solidFill>
                <a:srgbClr val="FF66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59" name="Text Box 11"/>
          <p:cNvSpPr txBox="1"/>
          <p:nvPr/>
        </p:nvSpPr>
        <p:spPr>
          <a:xfrm>
            <a:off x="1905000" y="4267200"/>
            <a:ext cx="75565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17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60" name="Text Box 12"/>
          <p:cNvSpPr txBox="1"/>
          <p:nvPr/>
        </p:nvSpPr>
        <p:spPr>
          <a:xfrm>
            <a:off x="6705600" y="4267200"/>
            <a:ext cx="199707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healthy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62" name="Text Box 14"/>
          <p:cNvSpPr txBox="1"/>
          <p:nvPr/>
        </p:nvSpPr>
        <p:spPr>
          <a:xfrm>
            <a:off x="7620000" y="2590800"/>
            <a:ext cx="13716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often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63" name="Text Box 15"/>
          <p:cNvSpPr txBox="1"/>
          <p:nvPr/>
        </p:nvSpPr>
        <p:spPr>
          <a:xfrm>
            <a:off x="7315200" y="2057400"/>
            <a:ext cx="18288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eats</a:t>
            </a:r>
            <a:endParaRPr lang="en-US" altLang="zh-CN" sz="36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3" grpId="0"/>
      <p:bldP spid="27654" grpId="0"/>
      <p:bldP spid="27655" grpId="0"/>
      <p:bldP spid="27656" grpId="0"/>
      <p:bldP spid="27657" grpId="0"/>
      <p:bldP spid="27658" grpId="0"/>
      <p:bldP spid="27659" grpId="0"/>
      <p:bldP spid="27660" grpId="0"/>
      <p:bldP spid="27662" grpId="0"/>
      <p:bldP spid="276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图片 3" descr="20130321115920nsxYy8c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8313" y="404813"/>
            <a:ext cx="3581400" cy="646112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36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a restaurant</a:t>
            </a:r>
            <a:endParaRPr lang="zh-CN" altLang="en-US" sz="3600" b="1" dirty="0">
              <a:solidFill>
                <a:srgbClr val="08080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zh-CN" altLang="en-US" dirty="0"/>
          </a:p>
        </p:txBody>
      </p:sp>
      <p:sp>
        <p:nvSpPr>
          <p:cNvPr id="5122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5123" name="Picture 3" descr="C:\Users\武雷\Desktop\U6公开课\t012f26272999a8bc9e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0"/>
            <a:ext cx="9144000" cy="762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Box 5"/>
          <p:cNvSpPr txBox="1"/>
          <p:nvPr/>
        </p:nvSpPr>
        <p:spPr>
          <a:xfrm>
            <a:off x="2057400" y="1828800"/>
            <a:ext cx="5943600" cy="461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125" name="Rectangle 4"/>
          <p:cNvSpPr/>
          <p:nvPr/>
        </p:nvSpPr>
        <p:spPr>
          <a:xfrm>
            <a:off x="1219200" y="1222693"/>
            <a:ext cx="6781800" cy="439991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eaLnBrk="0" hangingPunct="0"/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Dear Mr Wang: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I’m glad to receive your letter. But now I am not very happy. I’m in trouble(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麻烦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) now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I always feel hungry, so I eat a lot of snacks every day. I like eating chocolate, hamburgers, meat, cakes and I also like drinking cola. I seldom eat fruit and vegetables. I am 100 kilos now. I am too fat.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I hate exercise. I like playing computer games at night. I go to bed very late. So in daytime(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白天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，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I feel very tired and don’t want to do anything.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    I know I am not healthy now, but I don’t know how to do, can you help me? Waiting for your letter. Please write back soon.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                                                                                        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Suzy</a:t>
            </a: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菜单_2"/>
          <p:cNvPicPr>
            <a:picLocks noChangeAspect="1"/>
          </p:cNvPicPr>
          <p:nvPr/>
        </p:nvPicPr>
        <p:blipFill>
          <a:blip r:embed="rId2"/>
          <a:srcRect t="10280" b="3687"/>
          <a:stretch>
            <a:fillRect/>
          </a:stretch>
        </p:blipFill>
        <p:spPr>
          <a:xfrm>
            <a:off x="379413" y="2120900"/>
            <a:ext cx="5437187" cy="413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121400" y="3255963"/>
            <a:ext cx="1003300" cy="5826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>
                <a:latin typeface="黑体" panose="02010609060101010101" charset="-122"/>
                <a:ea typeface="黑体" panose="02010609060101010101" charset="-122"/>
              </a:rPr>
              <a:t>menu</a:t>
            </a:r>
            <a:endParaRPr lang="en-US" altLang="zh-CN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54863" y="3306763"/>
            <a:ext cx="110331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n.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菜单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7588" y="3684588"/>
            <a:ext cx="1366837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>
                <a:latin typeface="Times New Roman" panose="02020603050405020304" pitchFamily="18" charset="0"/>
                <a:ea typeface="黑体" panose="02010609060101010101" charset="-122"/>
              </a:rPr>
              <a:t>/'m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e</a:t>
            </a:r>
            <a:r>
              <a:rPr lang="en-US" altLang="zh-CN">
                <a:latin typeface="Times New Roman" panose="02020603050405020304" pitchFamily="18" charset="0"/>
                <a:ea typeface="黑体" panose="02010609060101010101" charset="-122"/>
              </a:rPr>
              <a:t>nju:/</a:t>
            </a:r>
            <a:endParaRPr lang="en-US" altLang="zh-CN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4578" name="内容占位符 2"/>
          <p:cNvSpPr>
            <a:spLocks noGrp="1"/>
          </p:cNvSpPr>
          <p:nvPr>
            <p:ph idx="1"/>
          </p:nvPr>
        </p:nvSpPr>
        <p:spPr>
          <a:xfrm>
            <a:off x="457200" y="1022350"/>
            <a:ext cx="8229600" cy="5524500"/>
          </a:xfrm>
          <a:solidFill>
            <a:schemeClr val="bg1"/>
          </a:solidFill>
        </p:spPr>
        <p:txBody>
          <a:bodyPr anchor="t" anchorCtr="0"/>
          <a:p>
            <a:endParaRPr lang="zh-CN" altLang="en-US"/>
          </a:p>
        </p:txBody>
      </p:sp>
      <p:pic>
        <p:nvPicPr>
          <p:cNvPr id="14341" name="Picture 4" descr="H}0GGZEM70}386TCO3P`RB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320800"/>
            <a:ext cx="1289050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5" descr="Q4GOHF0DZASQ2QWQPTDG`D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2606675"/>
            <a:ext cx="1290638" cy="126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5" descr="KNT6LVXL5~$D{$)IKC`{02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5" y="5192713"/>
            <a:ext cx="1325563" cy="132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5" name="矩形 8"/>
          <p:cNvSpPr/>
          <p:nvPr/>
        </p:nvSpPr>
        <p:spPr>
          <a:xfrm>
            <a:off x="2132013" y="5614988"/>
            <a:ext cx="787400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Beef</a:t>
            </a:r>
            <a:endParaRPr lang="zh-CN" altLang="en-US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4346" name="Picture 2" descr="C:\Users\Administrator\Pictures\u=1499080638,1221107971&amp;fm=23&amp;gp=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3865563"/>
            <a:ext cx="1325563" cy="132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3" descr="C:\Users\Administrator\Pictures\u=3071373480,3421971548&amp;fm=23&amp;gp=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500" y="1320800"/>
            <a:ext cx="1412875" cy="1314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8" name="TextBox 11"/>
          <p:cNvSpPr txBox="1"/>
          <p:nvPr/>
        </p:nvSpPr>
        <p:spPr>
          <a:xfrm>
            <a:off x="2136775" y="1727200"/>
            <a:ext cx="1217613" cy="4762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Chicken</a:t>
            </a:r>
            <a:endParaRPr lang="zh-CN" altLang="en-US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349" name="TextBox 12"/>
          <p:cNvSpPr txBox="1"/>
          <p:nvPr/>
        </p:nvSpPr>
        <p:spPr>
          <a:xfrm>
            <a:off x="2136775" y="2963863"/>
            <a:ext cx="928688" cy="4778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Ric</a:t>
            </a:r>
            <a:r>
              <a:rPr lang="zh-CN" altLang="en-US" sz="2500" dirty="0">
                <a:latin typeface="Calibri" panose="020F0502020204030204" pitchFamily="34" charset="0"/>
                <a:ea typeface="宋体" panose="02010600030101010101" pitchFamily="2" charset="-122"/>
              </a:rPr>
              <a:t>e</a:t>
            </a:r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350" name="TextBox 14"/>
          <p:cNvSpPr txBox="1"/>
          <p:nvPr/>
        </p:nvSpPr>
        <p:spPr>
          <a:xfrm>
            <a:off x="6134100" y="1517650"/>
            <a:ext cx="1285875" cy="8620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Orange </a:t>
            </a:r>
            <a:endParaRPr lang="en-US" altLang="zh-CN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juice</a:t>
            </a:r>
            <a:endParaRPr lang="zh-CN" altLang="en-US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351" name="TextBox 15"/>
          <p:cNvSpPr txBox="1"/>
          <p:nvPr/>
        </p:nvSpPr>
        <p:spPr>
          <a:xfrm>
            <a:off x="6129338" y="2668588"/>
            <a:ext cx="1428750" cy="8620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Green </a:t>
            </a:r>
            <a:endParaRPr lang="en-US" altLang="zh-CN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25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bean</a:t>
            </a:r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s</a:t>
            </a:r>
            <a:endParaRPr lang="zh-CN" altLang="en-US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352" name="TextBox 16"/>
          <p:cNvSpPr txBox="1"/>
          <p:nvPr/>
        </p:nvSpPr>
        <p:spPr>
          <a:xfrm>
            <a:off x="2079625" y="3867150"/>
            <a:ext cx="2428875" cy="1168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Tomato and</a:t>
            </a:r>
            <a:r>
              <a:rPr lang="en-US" altLang="zh-CN" sz="350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en-US" altLang="zh-CN" sz="35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egg</a:t>
            </a:r>
            <a:r>
              <a:rPr lang="en-US" altLang="zh-CN" sz="350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soup</a:t>
            </a:r>
            <a:endParaRPr lang="zh-CN" altLang="en-US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353" name="TextBox 19"/>
          <p:cNvSpPr txBox="1"/>
          <p:nvPr/>
        </p:nvSpPr>
        <p:spPr>
          <a:xfrm>
            <a:off x="6305550" y="4287838"/>
            <a:ext cx="750888" cy="4778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Fish</a:t>
            </a:r>
            <a:endParaRPr lang="zh-CN" altLang="en-US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4354" name="Picture 4" descr="C:\Users\Administrator\Pictures\u=3990125232,3893327044&amp;fm=23&amp;gp=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500" y="5192713"/>
            <a:ext cx="14128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8" name="Picture 5" descr="C:\Users\Administrator\Pictures\u=553713536,3916588284&amp;fm=23&amp;gp=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500" y="2635250"/>
            <a:ext cx="1412875" cy="1228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9" name="Picture 6" descr="C:\Users\Administrator\Pictures\u=428828462,894483333&amp;fm=23&amp;gp=0.jpg"/>
          <p:cNvPicPr>
            <a:picLocks noChangeAspect="1"/>
          </p:cNvPicPr>
          <p:nvPr/>
        </p:nvPicPr>
        <p:blipFill>
          <a:blip r:embed="rId9"/>
          <a:srcRect b="14592"/>
          <a:stretch>
            <a:fillRect/>
          </a:stretch>
        </p:blipFill>
        <p:spPr>
          <a:xfrm>
            <a:off x="4508500" y="3863975"/>
            <a:ext cx="1412875" cy="132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6" name="TextBox 21"/>
          <p:cNvSpPr txBox="1"/>
          <p:nvPr/>
        </p:nvSpPr>
        <p:spPr>
          <a:xfrm>
            <a:off x="6230938" y="5195888"/>
            <a:ext cx="2643187" cy="1016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Green</a:t>
            </a:r>
            <a:r>
              <a:rPr lang="en-US" altLang="zh-CN" sz="350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en-US" altLang="zh-CN" sz="35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2500" dirty="0">
                <a:latin typeface="Calibri" panose="020F0502020204030204" pitchFamily="34" charset="0"/>
                <a:ea typeface="宋体" panose="02010600030101010101" pitchFamily="2" charset="-122"/>
              </a:rPr>
              <a:t>vegetables</a:t>
            </a:r>
            <a:endParaRPr lang="zh-CN" altLang="en-US" sz="25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51625" y="161925"/>
            <a:ext cx="2101850" cy="7080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/'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ɔ:</a:t>
            </a: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də(r)/</a:t>
            </a:r>
            <a:endParaRPr lang="en-US" altLang="zh-CN" sz="20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i="1">
                <a:latin typeface="宋体" panose="02010600030101010101" pitchFamily="2" charset="-122"/>
                <a:ea typeface="宋体" panose="02010600030101010101" pitchFamily="2" charset="-122"/>
              </a:rPr>
              <a:t>vt.&amp;vi.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点（菜）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596" name="文本框 4"/>
          <p:cNvSpPr txBox="1"/>
          <p:nvPr/>
        </p:nvSpPr>
        <p:spPr>
          <a:xfrm>
            <a:off x="461963" y="222250"/>
            <a:ext cx="6130925" cy="5826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dirty="0">
                <a:latin typeface="黑体" panose="02010609060101010101" charset="-122"/>
                <a:ea typeface="黑体" panose="02010609060101010101" charset="-122"/>
              </a:rPr>
              <a:t>What would you like to </a:t>
            </a:r>
            <a:r>
              <a:rPr lang="en-US" altLang="zh-CN" sz="3200" u="sng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order</a:t>
            </a:r>
            <a:r>
              <a:rPr lang="en-US" altLang="zh-CN" sz="3200" dirty="0">
                <a:latin typeface="黑体" panose="02010609060101010101" charset="-122"/>
                <a:ea typeface="黑体" panose="02010609060101010101" charset="-122"/>
              </a:rPr>
              <a:t>?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10300" y="3444875"/>
            <a:ext cx="1971675" cy="706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/b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i:</a:t>
            </a: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</a:rPr>
              <a:t>n/</a:t>
            </a:r>
            <a:endParaRPr lang="en-US" altLang="zh-CN" sz="20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n.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豆，豆科植物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/>
      <p:bldP spid="14348" grpId="0"/>
      <p:bldP spid="14349" grpId="0"/>
      <p:bldP spid="14350" grpId="0"/>
      <p:bldP spid="14351" grpId="0"/>
      <p:bldP spid="14352" grpId="0"/>
      <p:bldP spid="14353" grpId="0"/>
      <p:bldP spid="14356" grpId="0"/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40995" y="749300"/>
            <a:ext cx="4174490" cy="56070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8" r="-5606"/>
            </a:stretch>
          </a:blipFill>
          <a:ln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1320" strike="noStrike" noProof="1"/>
          </a:p>
        </p:txBody>
      </p:sp>
      <p:sp>
        <p:nvSpPr>
          <p:cNvPr id="25603" name="文本框 3"/>
          <p:cNvSpPr txBox="1"/>
          <p:nvPr/>
        </p:nvSpPr>
        <p:spPr>
          <a:xfrm>
            <a:off x="4632325" y="1309688"/>
            <a:ext cx="43989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en-US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What do Millie and Andy</a:t>
            </a:r>
            <a:endParaRPr lang="en-US" altLang="zh-CN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have for dinner?</a:t>
            </a:r>
            <a:endParaRPr lang="en-US" altLang="zh-CN" sz="2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4110" y="2486660"/>
            <a:ext cx="3303905" cy="2553335"/>
          </a:xfrm>
          <a:prstGeom prst="rect">
            <a:avLst/>
          </a:prstGeom>
          <a:solidFill>
            <a:srgbClr val="A45126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50800" dist="38100" sx="105000" sy="105000" algn="l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anchor="t">
            <a:spAutoFit/>
          </a:bodyPr>
          <a:p>
            <a:pPr defTabSz="914400"/>
            <a:r>
              <a:rPr lang="en-US" altLang="zh-CN" sz="3200" noProof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Beef </a:t>
            </a:r>
            <a:endParaRPr lang="en-US" altLang="zh-CN" sz="3200" noProof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/>
            <a:r>
              <a:rPr lang="en-US" altLang="zh-CN" sz="3200" noProof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fish</a:t>
            </a:r>
            <a:endParaRPr lang="en-US" altLang="zh-CN" sz="3200" noProof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/>
            <a:r>
              <a:rPr lang="en-US" altLang="zh-CN" sz="3200" noProof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green beans</a:t>
            </a:r>
            <a:endParaRPr lang="en-US" altLang="zh-CN" sz="3200" noProof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/>
            <a:r>
              <a:rPr lang="en-US" altLang="zh-CN" sz="3200" noProof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apple juice </a:t>
            </a:r>
            <a:endParaRPr lang="en-US" altLang="zh-CN" sz="3200" noProof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914400"/>
            <a:r>
              <a:rPr lang="en-US" altLang="zh-CN" sz="3200" noProof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some rice.</a:t>
            </a:r>
            <a:endParaRPr lang="en-US" altLang="zh-CN" sz="3200" noProof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U6-05 Speak up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7696200" y="5867400"/>
            <a:ext cx="622300" cy="488950"/>
          </a:xfrm>
          <a:prstGeom prst="rect">
            <a:avLst/>
          </a:prstGeom>
        </p:spPr>
      </p:pic>
      <p:pic>
        <p:nvPicPr>
          <p:cNvPr id="3" name="U6-05 Speak up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280" y="56388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6626" name="TextBox 3"/>
          <p:cNvSpPr txBox="1"/>
          <p:nvPr/>
        </p:nvSpPr>
        <p:spPr>
          <a:xfrm>
            <a:off x="304800" y="533400"/>
            <a:ext cx="6019800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Make up a dialogue</a:t>
            </a:r>
            <a:endParaRPr lang="en-US" altLang="zh-CN" sz="4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27" name="TextBox 4"/>
          <p:cNvSpPr txBox="1"/>
          <p:nvPr/>
        </p:nvSpPr>
        <p:spPr>
          <a:xfrm>
            <a:off x="152400" y="2127250"/>
            <a:ext cx="7086600" cy="4645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dirty="0">
                <a:solidFill>
                  <a:srgbClr val="A45126"/>
                </a:solidFill>
                <a:latin typeface="黑体" panose="02010609060101010101" charset="-122"/>
                <a:ea typeface="黑体" panose="02010609060101010101" charset="-122"/>
              </a:rPr>
              <a:t>A: What would you like to order?</a:t>
            </a:r>
            <a:endParaRPr lang="en-US" altLang="zh-CN" dirty="0">
              <a:solidFill>
                <a:srgbClr val="A45126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B: Let me have a look at the menu, please</a:t>
            </a:r>
            <a:endParaRPr lang="en-US" altLang="zh-CN" dirty="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en-US" altLang="zh-CN" dirty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How about...</a:t>
            </a:r>
            <a:endParaRPr lang="en-US" altLang="zh-CN" dirty="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rgbClr val="A45126"/>
                </a:solidFill>
                <a:latin typeface="黑体" panose="02010609060101010101" charset="-122"/>
                <a:ea typeface="黑体" panose="02010609060101010101" charset="-122"/>
              </a:rPr>
              <a:t>A: OK, I’ll have... </a:t>
            </a:r>
            <a:endParaRPr lang="en-US" altLang="zh-CN" dirty="0">
              <a:solidFill>
                <a:srgbClr val="A45126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rgbClr val="A45126"/>
                </a:solidFill>
                <a:latin typeface="黑体" panose="02010609060101010101" charset="-122"/>
                <a:ea typeface="黑体" panose="02010609060101010101" charset="-122"/>
              </a:rPr>
              <a:t>   Would you like...</a:t>
            </a:r>
            <a:endParaRPr lang="en-US" altLang="zh-CN" dirty="0">
              <a:solidFill>
                <a:srgbClr val="A45126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B: Yes/ No. I’d like...</a:t>
            </a:r>
            <a:endParaRPr lang="en-US" altLang="zh-CN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rgbClr val="A45126"/>
                </a:solidFill>
                <a:latin typeface="黑体" panose="02010609060101010101" charset="-122"/>
                <a:ea typeface="黑体" panose="02010609060101010101" charset="-122"/>
              </a:rPr>
              <a:t>A: What about some...? </a:t>
            </a:r>
            <a:endParaRPr lang="en-US" altLang="zh-CN" dirty="0">
              <a:solidFill>
                <a:srgbClr val="A45126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B: OK,...</a:t>
            </a:r>
            <a:endParaRPr lang="en-US" altLang="zh-CN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rgbClr val="A45126"/>
                </a:solidFill>
                <a:latin typeface="黑体" panose="02010609060101010101" charset="-122"/>
                <a:ea typeface="黑体" panose="02010609060101010101" charset="-122"/>
              </a:rPr>
              <a:t>A: Any drinks?</a:t>
            </a:r>
            <a:endParaRPr lang="en-US" altLang="zh-CN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B: Can I have a bottle of...?</a:t>
            </a:r>
            <a:endParaRPr lang="en-US" altLang="zh-CN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rgbClr val="A45126"/>
                </a:solidFill>
                <a:latin typeface="黑体" panose="02010609060101010101" charset="-122"/>
                <a:ea typeface="黑体" panose="02010609060101010101" charset="-122"/>
              </a:rPr>
              <a:t>A: ...is (not) healthy./What about... juice?</a:t>
            </a:r>
            <a:endParaRPr lang="en-US" altLang="zh-CN" dirty="0">
              <a:solidFill>
                <a:srgbClr val="A45126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B:</a:t>
            </a:r>
            <a:r>
              <a:rPr lang="en-US" altLang="zh-CN" b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That’s fine!</a:t>
            </a:r>
            <a:endParaRPr lang="en-US" altLang="zh-CN" b="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628" name="Text Box 8"/>
          <p:cNvSpPr txBox="1"/>
          <p:nvPr/>
        </p:nvSpPr>
        <p:spPr>
          <a:xfrm>
            <a:off x="5715000" y="2054225"/>
            <a:ext cx="1752600" cy="15525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6629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05388" y="3348038"/>
            <a:ext cx="4129087" cy="159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7221538" y="4902200"/>
            <a:ext cx="1912938" cy="1971675"/>
          </a:xfrm>
          <a:prstGeom prst="rec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320" strike="noStrike" noProof="1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5943600" y="447675"/>
            <a:ext cx="3252470" cy="1247140"/>
          </a:xfrm>
          <a:prstGeom prst="rect">
            <a:avLst/>
          </a:prstGeom>
          <a:blipFill dpi="0" rotWithShape="1">
            <a:blip r:embed="rId7" cstate="email"/>
            <a:srcRect/>
            <a:stretch>
              <a:fillRect r="210"/>
            </a:stretch>
          </a:blip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320" strike="noStrike" noProof="1"/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7218363" y="1695450"/>
            <a:ext cx="1927225" cy="1692275"/>
          </a:xfrm>
          <a:prstGeom prst="rect">
            <a:avLst/>
          </a:prstGeom>
          <a:blipFill dpi="0" rotWithShape="1">
            <a:blip r:embed="rId9" cstate="email"/>
            <a:srcRect/>
            <a:stretch>
              <a:fillRect/>
            </a:stretch>
          </a:blip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 fontAlgn="base"/>
            <a:endParaRPr lang="zh-CN" altLang="en-US" sz="1320" strike="noStrike" noProof="1"/>
          </a:p>
        </p:txBody>
      </p:sp>
      <p:sp>
        <p:nvSpPr>
          <p:cNvPr id="28" name="矩形 27"/>
          <p:cNvSpPr/>
          <p:nvPr>
            <p:custDataLst>
              <p:tags r:id="rId10"/>
            </p:custDataLst>
          </p:nvPr>
        </p:nvSpPr>
        <p:spPr>
          <a:xfrm rot="20583536">
            <a:off x="3765550" y="3106738"/>
            <a:ext cx="1323975" cy="1335088"/>
          </a:xfrm>
          <a:prstGeom prst="rect">
            <a:avLst/>
          </a:prstGeom>
          <a:blipFill>
            <a:blip r:embed="rId11" cstate="email"/>
            <a:srcRect/>
            <a:stretch>
              <a:fillRect/>
            </a:stretch>
          </a:blipFill>
          <a:ln w="38100">
            <a:solidFill>
              <a:srgbClr val="FEFDF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z="1320" strike="noStrike" noProof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67" name="组合 40966"/>
          <p:cNvGrpSpPr/>
          <p:nvPr/>
        </p:nvGrpSpPr>
        <p:grpSpPr>
          <a:xfrm>
            <a:off x="533400" y="3505200"/>
            <a:ext cx="381000" cy="381000"/>
            <a:chOff x="4368" y="1152"/>
            <a:chExt cx="720" cy="720"/>
          </a:xfrm>
        </p:grpSpPr>
        <p:sp>
          <p:nvSpPr>
            <p:cNvPr id="40968" name="十六角星 40967"/>
            <p:cNvSpPr/>
            <p:nvPr/>
          </p:nvSpPr>
          <p:spPr>
            <a:xfrm>
              <a:off x="4368" y="1152"/>
              <a:ext cx="720" cy="720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FF00">
                    <a:gamma/>
                    <a:tint val="82353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tint val="82353"/>
                    <a:invGamma/>
                  </a:srgbClr>
                </a:gs>
              </a:gsLst>
              <a:lin ang="2700000" scaled="1"/>
              <a:tileRect/>
            </a:gradFill>
            <a:ln w="9525">
              <a:noFill/>
            </a:ln>
            <a:effectLst>
              <a:outerShdw dist="35921" dir="2699999" algn="ctr" rotWithShape="0">
                <a:srgbClr val="C0C0C0"/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40969" name="椭圆 40968">
              <a:hlinkClick r:id="rId1" action="ppaction://hlinksldjump"/>
            </p:cNvPr>
            <p:cNvSpPr/>
            <p:nvPr/>
          </p:nvSpPr>
          <p:spPr>
            <a:xfrm>
              <a:off x="4512" y="1296"/>
              <a:ext cx="432" cy="432"/>
            </a:xfrm>
            <a:prstGeom prst="ellipse">
              <a:avLst/>
            </a:prstGeom>
            <a:pattFill prst="ltDnDiag">
              <a:fgClr>
                <a:srgbClr val="FFCC00"/>
              </a:fgClr>
              <a:bgClr>
                <a:srgbClr val="FF9933"/>
              </a:bgClr>
            </a:pattFill>
            <a:ln w="9525">
              <a:noFill/>
            </a:ln>
            <a:effectLst>
              <a:outerShdw dist="35921" dir="2699999" algn="ctr" rotWithShape="0">
                <a:srgbClr val="C0C0C0"/>
              </a:outerShdw>
            </a:effectLst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0970" name="组合 40969"/>
          <p:cNvGrpSpPr/>
          <p:nvPr/>
        </p:nvGrpSpPr>
        <p:grpSpPr>
          <a:xfrm>
            <a:off x="533400" y="2662555"/>
            <a:ext cx="381000" cy="381000"/>
            <a:chOff x="4368" y="1152"/>
            <a:chExt cx="720" cy="720"/>
          </a:xfrm>
        </p:grpSpPr>
        <p:sp>
          <p:nvSpPr>
            <p:cNvPr id="40971" name="十六角星 40970"/>
            <p:cNvSpPr/>
            <p:nvPr/>
          </p:nvSpPr>
          <p:spPr>
            <a:xfrm>
              <a:off x="4368" y="1152"/>
              <a:ext cx="720" cy="720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FF00">
                    <a:gamma/>
                    <a:tint val="82353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tint val="82353"/>
                    <a:invGamma/>
                  </a:srgbClr>
                </a:gs>
              </a:gsLst>
              <a:lin ang="2700000" scaled="1"/>
              <a:tileRect/>
            </a:gradFill>
            <a:ln w="9525">
              <a:noFill/>
            </a:ln>
            <a:effectLst>
              <a:outerShdw dist="35921" dir="2699999" algn="ctr" rotWithShape="0">
                <a:srgbClr val="C0C0C0"/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40972" name="椭圆 40971">
              <a:hlinkClick r:id="rId1" action="ppaction://hlinksldjump"/>
            </p:cNvPr>
            <p:cNvSpPr/>
            <p:nvPr/>
          </p:nvSpPr>
          <p:spPr>
            <a:xfrm>
              <a:off x="4512" y="1296"/>
              <a:ext cx="432" cy="432"/>
            </a:xfrm>
            <a:prstGeom prst="ellipse">
              <a:avLst/>
            </a:prstGeom>
            <a:pattFill prst="ltDnDiag">
              <a:fgClr>
                <a:srgbClr val="FFCC00"/>
              </a:fgClr>
              <a:bgClr>
                <a:srgbClr val="FF9933"/>
              </a:bgClr>
            </a:pattFill>
            <a:ln w="9525">
              <a:noFill/>
            </a:ln>
            <a:effectLst>
              <a:outerShdw dist="35921" dir="2699999" algn="ctr" rotWithShape="0">
                <a:srgbClr val="C0C0C0"/>
              </a:outerShdw>
            </a:effectLst>
          </p:spPr>
          <p:txBody>
            <a:bodyPr/>
            <a:p>
              <a:endParaRPr lang="zh-CN" altLang="en-US"/>
            </a:p>
          </p:txBody>
        </p:sp>
      </p:grpSp>
      <p:grpSp>
        <p:nvGrpSpPr>
          <p:cNvPr id="40976" name="组合 40975"/>
          <p:cNvGrpSpPr/>
          <p:nvPr/>
        </p:nvGrpSpPr>
        <p:grpSpPr>
          <a:xfrm rot="-166981">
            <a:off x="542290" y="4191000"/>
            <a:ext cx="381000" cy="381000"/>
            <a:chOff x="4368" y="1152"/>
            <a:chExt cx="720" cy="720"/>
          </a:xfrm>
        </p:grpSpPr>
        <p:sp>
          <p:nvSpPr>
            <p:cNvPr id="40977" name="十六角星 40976"/>
            <p:cNvSpPr/>
            <p:nvPr/>
          </p:nvSpPr>
          <p:spPr>
            <a:xfrm>
              <a:off x="4368" y="1152"/>
              <a:ext cx="720" cy="720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FF00">
                    <a:gamma/>
                    <a:tint val="82353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tint val="82353"/>
                    <a:invGamma/>
                  </a:srgbClr>
                </a:gs>
              </a:gsLst>
              <a:lin ang="2700000" scaled="1"/>
              <a:tileRect/>
            </a:gradFill>
            <a:ln w="9525">
              <a:noFill/>
            </a:ln>
            <a:effectLst>
              <a:outerShdw dist="35921" dir="2699999" algn="ctr" rotWithShape="0">
                <a:srgbClr val="C0C0C0"/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40978" name="椭圆 40977">
              <a:hlinkClick r:id="rId1" action="ppaction://hlinksldjump"/>
            </p:cNvPr>
            <p:cNvSpPr/>
            <p:nvPr/>
          </p:nvSpPr>
          <p:spPr>
            <a:xfrm>
              <a:off x="4512" y="1296"/>
              <a:ext cx="432" cy="432"/>
            </a:xfrm>
            <a:prstGeom prst="ellipse">
              <a:avLst/>
            </a:prstGeom>
            <a:pattFill prst="ltDnDiag">
              <a:fgClr>
                <a:srgbClr val="FFCC00"/>
              </a:fgClr>
              <a:bgClr>
                <a:srgbClr val="FF9933"/>
              </a:bgClr>
            </a:pattFill>
            <a:ln w="9525">
              <a:noFill/>
            </a:ln>
            <a:effectLst>
              <a:outerShdw dist="35921" dir="2699999" algn="ctr" rotWithShape="0">
                <a:srgbClr val="C0C0C0"/>
              </a:outerShdw>
            </a:effectLst>
          </p:spPr>
          <p:txBody>
            <a:bodyPr/>
            <a:p>
              <a:endParaRPr lang="zh-CN" altLang="en-US"/>
            </a:p>
          </p:txBody>
        </p:sp>
      </p:grpSp>
      <p:sp>
        <p:nvSpPr>
          <p:cNvPr id="40979" name="文本框 40978"/>
          <p:cNvSpPr txBox="1"/>
          <p:nvPr/>
        </p:nvSpPr>
        <p:spPr>
          <a:xfrm>
            <a:off x="932180" y="2623185"/>
            <a:ext cx="87490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FF0000"/>
                </a:solidFill>
                <a:latin typeface="Comic Sans MS" panose="030F0702030302020204" pitchFamily="66" charset="0"/>
              </a:rPr>
              <a:t>Group members s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ay the beginning and ending together</a:t>
            </a:r>
            <a:endParaRPr lang="en-US" altLang="zh-CN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0" name="文本框 40979"/>
          <p:cNvSpPr txBox="1"/>
          <p:nvPr/>
        </p:nvSpPr>
        <p:spPr>
          <a:xfrm>
            <a:off x="990600" y="3429000"/>
            <a:ext cx="65081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solidFill>
                  <a:srgbClr val="FF0000"/>
                </a:solidFill>
                <a:latin typeface="Comic Sans MS" panose="030F0702030302020204" pitchFamily="66" charset="0"/>
              </a:rPr>
              <a:t>Each member should say at least 1 point</a:t>
            </a:r>
            <a:endParaRPr lang="en-US" altLang="zh-CN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1" name="文本框 40980"/>
          <p:cNvSpPr txBox="1"/>
          <p:nvPr/>
        </p:nvSpPr>
        <p:spPr>
          <a:xfrm>
            <a:off x="1245235" y="4114800"/>
            <a:ext cx="79616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altLang="zh-CN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2" name="文本框 40981"/>
          <p:cNvSpPr txBox="1"/>
          <p:nvPr/>
        </p:nvSpPr>
        <p:spPr>
          <a:xfrm>
            <a:off x="1066800" y="4114800"/>
            <a:ext cx="381190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b="1" dirty="0">
                <a:solidFill>
                  <a:srgbClr val="FF0000"/>
                </a:solidFill>
                <a:latin typeface="Comic Sans MS" panose="030F0702030302020204" pitchFamily="66" charset="0"/>
              </a:rPr>
              <a:t>I will give you 3 minutes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87" name="矩形 40986"/>
          <p:cNvSpPr/>
          <p:nvPr/>
        </p:nvSpPr>
        <p:spPr>
          <a:xfrm>
            <a:off x="304800" y="16002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chemeClr val="accent2"/>
                </a:solidFill>
              </a:rPr>
              <a:t>Give a talk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chemeClr val="accent2"/>
                </a:solidFill>
              </a:rPr>
              <a:t>on </a:t>
            </a:r>
            <a:r>
              <a:rPr lang="en-US" altLang="zh-CN" b="1">
                <a:solidFill>
                  <a:srgbClr val="FF0000"/>
                </a:solidFill>
              </a:rPr>
              <a:t>how to keep fit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0991" name="矩形 40990"/>
          <p:cNvSpPr/>
          <p:nvPr/>
        </p:nvSpPr>
        <p:spPr>
          <a:xfrm>
            <a:off x="609600" y="152400"/>
            <a:ext cx="8229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altLang="zh-CN" sz="5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Group work</a:t>
            </a:r>
            <a:endParaRPr lang="en-US" altLang="zh-CN" sz="54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8" name="文本占位符 41987"/>
          <p:cNvSpPr txBox="1"/>
          <p:nvPr>
            <p:ph type="body" idx="1"/>
          </p:nvPr>
        </p:nvSpPr>
        <p:spPr>
          <a:xfrm>
            <a:off x="152400" y="1143000"/>
            <a:ext cx="8915400" cy="5638800"/>
          </a:xfrm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lang="en-US" altLang="zh-CN" sz="1800" b="1" dirty="0">
                <a:solidFill>
                  <a:srgbClr val="800080"/>
                </a:solidFill>
              </a:rPr>
              <a:t>         </a:t>
            </a:r>
            <a:r>
              <a:rPr lang="en-US" altLang="zh-CN" b="1">
                <a:solidFill>
                  <a:srgbClr val="800080"/>
                </a:solidFill>
                <a:latin typeface="Comic Sans MS" panose="030F0702030302020204" pitchFamily="66" charset="0"/>
              </a:rPr>
              <a:t>Hello , boys and girls . Today , We’re very happy to tell you about how to keep fit.</a:t>
            </a:r>
            <a:endParaRPr lang="en-US" altLang="zh-CN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US" altLang="zh-CN" b="1">
                <a:solidFill>
                  <a:srgbClr val="800080"/>
                </a:solidFill>
                <a:latin typeface="Comic Sans MS" panose="030F0702030302020204" pitchFamily="66" charset="0"/>
              </a:rPr>
              <a:t>    </a:t>
            </a:r>
            <a:endParaRPr lang="en-US" altLang="zh-CN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US" altLang="zh-CN" b="1">
                <a:solidFill>
                  <a:srgbClr val="800080"/>
                </a:solidFill>
                <a:latin typeface="Comic Sans MS" panose="030F0702030302020204" pitchFamily="66" charset="0"/>
              </a:rPr>
              <a:t>                                            </a:t>
            </a:r>
            <a:endParaRPr lang="en-US" altLang="zh-CN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US" altLang="zh-CN" b="1">
                <a:solidFill>
                  <a:srgbClr val="800080"/>
                </a:solidFill>
                <a:latin typeface="Comic Sans MS" panose="030F0702030302020204" pitchFamily="66" charset="0"/>
              </a:rPr>
              <a:t>                                           </a:t>
            </a:r>
            <a:endParaRPr lang="en-US" altLang="zh-CN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US" altLang="zh-CN" b="1">
                <a:solidFill>
                  <a:srgbClr val="800080"/>
                </a:solidFill>
                <a:latin typeface="Comic Sans MS" panose="030F0702030302020204" pitchFamily="66" charset="0"/>
              </a:rPr>
              <a:t>                                        </a:t>
            </a:r>
            <a:endParaRPr lang="en-US" altLang="zh-CN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endParaRPr lang="en-US" altLang="zh-CN" b="1">
              <a:solidFill>
                <a:srgbClr val="800080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en-US" altLang="zh-CN" b="1">
                <a:solidFill>
                  <a:srgbClr val="800080"/>
                </a:solidFill>
                <a:latin typeface="Comic Sans MS" panose="030F0702030302020204" pitchFamily="66" charset="0"/>
              </a:rPr>
              <a:t>Good luck with your new diet and lifestyle, Thank you , goodbye</a:t>
            </a:r>
            <a:r>
              <a:rPr lang="en-US" altLang="zh-CN" sz="1800" b="1">
                <a:solidFill>
                  <a:srgbClr val="800080"/>
                </a:solidFill>
              </a:rPr>
              <a:t>.</a:t>
            </a:r>
            <a:endParaRPr lang="en-US" altLang="zh-CN" sz="1800" b="1">
              <a:solidFill>
                <a:srgbClr val="800080"/>
              </a:solidFill>
            </a:endParaRPr>
          </a:p>
        </p:txBody>
      </p:sp>
      <p:pic>
        <p:nvPicPr>
          <p:cNvPr id="41990" name="图片 41989" descr="20071023144618586_2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rcRect t="34375"/>
          <a:stretch>
            <a:fillRect/>
          </a:stretch>
        </p:blipFill>
        <p:spPr>
          <a:xfrm>
            <a:off x="152400" y="2514600"/>
            <a:ext cx="9144000" cy="320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9" name="标题 41988"/>
          <p:cNvSpPr>
            <a:spLocks noGrp="1"/>
          </p:cNvSpPr>
          <p:nvPr>
            <p:ph type="title"/>
          </p:nvPr>
        </p:nvSpPr>
        <p:spPr>
          <a:xfrm>
            <a:off x="914400" y="152400"/>
            <a:ext cx="8305800" cy="1143000"/>
          </a:xfrm>
        </p:spPr>
        <p:txBody>
          <a:bodyPr vert="horz" wrap="square" lIns="91440" tIns="45720" rIns="91440" bIns="45720" anchor="ctr" anchorCtr="0"/>
          <a:p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b="1">
                <a:solidFill>
                  <a:srgbClr val="FF0000"/>
                </a:solidFill>
              </a:rPr>
              <a:t>Give a talk </a:t>
            </a:r>
            <a:r>
              <a:rPr lang="en-US" altLang="zh-CN" b="1">
                <a:solidFill>
                  <a:schemeClr val="accent2"/>
                </a:solidFill>
              </a:rPr>
              <a:t>on how to keep fit</a:t>
            </a:r>
            <a:endParaRPr lang="en-US" altLang="zh-CN" b="1">
              <a:solidFill>
                <a:schemeClr val="accent2"/>
              </a:solidFill>
            </a:endParaRPr>
          </a:p>
        </p:txBody>
      </p:sp>
      <p:pic>
        <p:nvPicPr>
          <p:cNvPr id="41991" name="图片 41990" descr="5461837_144443078288_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 b="3125"/>
          <a:stretch>
            <a:fillRect/>
          </a:stretch>
        </p:blipFill>
        <p:spPr>
          <a:xfrm>
            <a:off x="0" y="0"/>
            <a:ext cx="1266825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2" name="矩形 41991"/>
          <p:cNvSpPr/>
          <p:nvPr/>
        </p:nvSpPr>
        <p:spPr>
          <a:xfrm>
            <a:off x="5867400" y="2536825"/>
            <a:ext cx="1404938" cy="4826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First…</a:t>
            </a:r>
            <a:endParaRPr lang="en-US" altLang="zh-CN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993" name="矩形 41992"/>
          <p:cNvSpPr/>
          <p:nvPr/>
        </p:nvSpPr>
        <p:spPr>
          <a:xfrm>
            <a:off x="5867400" y="3276600"/>
            <a:ext cx="2019300" cy="5302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Second …</a:t>
            </a:r>
            <a:endParaRPr lang="en-US" altLang="zh-CN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994" name="矩形 41993"/>
          <p:cNvSpPr/>
          <p:nvPr/>
        </p:nvSpPr>
        <p:spPr>
          <a:xfrm>
            <a:off x="5943600" y="3886200"/>
            <a:ext cx="1416050" cy="4826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Then…</a:t>
            </a:r>
            <a:endParaRPr lang="en-US" altLang="zh-CN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995" name="矩形 41994"/>
          <p:cNvSpPr/>
          <p:nvPr/>
        </p:nvSpPr>
        <p:spPr>
          <a:xfrm>
            <a:off x="5943600" y="4572000"/>
            <a:ext cx="2286000" cy="1212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</a:rPr>
              <a:t>Finally…</a:t>
            </a:r>
            <a:endParaRPr lang="en-US" altLang="zh-CN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97" name="图片 41996" descr="book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5257800"/>
            <a:ext cx="33528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9" name="班得瑞乐团 - Snowdreams 雪之梦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6400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39" fill="hold"/>
                                        <p:tgtEl>
                                          <p:spTgt spid="419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文本框 69633"/>
          <p:cNvSpPr txBox="1"/>
          <p:nvPr/>
        </p:nvSpPr>
        <p:spPr>
          <a:xfrm>
            <a:off x="250825" y="455613"/>
            <a:ext cx="84248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How often</a:t>
            </a: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 do you </a:t>
            </a: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take a walk</a:t>
            </a: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?</a:t>
            </a:r>
            <a:endParaRPr lang="en-US" altLang="zh-CN" sz="36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矩形 69634"/>
          <p:cNvSpPr/>
          <p:nvPr/>
        </p:nvSpPr>
        <p:spPr>
          <a:xfrm>
            <a:off x="395288" y="1247775"/>
            <a:ext cx="7704137" cy="1200150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</a:rPr>
              <a:t>How often</a:t>
            </a:r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表示“多久一次”，用来询问频率。</a:t>
            </a:r>
            <a:endParaRPr lang="zh-CN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6" name="矩形 69635"/>
          <p:cNvSpPr/>
          <p:nvPr/>
        </p:nvSpPr>
        <p:spPr>
          <a:xfrm>
            <a:off x="323850" y="3284538"/>
            <a:ext cx="8675688" cy="2727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你多久去一次图书馆？</a:t>
            </a:r>
            <a:endParaRPr lang="zh-CN" altLang="en-US" sz="3600" b="1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zh-CN" altLang="en-US" sz="3600" b="1" dirty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你多久去看你的祖父母一次？</a:t>
            </a:r>
            <a:endParaRPr lang="zh-CN" altLang="en-US" sz="3600" b="1" dirty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zh-CN" altLang="en-US" sz="36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9637" name="组合 69636"/>
          <p:cNvGrpSpPr/>
          <p:nvPr/>
        </p:nvGrpSpPr>
        <p:grpSpPr>
          <a:xfrm>
            <a:off x="395288" y="2565400"/>
            <a:ext cx="3276600" cy="744538"/>
            <a:chOff x="1519" y="1525"/>
            <a:chExt cx="1769" cy="671"/>
          </a:xfrm>
        </p:grpSpPr>
        <p:grpSp>
          <p:nvGrpSpPr>
            <p:cNvPr id="69638" name="组合 69637"/>
            <p:cNvGrpSpPr/>
            <p:nvPr/>
          </p:nvGrpSpPr>
          <p:grpSpPr>
            <a:xfrm>
              <a:off x="1519" y="1525"/>
              <a:ext cx="1769" cy="651"/>
              <a:chOff x="1519" y="1525"/>
              <a:chExt cx="1769" cy="651"/>
            </a:xfrm>
          </p:grpSpPr>
          <p:pic>
            <p:nvPicPr>
              <p:cNvPr id="69639" name="图片 69638" descr="5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8" y="1525"/>
                <a:ext cx="1270" cy="65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9640" name="图片 69639" descr="29(1)[1]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9" y="1570"/>
                <a:ext cx="635" cy="54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69641" name="文本框 69640"/>
            <p:cNvSpPr txBox="1"/>
            <p:nvPr/>
          </p:nvSpPr>
          <p:spPr>
            <a:xfrm>
              <a:off x="2154" y="1618"/>
              <a:ext cx="1089" cy="5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err="1">
                  <a:latin typeface="Comic Sans MS" panose="030F0702030302020204" pitchFamily="66" charset="0"/>
                </a:rPr>
                <a:t>Practise</a:t>
              </a:r>
              <a:endParaRPr lang="en-US" altLang="zh-CN" sz="36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69642" name="矩形 69641"/>
          <p:cNvSpPr/>
          <p:nvPr/>
        </p:nvSpPr>
        <p:spPr>
          <a:xfrm>
            <a:off x="360363" y="3284538"/>
            <a:ext cx="8675687" cy="2727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How often</a:t>
            </a: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</a:rPr>
              <a:t>do you go to the library?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How often</a:t>
            </a: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</a:rPr>
              <a:t>do you visit your grandparents?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ldLvl="0" animBg="1"/>
      <p:bldP spid="69636" grpId="0"/>
      <p:bldP spid="696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矩形 70657"/>
          <p:cNvSpPr/>
          <p:nvPr/>
        </p:nvSpPr>
        <p:spPr>
          <a:xfrm>
            <a:off x="250825" y="3470275"/>
            <a:ext cx="8675688" cy="33877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His uncle </a:t>
            </a:r>
            <a:r>
              <a:rPr lang="en-US" altLang="zh-CN" sz="3600" b="1">
                <a:solidFill>
                  <a:srgbClr val="3333FF"/>
                </a:solidFill>
                <a:latin typeface="Times New Roman" panose="02020603050405020304" pitchFamily="18" charset="0"/>
              </a:rPr>
              <a:t>walks to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the factory every day. 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The old woman </a:t>
            </a:r>
            <a:r>
              <a:rPr lang="en-US" altLang="zh-CN" sz="3600" b="1">
                <a:solidFill>
                  <a:srgbClr val="3333FF"/>
                </a:solidFill>
                <a:latin typeface="Times New Roman" panose="02020603050405020304" pitchFamily="18" charset="0"/>
              </a:rPr>
              <a:t>takes a walk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with her  husband (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丈夫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) every morning.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矩形 70658"/>
          <p:cNvSpPr/>
          <p:nvPr/>
        </p:nvSpPr>
        <p:spPr>
          <a:xfrm>
            <a:off x="323850" y="404813"/>
            <a:ext cx="8569325" cy="2298700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en-US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take a </a:t>
            </a:r>
            <a:r>
              <a:rPr lang="en-US" altLang="en-US" sz="3600" b="1" err="1">
                <a:solidFill>
                  <a:srgbClr val="3333FF"/>
                </a:solidFill>
                <a:latin typeface="Times New Roman" panose="02020603050405020304" pitchFamily="18" charset="0"/>
              </a:rPr>
              <a:t>walk</a:t>
            </a:r>
            <a:r>
              <a:rPr lang="en-US" altLang="en-US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意为“散步”。其中，walk是名词，此短语还可直接用动词walk来代替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。</a:t>
            </a: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en-US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walk作动词时，后常与to连用，意为“步行去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……”，</a:t>
            </a:r>
            <a:r>
              <a:rPr lang="en-US" altLang="en-US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相当于go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… on foot 。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0" name="矩形 70659"/>
          <p:cNvSpPr/>
          <p:nvPr/>
        </p:nvSpPr>
        <p:spPr>
          <a:xfrm>
            <a:off x="250825" y="3470275"/>
            <a:ext cx="8675688" cy="2289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他的叔叔每天步行去工厂。 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这位老妇人每天早上都跟她的丈夫一起散步。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0661" name="组合 70660"/>
          <p:cNvGrpSpPr/>
          <p:nvPr/>
        </p:nvGrpSpPr>
        <p:grpSpPr>
          <a:xfrm>
            <a:off x="323850" y="2708275"/>
            <a:ext cx="3276600" cy="744538"/>
            <a:chOff x="1519" y="1525"/>
            <a:chExt cx="1769" cy="671"/>
          </a:xfrm>
        </p:grpSpPr>
        <p:grpSp>
          <p:nvGrpSpPr>
            <p:cNvPr id="70662" name="组合 70661"/>
            <p:cNvGrpSpPr/>
            <p:nvPr/>
          </p:nvGrpSpPr>
          <p:grpSpPr>
            <a:xfrm>
              <a:off x="1519" y="1525"/>
              <a:ext cx="1769" cy="651"/>
              <a:chOff x="1519" y="1525"/>
              <a:chExt cx="1769" cy="651"/>
            </a:xfrm>
          </p:grpSpPr>
          <p:pic>
            <p:nvPicPr>
              <p:cNvPr id="70663" name="图片 70662" descr="5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8" y="1525"/>
                <a:ext cx="1270" cy="65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0664" name="图片 70663" descr="29(1)[1]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9" y="1570"/>
                <a:ext cx="635" cy="54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70665" name="文本框 70664"/>
            <p:cNvSpPr txBox="1"/>
            <p:nvPr/>
          </p:nvSpPr>
          <p:spPr>
            <a:xfrm>
              <a:off x="2154" y="1618"/>
              <a:ext cx="1089" cy="5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err="1">
                  <a:latin typeface="Comic Sans MS" panose="030F0702030302020204" pitchFamily="66" charset="0"/>
                </a:rPr>
                <a:t>Practise</a:t>
              </a:r>
              <a:endParaRPr lang="en-US" altLang="zh-CN" sz="3600" b="1"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ldLvl="0" animBg="1"/>
      <p:bldP spid="70659" grpId="0" bldLvl="0" animBg="1"/>
      <p:bldP spid="706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矩形 71681"/>
          <p:cNvSpPr/>
          <p:nvPr/>
        </p:nvSpPr>
        <p:spPr>
          <a:xfrm>
            <a:off x="179388" y="3429000"/>
            <a:ext cx="8675687" cy="33877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zh-CN" altLang="zh-C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There are </a:t>
            </a:r>
            <a:r>
              <a:rPr lang="zh-CN" altLang="zh-CN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less than</a:t>
            </a:r>
            <a:r>
              <a:rPr lang="zh-CN" altLang="zh-C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forty students in our </a:t>
            </a:r>
            <a:endParaRPr lang="zh-CN" altLang="zh-CN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zh-CN" altLang="zh-C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class. </a:t>
            </a:r>
            <a:endParaRPr lang="zh-CN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zh-CN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His brother watches TV for </a:t>
            </a: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more than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two hours every day.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文本框 71682"/>
          <p:cNvSpPr txBox="1"/>
          <p:nvPr/>
        </p:nvSpPr>
        <p:spPr>
          <a:xfrm>
            <a:off x="323850" y="44450"/>
            <a:ext cx="84248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more than</a:t>
            </a: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 2 hours</a:t>
            </a:r>
            <a:endParaRPr lang="en-US" altLang="zh-CN" sz="36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4" name="矩形 71683"/>
          <p:cNvSpPr/>
          <p:nvPr/>
        </p:nvSpPr>
        <p:spPr>
          <a:xfrm>
            <a:off x="323850" y="714375"/>
            <a:ext cx="8280400" cy="2190750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lnSpc>
                <a:spcPct val="95000"/>
              </a:lnSpc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more </a:t>
            </a:r>
            <a:r>
              <a:rPr lang="en-US" altLang="en-US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than的意思是“比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……</a:t>
            </a:r>
            <a:r>
              <a:rPr lang="en-US" altLang="en-US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多”，more是many和much的比较级。其反义短语为less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than，意为“不到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……”，</a:t>
            </a:r>
            <a:r>
              <a:rPr lang="en-US" altLang="en-US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less是little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和few的比较级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。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5" name="矩形 71684"/>
          <p:cNvSpPr/>
          <p:nvPr/>
        </p:nvSpPr>
        <p:spPr>
          <a:xfrm>
            <a:off x="179388" y="3429000"/>
            <a:ext cx="8675687" cy="2289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zh-C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我们班有不到40个学生。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他弟弟每天看两个多小时的电视。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1686" name="组合 71685"/>
          <p:cNvGrpSpPr/>
          <p:nvPr/>
        </p:nvGrpSpPr>
        <p:grpSpPr>
          <a:xfrm>
            <a:off x="250825" y="2828925"/>
            <a:ext cx="3276600" cy="744538"/>
            <a:chOff x="1519" y="1525"/>
            <a:chExt cx="1769" cy="671"/>
          </a:xfrm>
        </p:grpSpPr>
        <p:grpSp>
          <p:nvGrpSpPr>
            <p:cNvPr id="71687" name="组合 71686"/>
            <p:cNvGrpSpPr/>
            <p:nvPr/>
          </p:nvGrpSpPr>
          <p:grpSpPr>
            <a:xfrm>
              <a:off x="1519" y="1525"/>
              <a:ext cx="1769" cy="651"/>
              <a:chOff x="1519" y="1525"/>
              <a:chExt cx="1769" cy="651"/>
            </a:xfrm>
          </p:grpSpPr>
          <p:pic>
            <p:nvPicPr>
              <p:cNvPr id="71688" name="图片 71687" descr="5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8" y="1525"/>
                <a:ext cx="1270" cy="65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1689" name="图片 71688" descr="29(1)[1]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9" y="1570"/>
                <a:ext cx="635" cy="54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71690" name="文本框 71689"/>
            <p:cNvSpPr txBox="1"/>
            <p:nvPr/>
          </p:nvSpPr>
          <p:spPr>
            <a:xfrm>
              <a:off x="2154" y="1618"/>
              <a:ext cx="1089" cy="5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err="1">
                  <a:latin typeface="Comic Sans MS" panose="030F0702030302020204" pitchFamily="66" charset="0"/>
                </a:rPr>
                <a:t>Practise</a:t>
              </a:r>
              <a:endParaRPr lang="en-US" altLang="zh-CN" sz="3600" b="1"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 bldLvl="0" animBg="1"/>
      <p:bldP spid="71684" grpId="0" bldLvl="0" animBg="1"/>
      <p:bldP spid="716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矩形 72705"/>
          <p:cNvSpPr/>
          <p:nvPr/>
        </p:nvSpPr>
        <p:spPr>
          <a:xfrm>
            <a:off x="468313" y="3357563"/>
            <a:ext cx="8064500" cy="299910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>
              <a:lnSpc>
                <a:spcPct val="105000"/>
              </a:lnSpc>
            </a:pPr>
            <a:endParaRPr lang="en-US" altLang="zh-CN" sz="3600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How long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is this river?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en-US" altLang="zh-CN" sz="3600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How long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do you </a:t>
            </a:r>
            <a:r>
              <a:rPr lang="en-US" altLang="zh-CN" sz="3600" b="1" err="1">
                <a:solidFill>
                  <a:srgbClr val="000000"/>
                </a:solidFill>
                <a:latin typeface="Times New Roman" panose="02020603050405020304" pitchFamily="18" charset="0"/>
              </a:rPr>
              <a:t>practise</a:t>
            </a: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English every day?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文本框 72706"/>
          <p:cNvSpPr txBox="1"/>
          <p:nvPr/>
        </p:nvSpPr>
        <p:spPr>
          <a:xfrm>
            <a:off x="323850" y="620713"/>
            <a:ext cx="84248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zh-CN" sz="3600" b="1">
                <a:solidFill>
                  <a:srgbClr val="FF0066"/>
                </a:solidFill>
                <a:latin typeface="Times New Roman" panose="02020603050405020304" pitchFamily="18" charset="0"/>
              </a:rPr>
              <a:t>How long </a:t>
            </a:r>
            <a:r>
              <a:rPr lang="en-US" altLang="zh-CN" sz="3600" b="1">
                <a:solidFill>
                  <a:schemeClr val="bg2"/>
                </a:solidFill>
                <a:latin typeface="Times New Roman" panose="02020603050405020304" pitchFamily="18" charset="0"/>
              </a:rPr>
              <a:t>do you sleep every night?</a:t>
            </a:r>
            <a:endParaRPr lang="en-US" altLang="zh-CN" sz="36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8" name="矩形 72707"/>
          <p:cNvSpPr/>
          <p:nvPr/>
        </p:nvSpPr>
        <p:spPr>
          <a:xfrm>
            <a:off x="468313" y="1341438"/>
            <a:ext cx="8064500" cy="1200150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How long</a:t>
            </a: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意思是“多长”，可以用来询问事物、时间等的长度。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9" name="矩形 72708"/>
          <p:cNvSpPr/>
          <p:nvPr/>
        </p:nvSpPr>
        <p:spPr>
          <a:xfrm>
            <a:off x="468313" y="3357563"/>
            <a:ext cx="8064500" cy="1820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05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这条河有多长？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你每天练多长时间英语？</a:t>
            </a:r>
            <a:endParaRPr lang="zh-CN" altLang="en-US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2710" name="组合 72709"/>
          <p:cNvGrpSpPr/>
          <p:nvPr/>
        </p:nvGrpSpPr>
        <p:grpSpPr>
          <a:xfrm>
            <a:off x="250825" y="2708275"/>
            <a:ext cx="3276600" cy="744538"/>
            <a:chOff x="1519" y="1525"/>
            <a:chExt cx="1769" cy="671"/>
          </a:xfrm>
        </p:grpSpPr>
        <p:grpSp>
          <p:nvGrpSpPr>
            <p:cNvPr id="72711" name="组合 72710"/>
            <p:cNvGrpSpPr/>
            <p:nvPr/>
          </p:nvGrpSpPr>
          <p:grpSpPr>
            <a:xfrm>
              <a:off x="1519" y="1525"/>
              <a:ext cx="1769" cy="651"/>
              <a:chOff x="1519" y="1525"/>
              <a:chExt cx="1769" cy="651"/>
            </a:xfrm>
          </p:grpSpPr>
          <p:pic>
            <p:nvPicPr>
              <p:cNvPr id="72712" name="图片 72711" descr="5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018" y="1525"/>
                <a:ext cx="1270" cy="65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2713" name="图片 72712" descr="29(1)[1]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9" y="1570"/>
                <a:ext cx="635" cy="54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72714" name="文本框 72713"/>
            <p:cNvSpPr txBox="1"/>
            <p:nvPr/>
          </p:nvSpPr>
          <p:spPr>
            <a:xfrm>
              <a:off x="2154" y="1618"/>
              <a:ext cx="1089" cy="5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err="1">
                  <a:latin typeface="Comic Sans MS" panose="030F0702030302020204" pitchFamily="66" charset="0"/>
                </a:rPr>
                <a:t>Practise</a:t>
              </a:r>
              <a:endParaRPr lang="en-US" altLang="zh-CN" sz="3600" b="1"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bldLvl="0" animBg="1"/>
      <p:bldP spid="72708" grpId="0" bldLvl="0" animBg="1"/>
      <p:bldP spid="727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TextBox 5"/>
          <p:cNvSpPr txBox="1"/>
          <p:nvPr/>
        </p:nvSpPr>
        <p:spPr>
          <a:xfrm>
            <a:off x="990600" y="1295400"/>
            <a:ext cx="6248400" cy="32305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dirty="0">
                <a:latin typeface="Comic Sans MS" panose="030F0702030302020204" pitchFamily="66" charset="0"/>
                <a:ea typeface="宋体" panose="02010600030101010101" pitchFamily="2" charset="-122"/>
              </a:rPr>
              <a:t>Questions:</a:t>
            </a:r>
            <a:endParaRPr lang="en-US" altLang="zh-CN" sz="36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dirty="0">
                <a:latin typeface="Comic Sans MS" panose="030F0702030302020204" pitchFamily="66" charset="0"/>
                <a:ea typeface="宋体" panose="02010600030101010101" pitchFamily="2" charset="-122"/>
              </a:rPr>
              <a:t>1</a:t>
            </a:r>
            <a:r>
              <a:rPr lang="zh-CN" altLang="en-US" dirty="0">
                <a:latin typeface="Comic Sans MS" panose="030F0702030302020204" pitchFamily="66" charset="0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Comic Sans MS" panose="030F0702030302020204" pitchFamily="66" charset="0"/>
                <a:ea typeface="宋体" panose="02010600030101010101" pitchFamily="2" charset="-122"/>
              </a:rPr>
              <a:t>What are Suzy’s problems?</a:t>
            </a:r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dirty="0">
                <a:latin typeface="Comic Sans MS" panose="030F0702030302020204" pitchFamily="66" charset="0"/>
                <a:ea typeface="宋体" panose="02010600030101010101" pitchFamily="2" charset="-122"/>
              </a:rPr>
              <a:t>2</a:t>
            </a:r>
            <a:r>
              <a:rPr lang="zh-CN" altLang="en-US" dirty="0">
                <a:latin typeface="Comic Sans MS" panose="030F0702030302020204" pitchFamily="66" charset="0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Comic Sans MS" panose="030F0702030302020204" pitchFamily="66" charset="0"/>
                <a:ea typeface="宋体" panose="02010600030101010101" pitchFamily="2" charset="-122"/>
              </a:rPr>
              <a:t>Why is her lifestyle not healthy?</a:t>
            </a:r>
            <a:endParaRPr lang="en-US" altLang="zh-CN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zh-CN" altLang="en-US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4" name="图片 74753" descr="quiz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463" y="476250"/>
            <a:ext cx="3632200" cy="458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55" name="图片 74754" descr="u=3880771491,2905302234&amp;fm=0&amp;gp=0[1]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5" y="3429000"/>
            <a:ext cx="1333500" cy="133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Text Box 16"/>
          <p:cNvSpPr txBox="1"/>
          <p:nvPr/>
        </p:nvSpPr>
        <p:spPr>
          <a:xfrm>
            <a:off x="323850" y="404813"/>
            <a:ext cx="8305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6600"/>
                </a:solidFill>
                <a:latin typeface="Times New Roman" panose="02020603050405020304" pitchFamily="18" charset="0"/>
              </a:rPr>
              <a:t>I. </a:t>
            </a:r>
            <a:r>
              <a:rPr lang="zh-CN" alt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根据首字母或汉语提示完成句子。</a:t>
            </a:r>
            <a:endParaRPr lang="zh-CN" altLang="en-US" sz="3600" b="1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79" name="矩形 75778"/>
          <p:cNvSpPr/>
          <p:nvPr/>
        </p:nvSpPr>
        <p:spPr>
          <a:xfrm>
            <a:off x="323850" y="981075"/>
            <a:ext cx="8353425" cy="52784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marL="457200" indent="-457200">
              <a:lnSpc>
                <a:spcPct val="105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1. It’s bad for our health to sleep l____ 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　　    　 </a:t>
            </a:r>
            <a:endParaRPr lang="zh-CN" altLang="en-US" sz="36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05000"/>
              </a:lnSpc>
            </a:pPr>
            <a:r>
              <a:rPr lang="zh-CN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than six hours a day.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05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2. The n______ of the students in the class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05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is 53.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05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3. — What do you want to o_____, Sir?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05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— Fish and rice.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05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4. The beef is very nice. I want m______.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05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5. The s______ of the match is 60-52. Our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05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school team wins the basketball match.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0" name="矩形 75779"/>
          <p:cNvSpPr/>
          <p:nvPr/>
        </p:nvSpPr>
        <p:spPr>
          <a:xfrm>
            <a:off x="6997700" y="987425"/>
            <a:ext cx="7429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 err="1">
                <a:solidFill>
                  <a:srgbClr val="9933FF"/>
                </a:solidFill>
                <a:latin typeface="Times New Roman" panose="02020603050405020304" pitchFamily="18" charset="0"/>
              </a:rPr>
              <a:t>ess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1" name="矩形 75780"/>
          <p:cNvSpPr/>
          <p:nvPr/>
        </p:nvSpPr>
        <p:spPr>
          <a:xfrm>
            <a:off x="1979613" y="2133600"/>
            <a:ext cx="14795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umber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2" name="矩形 75781"/>
          <p:cNvSpPr/>
          <p:nvPr/>
        </p:nvSpPr>
        <p:spPr>
          <a:xfrm>
            <a:off x="5795963" y="3284538"/>
            <a:ext cx="10477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 err="1">
                <a:solidFill>
                  <a:srgbClr val="9933FF"/>
                </a:solidFill>
                <a:latin typeface="Times New Roman" panose="02020603050405020304" pitchFamily="18" charset="0"/>
              </a:rPr>
              <a:t>rder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3" name="矩形 75782"/>
          <p:cNvSpPr/>
          <p:nvPr/>
        </p:nvSpPr>
        <p:spPr>
          <a:xfrm>
            <a:off x="6804025" y="4443413"/>
            <a:ext cx="8191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ore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4" name="矩形 75783"/>
          <p:cNvSpPr/>
          <p:nvPr/>
        </p:nvSpPr>
        <p:spPr>
          <a:xfrm>
            <a:off x="1908175" y="5013325"/>
            <a:ext cx="1022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core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/>
      <p:bldP spid="75781" grpId="0"/>
      <p:bldP spid="75782" grpId="0"/>
      <p:bldP spid="75783" grpId="0"/>
      <p:bldP spid="7578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矩形 76801"/>
          <p:cNvSpPr/>
          <p:nvPr/>
        </p:nvSpPr>
        <p:spPr>
          <a:xfrm>
            <a:off x="395288" y="404813"/>
            <a:ext cx="8353425" cy="6140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marL="457200" indent="-457200">
              <a:lnSpc>
                <a:spcPct val="11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6. The chocolate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______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err="1">
                <a:solidFill>
                  <a:schemeClr val="tx2"/>
                </a:solidFill>
                <a:latin typeface="Times New Roman" panose="02020603050405020304" pitchFamily="18" charset="0"/>
              </a:rPr>
              <a:t>尝起来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) too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sweet. I don’t like it.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7. Are green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_____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err="1">
                <a:solidFill>
                  <a:schemeClr val="tx2"/>
                </a:solidFill>
                <a:latin typeface="Times New Roman" panose="02020603050405020304" pitchFamily="18" charset="0"/>
              </a:rPr>
              <a:t>豆子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) your </a:t>
            </a:r>
            <a:r>
              <a:rPr lang="en-US" altLang="en-US" sz="3600" b="1" err="1">
                <a:solidFill>
                  <a:schemeClr val="tx2"/>
                </a:solidFill>
                <a:latin typeface="Times New Roman" panose="02020603050405020304" pitchFamily="18" charset="0"/>
              </a:rPr>
              <a:t>favourite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food?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8. How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_____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err="1">
                <a:solidFill>
                  <a:schemeClr val="tx2"/>
                </a:solidFill>
                <a:latin typeface="Times New Roman" panose="02020603050405020304" pitchFamily="18" charset="0"/>
              </a:rPr>
              <a:t>多久一次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) do you play 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computer games?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9. Do you know the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_____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err="1">
                <a:solidFill>
                  <a:schemeClr val="tx2"/>
                </a:solidFill>
                <a:latin typeface="Times New Roman" panose="02020603050405020304" pitchFamily="18" charset="0"/>
              </a:rPr>
              <a:t>总共的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) 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population (</a:t>
            </a:r>
            <a:r>
              <a:rPr lang="en-US" altLang="en-US" sz="3600" b="1" err="1">
                <a:solidFill>
                  <a:schemeClr val="tx2"/>
                </a:solidFill>
                <a:latin typeface="Times New Roman" panose="02020603050405020304" pitchFamily="18" charset="0"/>
              </a:rPr>
              <a:t>人口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) of China?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10. Please give me the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_____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err="1">
                <a:solidFill>
                  <a:schemeClr val="tx2"/>
                </a:solidFill>
                <a:latin typeface="Times New Roman" panose="02020603050405020304" pitchFamily="18" charset="0"/>
              </a:rPr>
              <a:t>菜单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). I’d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like to have a look first.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3" name="矩形 76802"/>
          <p:cNvSpPr/>
          <p:nvPr/>
        </p:nvSpPr>
        <p:spPr>
          <a:xfrm>
            <a:off x="3708400" y="476250"/>
            <a:ext cx="1276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tastes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4" name="矩形 76803"/>
          <p:cNvSpPr/>
          <p:nvPr/>
        </p:nvSpPr>
        <p:spPr>
          <a:xfrm>
            <a:off x="2916238" y="1628775"/>
            <a:ext cx="13017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beans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5" name="矩形 76804"/>
          <p:cNvSpPr/>
          <p:nvPr/>
        </p:nvSpPr>
        <p:spPr>
          <a:xfrm>
            <a:off x="1908175" y="2852738"/>
            <a:ext cx="11747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often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6" name="矩形 76805"/>
          <p:cNvSpPr/>
          <p:nvPr/>
        </p:nvSpPr>
        <p:spPr>
          <a:xfrm>
            <a:off x="4356100" y="4076700"/>
            <a:ext cx="10731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total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7" name="矩形 76806"/>
          <p:cNvSpPr/>
          <p:nvPr/>
        </p:nvSpPr>
        <p:spPr>
          <a:xfrm>
            <a:off x="4787900" y="5300663"/>
            <a:ext cx="1276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menu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/>
      <p:bldP spid="76804" grpId="0"/>
      <p:bldP spid="76805" grpId="0"/>
      <p:bldP spid="76806" grpId="0"/>
      <p:bldP spid="7680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矩形 77825"/>
          <p:cNvSpPr/>
          <p:nvPr/>
        </p:nvSpPr>
        <p:spPr>
          <a:xfrm>
            <a:off x="250825" y="3141663"/>
            <a:ext cx="8351838" cy="3387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/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1. It’s good for us to __________ after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342900" indent="-342900"/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dinner.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342900" indent="-342900"/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2. I’m busy now. ___________ calling me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342900" indent="-342900"/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two hours later (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之后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)?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342900" indent="-342900"/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3. Toby likes cars. He has __________ 30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342900" indent="-342900"/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model cars. 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6"/>
          <p:cNvSpPr txBox="1"/>
          <p:nvPr/>
        </p:nvSpPr>
        <p:spPr>
          <a:xfrm>
            <a:off x="250825" y="404813"/>
            <a:ext cx="8305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>
                <a:solidFill>
                  <a:srgbClr val="6600CC"/>
                </a:solidFill>
                <a:latin typeface="Times New Roman" panose="02020603050405020304" pitchFamily="18" charset="0"/>
              </a:rPr>
              <a:t>II. </a:t>
            </a:r>
            <a:r>
              <a:rPr lang="zh-CN" altLang="zh-CN" sz="36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选择短语并用其适当形式填空。</a:t>
            </a:r>
            <a:endParaRPr lang="zh-CN" altLang="en-US" sz="36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8" name="矩形 77827"/>
          <p:cNvSpPr/>
          <p:nvPr/>
        </p:nvSpPr>
        <p:spPr>
          <a:xfrm>
            <a:off x="323850" y="1111250"/>
            <a:ext cx="8569325" cy="1816100"/>
          </a:xfrm>
          <a:prstGeom prst="rect">
            <a:avLst/>
          </a:prstGeom>
          <a:noFill/>
          <a:ln w="76200" cap="flat" cmpd="tri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pPr marL="457200" indent="-457200"/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healthy lifestyle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every day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take a walk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/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all right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for lunch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more than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keep fit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how long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 a bag of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what about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9" name="矩形 77828"/>
          <p:cNvSpPr/>
          <p:nvPr/>
        </p:nvSpPr>
        <p:spPr>
          <a:xfrm>
            <a:off x="4284663" y="3141663"/>
            <a:ext cx="2419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take a walk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0" name="矩形 77829"/>
          <p:cNvSpPr/>
          <p:nvPr/>
        </p:nvSpPr>
        <p:spPr>
          <a:xfrm>
            <a:off x="3708400" y="4221163"/>
            <a:ext cx="25082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What about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1" name="矩形 77830"/>
          <p:cNvSpPr/>
          <p:nvPr/>
        </p:nvSpPr>
        <p:spPr>
          <a:xfrm>
            <a:off x="5435600" y="5300663"/>
            <a:ext cx="22034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more than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  <p:bldP spid="77830" grpId="0"/>
      <p:bldP spid="778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矩形 78849"/>
          <p:cNvSpPr/>
          <p:nvPr/>
        </p:nvSpPr>
        <p:spPr>
          <a:xfrm>
            <a:off x="323850" y="2133600"/>
            <a:ext cx="8820150" cy="4486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4. — The bus is so crowded (</a:t>
            </a:r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拥挤的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). Let’s  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    wait for the next one.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— ________.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5. Sun Wei seldom gets ill, because he often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exercises and has a ______________.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6. — ________ do they play volleyball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   every afternoon?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— For two to three hours.</a:t>
            </a:r>
            <a:r>
              <a:rPr lang="en-US" altLang="zh-CN" sz="3600" u="sng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en-US" altLang="zh-CN" sz="3600" u="sng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1" name="矩形 78850"/>
          <p:cNvSpPr/>
          <p:nvPr/>
        </p:nvSpPr>
        <p:spPr>
          <a:xfrm>
            <a:off x="323850" y="415925"/>
            <a:ext cx="8569325" cy="1649413"/>
          </a:xfrm>
          <a:prstGeom prst="rect">
            <a:avLst/>
          </a:prstGeom>
          <a:noFill/>
          <a:ln w="76200" cap="flat" cmpd="tri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pPr marL="457200" indent="-457200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healthy lifestyle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every day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take a walk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all right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for lunch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more than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keep fit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how long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 a bag of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what about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2" name="矩形 78851"/>
          <p:cNvSpPr/>
          <p:nvPr/>
        </p:nvSpPr>
        <p:spPr>
          <a:xfrm>
            <a:off x="1403350" y="3141663"/>
            <a:ext cx="18478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All right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3" name="矩形 78852"/>
          <p:cNvSpPr/>
          <p:nvPr/>
        </p:nvSpPr>
        <p:spPr>
          <a:xfrm>
            <a:off x="4643438" y="4292600"/>
            <a:ext cx="32448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healthy lifestyle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4" name="矩形 78853"/>
          <p:cNvSpPr/>
          <p:nvPr/>
        </p:nvSpPr>
        <p:spPr>
          <a:xfrm>
            <a:off x="1331913" y="4868863"/>
            <a:ext cx="20510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How long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  <p:bldP spid="78853" grpId="0"/>
      <p:bldP spid="788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4" name="矩形 79873"/>
          <p:cNvSpPr/>
          <p:nvPr/>
        </p:nvSpPr>
        <p:spPr>
          <a:xfrm>
            <a:off x="323850" y="2133600"/>
            <a:ext cx="8820150" cy="4486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7. I can’t carry ________ apples. It’s too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heavy.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8. The News Report begins at 7:00 p.m.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_________.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9. My grandpa does </a:t>
            </a:r>
            <a:r>
              <a:rPr lang="en-US" altLang="zh-CN" sz="3600" b="1" err="1">
                <a:solidFill>
                  <a:schemeClr val="tx2"/>
                </a:solidFill>
                <a:latin typeface="Times New Roman" panose="02020603050405020304" pitchFamily="18" charset="0"/>
              </a:rPr>
              <a:t>taiji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in the morning to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zh-CN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_________. 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10. _________, people from Shanxi always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eat noodles.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矩形 79874"/>
          <p:cNvSpPr/>
          <p:nvPr/>
        </p:nvSpPr>
        <p:spPr>
          <a:xfrm>
            <a:off x="323850" y="415925"/>
            <a:ext cx="8569325" cy="1649413"/>
          </a:xfrm>
          <a:prstGeom prst="rect">
            <a:avLst/>
          </a:prstGeom>
          <a:noFill/>
          <a:ln w="76200" cap="flat" cmpd="tri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pPr marL="457200" indent="-457200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healthy lifestyle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every day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take a walk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all right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for lunch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more than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keep fit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how long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 a bag of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     what about</a:t>
            </a:r>
            <a:endParaRPr lang="en-US" altLang="zh-CN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6" name="矩形 79875"/>
          <p:cNvSpPr/>
          <p:nvPr/>
        </p:nvSpPr>
        <p:spPr>
          <a:xfrm>
            <a:off x="3414713" y="2060575"/>
            <a:ext cx="17335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a bag of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7" name="矩形 79876"/>
          <p:cNvSpPr/>
          <p:nvPr/>
        </p:nvSpPr>
        <p:spPr>
          <a:xfrm>
            <a:off x="827088" y="3716338"/>
            <a:ext cx="20764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every day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8" name="矩形 79877"/>
          <p:cNvSpPr/>
          <p:nvPr/>
        </p:nvSpPr>
        <p:spPr>
          <a:xfrm>
            <a:off x="839788" y="4797425"/>
            <a:ext cx="16446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keep fit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9" name="矩形 79878"/>
          <p:cNvSpPr/>
          <p:nvPr/>
        </p:nvSpPr>
        <p:spPr>
          <a:xfrm>
            <a:off x="1042988" y="5445125"/>
            <a:ext cx="21018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600" b="1">
                <a:solidFill>
                  <a:srgbClr val="9933FF"/>
                </a:solidFill>
                <a:latin typeface="Times New Roman" panose="02020603050405020304" pitchFamily="18" charset="0"/>
              </a:rPr>
              <a:t>For lunch</a:t>
            </a:r>
            <a:endParaRPr lang="en-US" altLang="zh-CN" sz="3600" b="1">
              <a:solidFill>
                <a:srgbClr val="9933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/>
      <p:bldP spid="79877" grpId="0"/>
      <p:bldP spid="79878" grpId="0"/>
      <p:bldP spid="798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04483" y="381000"/>
            <a:ext cx="9001125" cy="5329238"/>
          </a:xfr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/>
              <a:t>(    )</a:t>
            </a:r>
            <a:r>
              <a:rPr lang="en-US" altLang="zh-CN" sz="2000" b="1" dirty="0" smtClean="0"/>
              <a:t>1</a:t>
            </a:r>
            <a:r>
              <a:rPr lang="zh-CN" altLang="en-US" sz="2000" b="1" dirty="0" smtClean="0"/>
              <a:t>.---________do you visit your grandparents, Daniel？</a:t>
            </a:r>
            <a:endParaRPr lang="zh-CN" altLang="en-US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/>
              <a:t>         ---Twice a month. </a:t>
            </a:r>
            <a:endParaRPr lang="zh-CN" altLang="en-US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/>
              <a:t>         A. How long      B.How often </a:t>
            </a:r>
            <a:endParaRPr lang="zh-CN" altLang="en-US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/>
              <a:t>         C.What time      D.When</a:t>
            </a:r>
            <a:endParaRPr lang="en-US" altLang="zh-CN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(    )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.---_______do you watch TV every day?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/>
              <a:t>          ---</a:t>
            </a:r>
            <a:r>
              <a:rPr lang="zh-CN" altLang="en-US" sz="2000" b="1" dirty="0"/>
              <a:t>For less than half an hour.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      </a:t>
            </a:r>
            <a:r>
              <a:rPr lang="zh-CN" altLang="en-US" sz="2000" b="1" dirty="0" smtClean="0"/>
              <a:t>  A</a:t>
            </a:r>
            <a:r>
              <a:rPr lang="zh-CN" altLang="en-US" sz="2000" b="1" dirty="0"/>
              <a:t>. When         B.How </a:t>
            </a:r>
            <a:r>
              <a:rPr lang="en-US" altLang="zh-CN" sz="2000" b="1" dirty="0"/>
              <a:t>long</a:t>
            </a:r>
            <a:endParaRPr lang="en-US" altLang="zh-CN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     </a:t>
            </a:r>
            <a:r>
              <a:rPr lang="zh-CN" altLang="en-US" sz="2000" b="1" dirty="0" smtClean="0"/>
              <a:t>   C</a:t>
            </a:r>
            <a:r>
              <a:rPr lang="zh-CN" altLang="en-US" sz="2000" b="1" dirty="0"/>
              <a:t>.How </a:t>
            </a:r>
            <a:r>
              <a:rPr lang="en-US" altLang="zh-CN" sz="2000" b="1" dirty="0"/>
              <a:t>far        </a:t>
            </a:r>
            <a:r>
              <a:rPr lang="en-US" altLang="zh-CN" sz="2000" b="1" dirty="0" err="1"/>
              <a:t>D.How</a:t>
            </a:r>
            <a:r>
              <a:rPr lang="en-US" altLang="zh-CN" sz="2000" b="1" dirty="0"/>
              <a:t> </a:t>
            </a:r>
            <a:r>
              <a:rPr lang="en-US" altLang="zh-CN" sz="2000" b="1" dirty="0" smtClean="0"/>
              <a:t>often</a:t>
            </a:r>
            <a:endParaRPr lang="en-US" altLang="zh-CN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(    )</a:t>
            </a:r>
            <a:r>
              <a:rPr lang="en-US" altLang="zh-CN" sz="2000" b="1" dirty="0"/>
              <a:t>3</a:t>
            </a:r>
            <a:r>
              <a:rPr lang="zh-CN" altLang="en-US" sz="2000" b="1" dirty="0"/>
              <a:t>.---I'm hungry,Mum.May I have ________?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        ---OK.There </a:t>
            </a:r>
            <a:r>
              <a:rPr lang="en-US" altLang="zh-CN" sz="2000" b="1" dirty="0"/>
              <a:t>is some in the fridge. </a:t>
            </a:r>
            <a:endParaRPr lang="en-US" altLang="zh-CN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      </a:t>
            </a:r>
            <a:r>
              <a:rPr lang="zh-CN" altLang="en-US" sz="2000" b="1" dirty="0" smtClean="0"/>
              <a:t>  A</a:t>
            </a:r>
            <a:r>
              <a:rPr lang="zh-CN" altLang="en-US" sz="2000" b="1" dirty="0"/>
              <a:t>. a carton of milk   B.some bread 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      </a:t>
            </a:r>
            <a:r>
              <a:rPr lang="zh-CN" altLang="en-US" sz="2000" b="1" dirty="0" smtClean="0"/>
              <a:t>  C</a:t>
            </a:r>
            <a:r>
              <a:rPr lang="zh-CN" altLang="en-US" sz="2000" b="1" dirty="0"/>
              <a:t>.some cola             D.some apple juice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/>
              <a:t> </a:t>
            </a:r>
            <a:r>
              <a:rPr lang="zh-CN" altLang="en-US" sz="2000" b="1" dirty="0"/>
              <a:t>(    )</a:t>
            </a:r>
            <a:r>
              <a:rPr lang="en-US" altLang="zh-CN" sz="2000" b="1" dirty="0"/>
              <a:t>4</a:t>
            </a:r>
            <a:r>
              <a:rPr lang="zh-CN" altLang="en-US" sz="2000" b="1" dirty="0"/>
              <a:t>.---What should I do, doctor?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        ---You must eat_____an do_____exercise. 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       </a:t>
            </a:r>
            <a:r>
              <a:rPr lang="zh-CN" altLang="en-US" sz="2000" b="1" dirty="0" smtClean="0"/>
              <a:t> A</a:t>
            </a:r>
            <a:r>
              <a:rPr lang="zh-CN" altLang="en-US" sz="2000" b="1" dirty="0"/>
              <a:t>. much; little  B.more;less 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        C.less;more    D.much;</a:t>
            </a:r>
            <a:r>
              <a:rPr lang="zh-CN" altLang="en-US" sz="2000" b="1" dirty="0" smtClean="0"/>
              <a:t>less</a:t>
            </a:r>
            <a:endParaRPr lang="en-US" altLang="zh-CN" sz="20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(    )</a:t>
            </a:r>
            <a:r>
              <a:rPr lang="en-US" altLang="zh-CN" sz="2000" b="1" dirty="0"/>
              <a:t>5</a:t>
            </a:r>
            <a:r>
              <a:rPr lang="zh-CN" altLang="en-US" sz="2000" b="1" dirty="0"/>
              <a:t>.How many ________　can you see in the kitchen. 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</a:t>
            </a:r>
            <a:r>
              <a:rPr lang="zh-CN" altLang="en-US" sz="2000" b="1" dirty="0" smtClean="0"/>
              <a:t>        A</a:t>
            </a:r>
            <a:r>
              <a:rPr lang="zh-CN" altLang="en-US" sz="2000" b="1" dirty="0"/>
              <a:t>. bottles of juices     B.bottles of juice 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/>
              <a:t>         C</a:t>
            </a:r>
            <a:r>
              <a:rPr lang="zh-CN" altLang="en-US" sz="2000" b="1" dirty="0"/>
              <a:t>.bottle of juices         D.bottle of juice</a:t>
            </a:r>
            <a:endParaRPr lang="zh-CN" alt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(    )</a:t>
            </a:r>
            <a:r>
              <a:rPr lang="en-US" altLang="zh-CN" sz="2000" b="1" dirty="0"/>
              <a:t>6</a:t>
            </a:r>
            <a:r>
              <a:rPr lang="zh-CN" altLang="en-US" sz="2000" b="1" dirty="0"/>
              <a:t>.There </a:t>
            </a:r>
            <a:r>
              <a:rPr lang="en-US" altLang="zh-CN" sz="2000" b="1" dirty="0"/>
              <a:t>are ________42 students in our classroom.</a:t>
            </a:r>
            <a:endParaRPr lang="en-US" altLang="zh-CN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/>
              <a:t> </a:t>
            </a:r>
            <a:r>
              <a:rPr lang="zh-CN" altLang="en-US" sz="2000" b="1" dirty="0" smtClean="0"/>
              <a:t>        A</a:t>
            </a:r>
            <a:r>
              <a:rPr lang="zh-CN" altLang="en-US" sz="2000" b="1" dirty="0"/>
              <a:t>. </a:t>
            </a:r>
            <a:r>
              <a:rPr lang="en-US" altLang="zh-CN" sz="2000" b="1" dirty="0"/>
              <a:t>more B. more than C. less than   D. less </a:t>
            </a:r>
            <a:endParaRPr lang="en-US" altLang="zh-CN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b="1" dirty="0" smtClean="0"/>
          </a:p>
        </p:txBody>
      </p:sp>
    </p:spTree>
    <p:custDataLst>
      <p:tags r:id="rId1"/>
    </p:custData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Text Box 5"/>
          <p:cNvSpPr txBox="1"/>
          <p:nvPr/>
        </p:nvSpPr>
        <p:spPr>
          <a:xfrm>
            <a:off x="761683" y="380683"/>
            <a:ext cx="54721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</a:rPr>
              <a:t>Proverbs about health</a:t>
            </a:r>
            <a:endParaRPr lang="en-US" altLang="zh-CN" sz="3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26" name="Text Box 5"/>
          <p:cNvSpPr txBox="1"/>
          <p:nvPr/>
        </p:nvSpPr>
        <p:spPr>
          <a:xfrm>
            <a:off x="971550" y="1052513"/>
            <a:ext cx="7561263" cy="5453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Wealth is nothing without health.</a:t>
            </a:r>
            <a:endParaRPr lang="en-US" altLang="zh-CN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失去健康，钱再多也没用。</a:t>
            </a:r>
            <a:endParaRPr lang="zh-CN" altLang="en-US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There is no medicine against death.</a:t>
            </a:r>
            <a:endParaRPr lang="en-US" altLang="zh-CN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没有长生不老药。</a:t>
            </a:r>
            <a:endParaRPr lang="zh-CN" altLang="en-US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Reading is to the mind while exercise to the body.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读书健脑，运动强身。</a:t>
            </a:r>
            <a:endParaRPr lang="zh-CN" altLang="en-US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Health is better than wealth.</a:t>
            </a:r>
            <a:endParaRPr lang="en-US" altLang="zh-CN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健康胜过财富。</a:t>
            </a:r>
            <a:endParaRPr lang="zh-CN" altLang="en-US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Eat a mouthful less. Take a walk after dinner.               </a:t>
            </a:r>
            <a:endParaRPr lang="en-US" altLang="zh-CN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吃饭少一口，饭后走一走。</a:t>
            </a:r>
            <a:endParaRPr lang="en-US" altLang="zh-CN" sz="3200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22" name="标题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 vert="horz" wrap="square" lIns="91440" tIns="45720" rIns="91440" bIns="45720" anchor="ctr" anchorCtr="0"/>
          <a:p>
            <a:r>
              <a:rPr lang="en-US" altLang="zh-CN" sz="6600" b="1" i="1" dirty="0">
                <a:solidFill>
                  <a:schemeClr val="bg1"/>
                </a:solidFill>
                <a:latin typeface="Segoe Print" panose="02000600000000000000" pitchFamily="2" charset="0"/>
              </a:rPr>
              <a:t>Homework</a:t>
            </a:r>
            <a:endParaRPr lang="zh-CN" altLang="en-US" sz="6600" b="1" i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0723" name="Rectangle 6"/>
          <p:cNvSpPr>
            <a:spLocks noGrp="1"/>
          </p:cNvSpPr>
          <p:nvPr>
            <p:ph idx="1"/>
          </p:nvPr>
        </p:nvSpPr>
        <p:spPr>
          <a:xfrm>
            <a:off x="685800" y="1981200"/>
            <a:ext cx="7924800" cy="4525963"/>
          </a:xfrm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  Write a short report on your health as well as your health score, and what should you do to keep fit. </a:t>
            </a:r>
            <a:endParaRPr lang="en-US" altLang="zh-CN" sz="44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Text Box 3"/>
          <p:cNvSpPr txBox="1"/>
          <p:nvPr/>
        </p:nvSpPr>
        <p:spPr>
          <a:xfrm>
            <a:off x="1981200" y="5562600"/>
            <a:ext cx="5732463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How often</a:t>
            </a:r>
            <a:r>
              <a:rPr lang="en-US" altLang="zh-CN" sz="3600" dirty="0">
                <a:solidFill>
                  <a:schemeClr val="folHlin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do you exercise?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171" name="Picture 11" descr="C:\Users\tju09\Desktop\跑步2.jpg跑步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4213"/>
            <a:ext cx="381000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13" descr="C:\Users\tju09\Desktop\做操.jpg做操"/>
          <p:cNvPicPr>
            <a:picLocks noChangeAspect="1"/>
          </p:cNvPicPr>
          <p:nvPr/>
        </p:nvPicPr>
        <p:blipFill>
          <a:blip r:embed="rId3"/>
          <a:srcRect r="27557" b="9203"/>
          <a:stretch>
            <a:fillRect/>
          </a:stretch>
        </p:blipFill>
        <p:spPr>
          <a:xfrm>
            <a:off x="4572000" y="684213"/>
            <a:ext cx="3676650" cy="2592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5" descr="http://gm.hpe.sh.cn/admin/UploadFile/2007518224756599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76600"/>
            <a:ext cx="3810000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17" descr="C:\Users\tju09\Desktop\锻炼.png锻炼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314700"/>
            <a:ext cx="3657600" cy="236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6629" name="Text Box 5"/>
          <p:cNvSpPr txBox="1"/>
          <p:nvPr/>
        </p:nvSpPr>
        <p:spPr>
          <a:xfrm>
            <a:off x="609600" y="4191000"/>
            <a:ext cx="8016875" cy="15319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How often</a:t>
            </a:r>
            <a:r>
              <a:rPr lang="en-US" altLang="zh-CN" sz="3600" dirty="0">
                <a:solidFill>
                  <a:schemeClr val="folHlin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do you eat cakes ,chocolate or sweets?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30" name="Text Box 6"/>
          <p:cNvSpPr txBox="1"/>
          <p:nvPr/>
        </p:nvSpPr>
        <p:spPr>
          <a:xfrm>
            <a:off x="6400800" y="3352800"/>
            <a:ext cx="14478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sweets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31" name="Text Box 7"/>
          <p:cNvSpPr txBox="1"/>
          <p:nvPr/>
        </p:nvSpPr>
        <p:spPr>
          <a:xfrm>
            <a:off x="1143000" y="3429000"/>
            <a:ext cx="134302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cakes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32" name="Text Box 8"/>
          <p:cNvSpPr txBox="1"/>
          <p:nvPr/>
        </p:nvSpPr>
        <p:spPr>
          <a:xfrm>
            <a:off x="3733800" y="3429000"/>
            <a:ext cx="2057400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chocolate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6635" name="Picture 11" descr="jkhb20070711-68_37e8b3d45fcb4816a47e2609cfc337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914400"/>
            <a:ext cx="1981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15" descr="danga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24384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1" name="Picture 17" descr="http://m1.img.libdd.com/farm2/210/6F8AB41A320A956523AC2C5AD79F14D2_360_5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914400"/>
            <a:ext cx="2362200" cy="243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0" grpId="0"/>
      <p:bldP spid="26631" grpId="0"/>
      <p:bldP spid="266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Text Box 2"/>
          <p:cNvSpPr txBox="1"/>
          <p:nvPr/>
        </p:nvSpPr>
        <p:spPr>
          <a:xfrm>
            <a:off x="1219200" y="5257800"/>
            <a:ext cx="6900863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How often</a:t>
            </a:r>
            <a:r>
              <a:rPr lang="en-US" altLang="zh-CN" sz="4000" dirty="0">
                <a:solidFill>
                  <a:schemeClr val="folHlin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do you take a walk?</a:t>
            </a: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219" name="图片 1" descr="跑步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75" y="1193800"/>
            <a:ext cx="6588125" cy="3703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Text Box 12"/>
          <p:cNvSpPr txBox="1"/>
          <p:nvPr/>
        </p:nvSpPr>
        <p:spPr>
          <a:xfrm>
            <a:off x="685800" y="1444625"/>
            <a:ext cx="7851775" cy="579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How often</a:t>
            </a:r>
            <a:r>
              <a:rPr lang="en-US" altLang="zh-CN" sz="3200" dirty="0">
                <a:solidFill>
                  <a:schemeClr val="folHlin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do you eat fruit and vegetables?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0243" name="Picture 5" descr="5736135_104418004616_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69" b="3572"/>
          <a:stretch>
            <a:fillRect/>
          </a:stretch>
        </p:blipFill>
        <p:spPr>
          <a:xfrm>
            <a:off x="4862513" y="2593975"/>
            <a:ext cx="3227387" cy="265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08288"/>
            <a:ext cx="3690938" cy="2308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6" name="Text Box 3"/>
          <p:cNvSpPr txBox="1"/>
          <p:nvPr/>
        </p:nvSpPr>
        <p:spPr>
          <a:xfrm>
            <a:off x="533400" y="5334000"/>
            <a:ext cx="76200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zh-CN" altLang="zh-CN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267" name="Text Box 4"/>
          <p:cNvSpPr txBox="1"/>
          <p:nvPr/>
        </p:nvSpPr>
        <p:spPr>
          <a:xfrm>
            <a:off x="914400" y="4953000"/>
            <a:ext cx="85344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How long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do you sleep every night ?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1268" name="Picture 8" descr="C:\Users\tju09\Desktop\睡觉_2.jpg睡觉_2"/>
          <p:cNvPicPr>
            <a:picLocks noChangeAspect="1"/>
          </p:cNvPicPr>
          <p:nvPr/>
        </p:nvPicPr>
        <p:blipFill>
          <a:blip r:embed="rId2"/>
          <a:srcRect t="7173" r="-1349" b="6860"/>
          <a:stretch>
            <a:fillRect/>
          </a:stretch>
        </p:blipFill>
        <p:spPr>
          <a:xfrm>
            <a:off x="2108200" y="1127125"/>
            <a:ext cx="4197350" cy="3668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290" name="Text Box 3"/>
          <p:cNvSpPr txBox="1"/>
          <p:nvPr/>
        </p:nvSpPr>
        <p:spPr>
          <a:xfrm>
            <a:off x="381000" y="5029200"/>
            <a:ext cx="8351838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How long</a:t>
            </a:r>
            <a:r>
              <a:rPr lang="en-US" altLang="zh-CN" sz="3600" dirty="0">
                <a:solidFill>
                  <a:schemeClr val="folHlin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do you watchTV every day?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2291" name="Picture 6" descr="C:\Users\tju09\Desktop\看电视2.jpg看电视2"/>
          <p:cNvPicPr>
            <a:picLocks noChangeAspect="1"/>
          </p:cNvPicPr>
          <p:nvPr/>
        </p:nvPicPr>
        <p:blipFill>
          <a:blip r:embed="rId2"/>
          <a:srcRect t="16481" b="13783"/>
          <a:stretch>
            <a:fillRect/>
          </a:stretch>
        </p:blipFill>
        <p:spPr>
          <a:xfrm>
            <a:off x="1312863" y="1436688"/>
            <a:ext cx="5154612" cy="34178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27"/>
  <p:tag name="KSO_WM_UNIT_TYPE" val="d"/>
  <p:tag name="KSO_WM_UNIT_INDEX" val="1"/>
  <p:tag name="KSO_WM_UNIT_ID" val="custom160527_24*d*1"/>
  <p:tag name="KSO_WM_UNIT_CLEAR" val="0"/>
  <p:tag name="KSO_WM_UNIT_LAYERLEVEL" val="1"/>
  <p:tag name="KSO_WM_UNIT_VALUE" val="1620*1225"/>
  <p:tag name="KSO_WM_UNIT_HIGHLIGHT" val="0"/>
  <p:tag name="KSO_WM_UNIT_COMPATIBLE" val="0"/>
</p:tagLst>
</file>

<file path=ppt/tags/tag2.xml><?xml version="1.0" encoding="utf-8"?>
<p:tagLst xmlns:p="http://schemas.openxmlformats.org/presentationml/2006/main">
  <p:tag name="KSO_WM_UNIT_TYPE" val="h_d"/>
  <p:tag name="KSO_WM_UNIT_INDEX" val="1_1"/>
  <p:tag name="KSO_WM_UNIT_LAYERLEVEL" val="1_1"/>
  <p:tag name="KSO_WM_UNIT_VALUE" val="756*1963"/>
  <p:tag name="KSO_WM_UNIT_HIGHLIGHT" val="0"/>
  <p:tag name="KSO_WM_UNIT_COMPATIBLE" val="0"/>
  <p:tag name="KSO_WM_UNIT_CLEAR" val="0"/>
  <p:tag name="KSO_WM_BEAUTIFY_FLAG" val="#wm#"/>
  <p:tag name="KSO_WM_TAG_VERSION" val="1.0"/>
  <p:tag name="KSO_WM_TEMPLATE_CATEGORY" val="custom"/>
  <p:tag name="KSO_WM_TEMPLATE_INDEX" val="20181764"/>
  <p:tag name="KSO_WM_UNIT_ID" val="custom20181764_30*h_d*1_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33"/>
  <p:tag name="KSO_WM_UNIT_TYPE" val="d"/>
  <p:tag name="KSO_WM_UNIT_INDEX" val="2"/>
  <p:tag name="KSO_WM_UNIT_ID" val="custom160533_27*d*2"/>
  <p:tag name="KSO_WM_UNIT_CLEAR" val="0"/>
  <p:tag name="KSO_WM_UNIT_LAYERLEVEL" val="1"/>
  <p:tag name="KSO_WM_UNIT_VALUE" val="623*668"/>
  <p:tag name="KSO_WM_UNIT_HIGHLIGHT" val="0"/>
  <p:tag name="KSO_WM_UNIT_COMPATIBLE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33"/>
  <p:tag name="KSO_WM_UNIT_TYPE" val="d"/>
  <p:tag name="KSO_WM_UNIT_INDEX" val="4"/>
  <p:tag name="KSO_WM_UNIT_ID" val="custom160533_27*d*4"/>
  <p:tag name="KSO_WM_UNIT_CLEAR" val="0"/>
  <p:tag name="KSO_WM_UNIT_LAYERLEVEL" val="1"/>
  <p:tag name="KSO_WM_UNIT_VALUE" val="623*1349"/>
  <p:tag name="KSO_WM_UNIT_HIGHLIGHT" val="0"/>
  <p:tag name="KSO_WM_UNIT_COMPATIBLE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33"/>
  <p:tag name="KSO_WM_UNIT_TYPE" val="d"/>
  <p:tag name="KSO_WM_UNIT_INDEX" val="3"/>
  <p:tag name="KSO_WM_UNIT_ID" val="custom160533_27*d*3"/>
  <p:tag name="KSO_WM_UNIT_CLEAR" val="0"/>
  <p:tag name="KSO_WM_UNIT_LAYERLEVEL" val="1"/>
  <p:tag name="KSO_WM_UNIT_VALUE" val="623*668"/>
  <p:tag name="KSO_WM_UNIT_HIGHLIGHT" val="0"/>
  <p:tag name="KSO_WM_UNIT_COMPATIBLE" val="0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33"/>
  <p:tag name="KSO_WM_UNIT_TYPE" val="d"/>
  <p:tag name="KSO_WM_UNIT_INDEX" val="1"/>
  <p:tag name="KSO_WM_UNIT_ID" val="custom160533_29*d*1"/>
  <p:tag name="KSO_WM_UNIT_CLEAR" val="0"/>
  <p:tag name="KSO_WM_UNIT_LAYERLEVEL" val="1"/>
  <p:tag name="KSO_WM_UNIT_VALUE" val="704*704"/>
  <p:tag name="KSO_WM_UNIT_HIGHLIGHT" val="0"/>
  <p:tag name="KSO_WM_UNIT_COMPATIBLE" val="0"/>
</p:tagLst>
</file>

<file path=ppt/tags/tag7.xml><?xml version="1.0" encoding="utf-8"?>
<p:tagLst xmlns:p="http://schemas.openxmlformats.org/presentationml/2006/main">
  <p:tag name="TIMING" val="|0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Comic Sans MS" panose="030F0702030302020204" pitchFamily="66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Comic Sans MS" panose="030F0702030302020204" pitchFamily="66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Comic Sans MS" panose="030F0702030302020204" pitchFamily="66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Comic Sans MS" panose="030F0702030302020204" pitchFamily="66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9081</Words>
  <Application>WPS 演示</Application>
  <PresentationFormat>全屏显示(4:3)</PresentationFormat>
  <Paragraphs>495</Paragraphs>
  <Slides>38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6" baseType="lpstr">
      <vt:lpstr>Arial</vt:lpstr>
      <vt:lpstr>宋体</vt:lpstr>
      <vt:lpstr>Wingdings</vt:lpstr>
      <vt:lpstr>Comic Sans MS</vt:lpstr>
      <vt:lpstr>微软繁标宋</vt:lpstr>
      <vt:lpstr>Times New Roman</vt:lpstr>
      <vt:lpstr>微软雅黑</vt:lpstr>
      <vt:lpstr>Arial Unicode MS</vt:lpstr>
      <vt:lpstr>Verdana</vt:lpstr>
      <vt:lpstr>Arial Black</vt:lpstr>
      <vt:lpstr>方正彩云简体</vt:lpstr>
      <vt:lpstr>创艺简中圆</vt:lpstr>
      <vt:lpstr>方正舒体</vt:lpstr>
      <vt:lpstr>黑体</vt:lpstr>
      <vt:lpstr>Calibri</vt:lpstr>
      <vt:lpstr>Segoe Print</vt:lpstr>
      <vt:lpstr>默认设计模板</vt:lpstr>
      <vt:lpstr>1_默认设计模板</vt:lpstr>
      <vt:lpstr>Unit 6  Food and  Lifestyle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Report(报告)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Give a talk on how to keep fit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302</cp:revision>
  <dcterms:created xsi:type="dcterms:W3CDTF">2018-11-24T07:35:00Z</dcterms:created>
  <dcterms:modified xsi:type="dcterms:W3CDTF">2021-11-30T06:41:16Z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NXTAG2">
    <vt:lpwstr>000800f01f000000000001024140</vt:lpwstr>
  </property>
  <property fmtid="{D5CDD505-2E9C-101B-9397-08002B2CF9AE}" pid="4" name="KSOProductBuildVer">
    <vt:lpwstr>2052-11.1.0.11045</vt:lpwstr>
  </property>
  <property fmtid="{D5CDD505-2E9C-101B-9397-08002B2CF9AE}" pid="5" name="ICV">
    <vt:lpwstr>DF0A45E93F2C40748CCA8B6CE8267290</vt:lpwstr>
  </property>
</Properties>
</file>