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4" r:id="rId7"/>
    <p:sldId id="269" r:id="rId8"/>
    <p:sldId id="298" r:id="rId9"/>
    <p:sldId id="299" r:id="rId10"/>
    <p:sldId id="300" r:id="rId11"/>
    <p:sldId id="259" r:id="rId12"/>
    <p:sldId id="281" r:id="rId13"/>
    <p:sldId id="301" r:id="rId14"/>
    <p:sldId id="262" r:id="rId15"/>
    <p:sldId id="270" r:id="rId16"/>
    <p:sldId id="29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AF7839"/>
    <a:srgbClr val="FEDDB1"/>
    <a:srgbClr val="F9F9F9"/>
    <a:srgbClr val="C49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18" autoAdjust="0"/>
  </p:normalViewPr>
  <p:slideViewPr>
    <p:cSldViewPr snapToGrid="0">
      <p:cViewPr>
        <p:scale>
          <a:sx n="50" d="100"/>
          <a:sy n="50" d="100"/>
        </p:scale>
        <p:origin x="2124" y="1446"/>
      </p:cViewPr>
      <p:guideLst>
        <p:guide orient="horz" pos="2142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91D91-FA49-46CB-AE99-F42730A439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348B8-EB98-4B51-8B57-80C68B6861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348B8-EB98-4B51-8B57-80C68B686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348B8-EB98-4B51-8B57-80C68B686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8" t="8161" r="11342" b="15228"/>
          <a:stretch>
            <a:fillRect/>
          </a:stretch>
        </p:blipFill>
        <p:spPr>
          <a:xfrm>
            <a:off x="6813867" y="-13064"/>
            <a:ext cx="5412968" cy="635036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35561" r="58427" b="8191"/>
          <a:stretch>
            <a:fillRect/>
          </a:stretch>
        </p:blipFill>
        <p:spPr>
          <a:xfrm>
            <a:off x="-13063" y="2159001"/>
            <a:ext cx="4428310" cy="47251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64129" y="3015836"/>
            <a:ext cx="878835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25400" dir="2700000" algn="tl">
                    <a:srgbClr val="000000">
                      <a:alpha val="25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一路花香，满目芳华</a:t>
            </a:r>
            <a:endParaRPr lang="zh-CN" altLang="en-US" sz="4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25400" dir="2700000" algn="tl">
                  <a:srgbClr val="000000">
                    <a:alpha val="25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546215" y="4576445"/>
            <a:ext cx="2650490" cy="368300"/>
            <a:chOff x="6290819" y="5961037"/>
            <a:chExt cx="2517483" cy="451005"/>
          </a:xfrm>
        </p:grpSpPr>
        <p:sp>
          <p:nvSpPr>
            <p:cNvPr id="13" name="文本框 12"/>
            <p:cNvSpPr txBox="1"/>
            <p:nvPr/>
          </p:nvSpPr>
          <p:spPr>
            <a:xfrm>
              <a:off x="6642755" y="5961037"/>
              <a:ext cx="2165547" cy="4510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汇报人：</a:t>
              </a:r>
              <a:r>
                <a:rPr lang="zh-CN" altLang="en-US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王亚秋</a:t>
              </a:r>
              <a:endPara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290819" y="5969714"/>
              <a:ext cx="290422" cy="290422"/>
              <a:chOff x="6112795" y="5959066"/>
              <a:chExt cx="290422" cy="29042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6112795" y="5959066"/>
                <a:ext cx="290422" cy="290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endParaRPr lang="zh-CN" altLang="en-US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6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195064" y="6028461"/>
                <a:ext cx="125885" cy="151633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AF7839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1200" cap="none" spc="0" normalizeH="0" baseline="0" noProof="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3494405" y="1661795"/>
            <a:ext cx="59721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gradFill>
                  <a:gsLst>
                    <a:gs pos="17000">
                      <a:srgbClr val="FEDDB1"/>
                    </a:gs>
                    <a:gs pos="100000">
                      <a:srgbClr val="AF7839"/>
                    </a:gs>
                  </a:gsLst>
                  <a:lin ang="5400000" scaled="1"/>
                </a:gradFill>
                <a:effectLst>
                  <a:outerShdw blurRad="12700" dist="25400" dir="2700000" algn="tl">
                    <a:srgbClr val="000000">
                      <a:alpha val="25000"/>
                    </a:srgbClr>
                  </a:outerShdw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rPr>
              <a:t>2022</a:t>
            </a:r>
            <a:endParaRPr lang="zh-CN" altLang="en-US" sz="9600" dirty="0">
              <a:gradFill>
                <a:gsLst>
                  <a:gs pos="17000">
                    <a:srgbClr val="FEDDB1"/>
                  </a:gs>
                  <a:gs pos="100000">
                    <a:srgbClr val="AF7839"/>
                  </a:gs>
                </a:gsLst>
                <a:lin ang="5400000" scaled="1"/>
              </a:gradFill>
              <a:effectLst>
                <a:outerShdw blurRad="12700" dist="25400" dir="2700000" algn="tl">
                  <a:srgbClr val="000000">
                    <a:alpha val="25000"/>
                  </a:srgbClr>
                </a:outerShdw>
              </a:effectLst>
              <a:latin typeface="字魂45号-冰宇雅宋" panose="00000500000000000000" pitchFamily="2" charset="-122"/>
              <a:ea typeface="字魂45号-冰宇雅宋" panose="00000500000000000000" pitchFamily="2" charset="-122"/>
            </a:endParaRPr>
          </a:p>
        </p:txBody>
      </p:sp>
      <p:pic>
        <p:nvPicPr>
          <p:cNvPr id="2" name="焕然一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3397" y="-173615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091901" y="1309677"/>
            <a:ext cx="3198625" cy="1430348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1750"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9" rIns="90516" bIns="45259" rtlCol="0" anchor="ctr"/>
          <a:lstStyle/>
          <a:p>
            <a:pPr algn="ctr"/>
            <a:endParaRPr lang="zh-CN" altLang="en-US" sz="1935" dirty="0">
              <a:ea typeface="字魂105号-简雅黑" panose="00000500000000000000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681852" y="4443958"/>
            <a:ext cx="3198625" cy="1380928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9" rIns="90516" bIns="45259" rtlCol="0" anchor="ctr"/>
          <a:lstStyle/>
          <a:p>
            <a:pPr algn="ctr"/>
            <a:endParaRPr lang="zh-CN" altLang="en-US" sz="1935" dirty="0">
              <a:ea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78174" y="2609303"/>
            <a:ext cx="1154004" cy="309880"/>
          </a:xfrm>
          <a:prstGeom prst="rect">
            <a:avLst/>
          </a:prstGeom>
          <a:gradFill>
            <a:gsLst>
              <a:gs pos="0">
                <a:srgbClr val="FEDDB1"/>
              </a:gs>
              <a:gs pos="91000">
                <a:srgbClr val="AF7839"/>
              </a:gs>
            </a:gsLst>
            <a:lin ang="2700000" scaled="1"/>
          </a:gradFill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0516" tIns="45259" rIns="90516" bIns="45259" rtlCol="0">
            <a:spAutoFit/>
          </a:bodyPr>
          <a:lstStyle/>
          <a:p>
            <a:pPr algn="ctr"/>
            <a:r>
              <a:rPr lang="zh-CN" altLang="en-US" sz="1425" b="1" dirty="0">
                <a:solidFill>
                  <a:schemeClr val="bg1">
                    <a:lumMod val="9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评优课</a:t>
            </a:r>
            <a:endParaRPr lang="zh-CN" altLang="en-US" sz="1425" b="1" dirty="0">
              <a:solidFill>
                <a:schemeClr val="bg1">
                  <a:lumMod val="9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72067" y="5680505"/>
            <a:ext cx="1154004" cy="309880"/>
          </a:xfrm>
          <a:prstGeom prst="rect">
            <a:avLst/>
          </a:prstGeom>
          <a:gradFill>
            <a:gsLst>
              <a:gs pos="0">
                <a:srgbClr val="FEDDB1"/>
              </a:gs>
              <a:gs pos="91000">
                <a:srgbClr val="AF7839"/>
              </a:gs>
            </a:gsLst>
          </a:gradFill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0516" tIns="45259" rIns="90516" bIns="45259" rtlCol="0">
            <a:spAutoFit/>
          </a:bodyPr>
          <a:lstStyle/>
          <a:p>
            <a:pPr algn="ctr"/>
            <a:r>
              <a:rPr lang="zh-CN" altLang="en-US" sz="1425" b="1" dirty="0">
                <a:solidFill>
                  <a:schemeClr val="bg1">
                    <a:lumMod val="9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课题课</a:t>
            </a:r>
            <a:endParaRPr lang="zh-CN" altLang="en-US" sz="1425" b="1" dirty="0">
              <a:solidFill>
                <a:schemeClr val="bg1">
                  <a:lumMod val="9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15" name="图片 14" descr="C:\Users\Administrator\Desktop\照片\IMG_3557(20220322-172536).JPGIMG_3557(20220322-172536)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03925" y="569595"/>
            <a:ext cx="4340860" cy="3255010"/>
          </a:xfrm>
          <a:custGeom>
            <a:avLst/>
            <a:gdLst>
              <a:gd name="connsiteX0" fmla="*/ 38879 w 1397514"/>
              <a:gd name="connsiteY0" fmla="*/ 0 h 1397514"/>
              <a:gd name="connsiteX1" fmla="*/ 1358635 w 1397514"/>
              <a:gd name="connsiteY1" fmla="*/ 0 h 1397514"/>
              <a:gd name="connsiteX2" fmla="*/ 1397514 w 1397514"/>
              <a:gd name="connsiteY2" fmla="*/ 38879 h 1397514"/>
              <a:gd name="connsiteX3" fmla="*/ 1397514 w 1397514"/>
              <a:gd name="connsiteY3" fmla="*/ 1358635 h 1397514"/>
              <a:gd name="connsiteX4" fmla="*/ 1358635 w 1397514"/>
              <a:gd name="connsiteY4" fmla="*/ 1397514 h 1397514"/>
              <a:gd name="connsiteX5" fmla="*/ 38879 w 1397514"/>
              <a:gd name="connsiteY5" fmla="*/ 1397514 h 1397514"/>
              <a:gd name="connsiteX6" fmla="*/ 0 w 1397514"/>
              <a:gd name="connsiteY6" fmla="*/ 1358635 h 1397514"/>
              <a:gd name="connsiteX7" fmla="*/ 0 w 1397514"/>
              <a:gd name="connsiteY7" fmla="*/ 38879 h 1397514"/>
              <a:gd name="connsiteX8" fmla="*/ 38879 w 1397514"/>
              <a:gd name="connsiteY8" fmla="*/ 0 h 139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514" h="1397514">
                <a:moveTo>
                  <a:pt x="38879" y="0"/>
                </a:moveTo>
                <a:lnTo>
                  <a:pt x="1358635" y="0"/>
                </a:lnTo>
                <a:cubicBezTo>
                  <a:pt x="1380107" y="0"/>
                  <a:pt x="1397514" y="17407"/>
                  <a:pt x="1397514" y="38879"/>
                </a:cubicBezTo>
                <a:lnTo>
                  <a:pt x="1397514" y="1358635"/>
                </a:lnTo>
                <a:cubicBezTo>
                  <a:pt x="1397514" y="1380107"/>
                  <a:pt x="1380107" y="1397514"/>
                  <a:pt x="1358635" y="1397514"/>
                </a:cubicBezTo>
                <a:lnTo>
                  <a:pt x="38879" y="1397514"/>
                </a:lnTo>
                <a:cubicBezTo>
                  <a:pt x="17407" y="1397514"/>
                  <a:pt x="0" y="1380107"/>
                  <a:pt x="0" y="1358635"/>
                </a:cubicBezTo>
                <a:lnTo>
                  <a:pt x="0" y="38879"/>
                </a:lnTo>
                <a:cubicBezTo>
                  <a:pt x="0" y="17407"/>
                  <a:pt x="17407" y="0"/>
                  <a:pt x="388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8" name="图片 17" descr="C:\Users\Administrator\Desktop\照片\IMG_3558(20220322-174007).JPGIMG_3558(20220322-174007)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7065" y="3225165"/>
            <a:ext cx="5183505" cy="2931160"/>
          </a:xfrm>
          <a:custGeom>
            <a:avLst/>
            <a:gdLst>
              <a:gd name="connsiteX0" fmla="*/ 38879 w 1397514"/>
              <a:gd name="connsiteY0" fmla="*/ 0 h 1397514"/>
              <a:gd name="connsiteX1" fmla="*/ 1358635 w 1397514"/>
              <a:gd name="connsiteY1" fmla="*/ 0 h 1397514"/>
              <a:gd name="connsiteX2" fmla="*/ 1397514 w 1397514"/>
              <a:gd name="connsiteY2" fmla="*/ 38879 h 1397514"/>
              <a:gd name="connsiteX3" fmla="*/ 1397514 w 1397514"/>
              <a:gd name="connsiteY3" fmla="*/ 1358635 h 1397514"/>
              <a:gd name="connsiteX4" fmla="*/ 1358635 w 1397514"/>
              <a:gd name="connsiteY4" fmla="*/ 1397514 h 1397514"/>
              <a:gd name="connsiteX5" fmla="*/ 38879 w 1397514"/>
              <a:gd name="connsiteY5" fmla="*/ 1397514 h 1397514"/>
              <a:gd name="connsiteX6" fmla="*/ 0 w 1397514"/>
              <a:gd name="connsiteY6" fmla="*/ 1358635 h 1397514"/>
              <a:gd name="connsiteX7" fmla="*/ 0 w 1397514"/>
              <a:gd name="connsiteY7" fmla="*/ 38879 h 1397514"/>
              <a:gd name="connsiteX8" fmla="*/ 38879 w 1397514"/>
              <a:gd name="connsiteY8" fmla="*/ 0 h 139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514" h="1397514">
                <a:moveTo>
                  <a:pt x="38879" y="0"/>
                </a:moveTo>
                <a:lnTo>
                  <a:pt x="1358635" y="0"/>
                </a:lnTo>
                <a:cubicBezTo>
                  <a:pt x="1380107" y="0"/>
                  <a:pt x="1397514" y="17407"/>
                  <a:pt x="1397514" y="38879"/>
                </a:cubicBezTo>
                <a:lnTo>
                  <a:pt x="1397514" y="1358635"/>
                </a:lnTo>
                <a:cubicBezTo>
                  <a:pt x="1397514" y="1380107"/>
                  <a:pt x="1380107" y="1397514"/>
                  <a:pt x="1358635" y="1397514"/>
                </a:cubicBezTo>
                <a:lnTo>
                  <a:pt x="38879" y="1397514"/>
                </a:lnTo>
                <a:cubicBezTo>
                  <a:pt x="17407" y="1397514"/>
                  <a:pt x="0" y="1380107"/>
                  <a:pt x="0" y="1358635"/>
                </a:cubicBezTo>
                <a:lnTo>
                  <a:pt x="0" y="38879"/>
                </a:lnTo>
                <a:cubicBezTo>
                  <a:pt x="0" y="17407"/>
                  <a:pt x="17407" y="0"/>
                  <a:pt x="388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9" name="矩形 30"/>
          <p:cNvSpPr>
            <a:spLocks noChangeArrowheads="1"/>
          </p:cNvSpPr>
          <p:nvPr/>
        </p:nvSpPr>
        <p:spPr bwMode="auto">
          <a:xfrm>
            <a:off x="2493010" y="1453515"/>
            <a:ext cx="2572385" cy="1019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313" tIns="25656" rIns="51313" bIns="2565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积极参加学校组织的各类评优课和课题课，获校“娄江杯”青年教师评优课一等奖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21" name="矩形 30"/>
          <p:cNvSpPr>
            <a:spLocks noChangeArrowheads="1"/>
          </p:cNvSpPr>
          <p:nvPr/>
        </p:nvSpPr>
        <p:spPr bwMode="auto">
          <a:xfrm>
            <a:off x="6960235" y="4555490"/>
            <a:ext cx="2641600" cy="1158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313" tIns="25656" rIns="51313" bIns="2565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在“小学活力课堂”同类课题写作研究共同体暨高新区三小智慧课题研讨活动中执教的《用字母表示数》获好评。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37082" y="385383"/>
            <a:ext cx="2624747" cy="766862"/>
            <a:chOff x="380810" y="385170"/>
            <a:chExt cx="2624747" cy="766862"/>
          </a:xfrm>
        </p:grpSpPr>
        <p:sp>
          <p:nvSpPr>
            <p:cNvPr id="30" name="矩形 29"/>
            <p:cNvSpPr/>
            <p:nvPr/>
          </p:nvSpPr>
          <p:spPr>
            <a:xfrm>
              <a:off x="1400277" y="508087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实践成果</a:t>
              </a:r>
              <a:endPara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27" name="六边形 26"/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38606" y="423703"/>
                <a:ext cx="83705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gradFill>
                      <a:gsLst>
                        <a:gs pos="17000">
                          <a:srgbClr val="FEDDB1"/>
                        </a:gs>
                        <a:gs pos="100000">
                          <a:srgbClr val="AF7839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45号-冰宇雅宋" panose="00000500000000000000" pitchFamily="2" charset="-122"/>
                    <a:ea typeface="字魂45号-冰宇雅宋" panose="00000500000000000000" pitchFamily="2" charset="-122"/>
                  </a:rPr>
                  <a:t>0</a:t>
                </a:r>
                <a:r>
                  <a:rPr lang="en-US" sz="2800" dirty="0" smtClean="0">
                    <a:gradFill>
                      <a:gsLst>
                        <a:gs pos="17000">
                          <a:srgbClr val="FEDDB1"/>
                        </a:gs>
                        <a:gs pos="100000">
                          <a:srgbClr val="AF7839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45号-冰宇雅宋" panose="00000500000000000000" pitchFamily="2" charset="-122"/>
                    <a:ea typeface="字魂45号-冰宇雅宋" panose="00000500000000000000" pitchFamily="2" charset="-122"/>
                  </a:rPr>
                  <a:t>2</a:t>
                </a:r>
                <a:endParaRPr lang="en-US" sz="2800" dirty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-1.11111E-6 L 3.33333E-6 -1.11111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3.33333E-6 L -1.875E-6 -3.33333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10" grpId="0" animBg="1"/>
      <p:bldP spid="10" grpId="1" animBg="1"/>
      <p:bldP spid="11" grpId="0" bldLvl="0" animBg="1"/>
      <p:bldP spid="14" grpId="0" bldLvl="0" animBg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091901" y="1309677"/>
            <a:ext cx="3198625" cy="1430348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1750"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9" rIns="90516" bIns="45259" rtlCol="0" anchor="ctr"/>
          <a:lstStyle/>
          <a:p>
            <a:pPr algn="ctr"/>
            <a:endParaRPr lang="zh-CN" altLang="en-US" sz="1935" dirty="0">
              <a:ea typeface="字魂105号-简雅黑" panose="00000500000000000000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37642" y="3197453"/>
            <a:ext cx="3198625" cy="1380928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9" rIns="90516" bIns="45259" rtlCol="0" anchor="ctr"/>
          <a:lstStyle/>
          <a:p>
            <a:pPr algn="ctr"/>
            <a:endParaRPr lang="zh-CN" altLang="en-US" sz="1935" dirty="0">
              <a:ea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78174" y="2609303"/>
            <a:ext cx="1154004" cy="309880"/>
          </a:xfrm>
          <a:prstGeom prst="rect">
            <a:avLst/>
          </a:prstGeom>
          <a:gradFill>
            <a:gsLst>
              <a:gs pos="0">
                <a:srgbClr val="FEDDB1"/>
              </a:gs>
              <a:gs pos="91000">
                <a:srgbClr val="AF7839"/>
              </a:gs>
            </a:gsLst>
            <a:lin ang="2700000" scaled="1"/>
          </a:gradFill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0516" tIns="45259" rIns="90516" bIns="45259" rtlCol="0">
            <a:spAutoFit/>
          </a:bodyPr>
          <a:lstStyle/>
          <a:p>
            <a:pPr algn="ctr"/>
            <a:r>
              <a:rPr lang="zh-CN" altLang="en-US" sz="1425" b="1" dirty="0">
                <a:solidFill>
                  <a:schemeClr val="bg1">
                    <a:lumMod val="9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优秀班主任</a:t>
            </a:r>
            <a:endParaRPr lang="zh-CN" altLang="en-US" sz="1425" b="1" dirty="0">
              <a:solidFill>
                <a:schemeClr val="bg1">
                  <a:lumMod val="9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27857" y="4434000"/>
            <a:ext cx="1154004" cy="309880"/>
          </a:xfrm>
          <a:prstGeom prst="rect">
            <a:avLst/>
          </a:prstGeom>
          <a:gradFill>
            <a:gsLst>
              <a:gs pos="0">
                <a:srgbClr val="FEDDB1"/>
              </a:gs>
              <a:gs pos="91000">
                <a:srgbClr val="AF7839"/>
              </a:gs>
            </a:gsLst>
          </a:gradFill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0516" tIns="45259" rIns="90516" bIns="45259" rtlCol="0">
            <a:spAutoFit/>
          </a:bodyPr>
          <a:lstStyle/>
          <a:p>
            <a:pPr algn="ctr"/>
            <a:r>
              <a:rPr lang="zh-CN" altLang="en-US" sz="1425" b="1" dirty="0">
                <a:solidFill>
                  <a:schemeClr val="bg1">
                    <a:lumMod val="9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论文发表</a:t>
            </a:r>
            <a:endParaRPr lang="zh-CN" altLang="en-US" sz="1425" b="1" dirty="0">
              <a:solidFill>
                <a:schemeClr val="bg1">
                  <a:lumMod val="9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15" name="图片 14" descr="C:\Users\Administrator\Desktop\照片\IMG_3556(20220322-172521).JPGIMG_3556(20220322-172521)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05195" y="1679575"/>
            <a:ext cx="5177155" cy="3883025"/>
          </a:xfrm>
          <a:custGeom>
            <a:avLst/>
            <a:gdLst>
              <a:gd name="connsiteX0" fmla="*/ 38879 w 1397514"/>
              <a:gd name="connsiteY0" fmla="*/ 0 h 1397514"/>
              <a:gd name="connsiteX1" fmla="*/ 1358635 w 1397514"/>
              <a:gd name="connsiteY1" fmla="*/ 0 h 1397514"/>
              <a:gd name="connsiteX2" fmla="*/ 1397514 w 1397514"/>
              <a:gd name="connsiteY2" fmla="*/ 38879 h 1397514"/>
              <a:gd name="connsiteX3" fmla="*/ 1397514 w 1397514"/>
              <a:gd name="connsiteY3" fmla="*/ 1358635 h 1397514"/>
              <a:gd name="connsiteX4" fmla="*/ 1358635 w 1397514"/>
              <a:gd name="connsiteY4" fmla="*/ 1397514 h 1397514"/>
              <a:gd name="connsiteX5" fmla="*/ 38879 w 1397514"/>
              <a:gd name="connsiteY5" fmla="*/ 1397514 h 1397514"/>
              <a:gd name="connsiteX6" fmla="*/ 0 w 1397514"/>
              <a:gd name="connsiteY6" fmla="*/ 1358635 h 1397514"/>
              <a:gd name="connsiteX7" fmla="*/ 0 w 1397514"/>
              <a:gd name="connsiteY7" fmla="*/ 38879 h 1397514"/>
              <a:gd name="connsiteX8" fmla="*/ 38879 w 1397514"/>
              <a:gd name="connsiteY8" fmla="*/ 0 h 139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514" h="1397514">
                <a:moveTo>
                  <a:pt x="38879" y="0"/>
                </a:moveTo>
                <a:lnTo>
                  <a:pt x="1358635" y="0"/>
                </a:lnTo>
                <a:cubicBezTo>
                  <a:pt x="1380107" y="0"/>
                  <a:pt x="1397514" y="17407"/>
                  <a:pt x="1397514" y="38879"/>
                </a:cubicBezTo>
                <a:lnTo>
                  <a:pt x="1397514" y="1358635"/>
                </a:lnTo>
                <a:cubicBezTo>
                  <a:pt x="1397514" y="1380107"/>
                  <a:pt x="1380107" y="1397514"/>
                  <a:pt x="1358635" y="1397514"/>
                </a:cubicBezTo>
                <a:lnTo>
                  <a:pt x="38879" y="1397514"/>
                </a:lnTo>
                <a:cubicBezTo>
                  <a:pt x="17407" y="1397514"/>
                  <a:pt x="0" y="1380107"/>
                  <a:pt x="0" y="1358635"/>
                </a:cubicBezTo>
                <a:lnTo>
                  <a:pt x="0" y="38879"/>
                </a:lnTo>
                <a:cubicBezTo>
                  <a:pt x="0" y="17407"/>
                  <a:pt x="17407" y="0"/>
                  <a:pt x="388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9" name="矩形 30"/>
          <p:cNvSpPr>
            <a:spLocks noChangeArrowheads="1"/>
          </p:cNvSpPr>
          <p:nvPr/>
        </p:nvSpPr>
        <p:spPr bwMode="auto">
          <a:xfrm>
            <a:off x="2629535" y="1837690"/>
            <a:ext cx="2572385" cy="696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313" tIns="25656" rIns="51313" bIns="2565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获校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“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优秀班主任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”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，校班级文化一等奖，校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文明班级体。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21" name="矩形 30"/>
          <p:cNvSpPr>
            <a:spLocks noChangeArrowheads="1"/>
          </p:cNvSpPr>
          <p:nvPr/>
        </p:nvSpPr>
        <p:spPr bwMode="auto">
          <a:xfrm>
            <a:off x="1216025" y="3446780"/>
            <a:ext cx="2641600" cy="881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313" tIns="25656" rIns="51313" bIns="2565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论文《论希沃白板在小学数学课堂教学中的巧妙运用》发表于省级刊物《教育科学发展》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37082" y="385383"/>
            <a:ext cx="2624747" cy="766862"/>
            <a:chOff x="380810" y="385170"/>
            <a:chExt cx="2624747" cy="766862"/>
          </a:xfrm>
        </p:grpSpPr>
        <p:sp>
          <p:nvSpPr>
            <p:cNvPr id="30" name="矩形 29"/>
            <p:cNvSpPr/>
            <p:nvPr/>
          </p:nvSpPr>
          <p:spPr>
            <a:xfrm>
              <a:off x="1400277" y="508087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实践成果</a:t>
              </a:r>
              <a:endPara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27" name="六边形 26"/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38606" y="423703"/>
                <a:ext cx="83705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gradFill>
                      <a:gsLst>
                        <a:gs pos="17000">
                          <a:srgbClr val="FEDDB1"/>
                        </a:gs>
                        <a:gs pos="100000">
                          <a:srgbClr val="AF7839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45号-冰宇雅宋" panose="00000500000000000000" pitchFamily="2" charset="-122"/>
                    <a:ea typeface="字魂45号-冰宇雅宋" panose="00000500000000000000" pitchFamily="2" charset="-122"/>
                  </a:rPr>
                  <a:t>0</a:t>
                </a:r>
                <a:r>
                  <a:rPr lang="en-US" sz="2800" dirty="0" smtClean="0">
                    <a:gradFill>
                      <a:gsLst>
                        <a:gs pos="17000">
                          <a:srgbClr val="FEDDB1"/>
                        </a:gs>
                        <a:gs pos="100000">
                          <a:srgbClr val="AF7839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45号-冰宇雅宋" panose="00000500000000000000" pitchFamily="2" charset="-122"/>
                    <a:ea typeface="字魂45号-冰宇雅宋" panose="00000500000000000000" pitchFamily="2" charset="-122"/>
                  </a:rPr>
                  <a:t>2</a:t>
                </a:r>
                <a:endParaRPr lang="en-US" sz="2800" dirty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endParaRPr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2377822" y="4833848"/>
            <a:ext cx="3198625" cy="1380928"/>
          </a:xfrm>
          <a:prstGeom prst="roundRect">
            <a:avLst>
              <a:gd name="adj" fmla="val 278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9" rIns="90516" bIns="45259" rtlCol="0" anchor="ctr"/>
          <a:p>
            <a:pPr algn="ctr"/>
            <a:endParaRPr lang="zh-CN" altLang="en-US" sz="1935" dirty="0">
              <a:ea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68037" y="6070395"/>
            <a:ext cx="1154004" cy="309880"/>
          </a:xfrm>
          <a:prstGeom prst="rect">
            <a:avLst/>
          </a:prstGeom>
          <a:gradFill>
            <a:gsLst>
              <a:gs pos="0">
                <a:srgbClr val="FEDDB1"/>
              </a:gs>
              <a:gs pos="91000">
                <a:srgbClr val="AF7839"/>
              </a:gs>
            </a:gsLst>
          </a:gradFill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0516" tIns="45259" rIns="90516" bIns="45259" rtlCol="0">
            <a:spAutoFit/>
          </a:bodyPr>
          <a:p>
            <a:pPr algn="ctr"/>
            <a:r>
              <a:rPr lang="zh-CN" altLang="en-US" sz="1425" b="1" dirty="0">
                <a:solidFill>
                  <a:schemeClr val="bg1">
                    <a:lumMod val="9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红色在线</a:t>
            </a:r>
            <a:endParaRPr lang="zh-CN" altLang="en-US" sz="1425" b="1" dirty="0">
              <a:solidFill>
                <a:schemeClr val="bg1">
                  <a:lumMod val="9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4" name="矩形 30"/>
          <p:cNvSpPr>
            <a:spLocks noChangeArrowheads="1"/>
          </p:cNvSpPr>
          <p:nvPr/>
        </p:nvSpPr>
        <p:spPr bwMode="auto">
          <a:xfrm>
            <a:off x="2724150" y="5221605"/>
            <a:ext cx="2641600" cy="604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313" tIns="25656" rIns="51313" bIns="25656"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2022年承担太仓市“红色在线”空中课堂教学活动。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-1.11111E-6 L 3.33333E-6 -1.11111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3.33333E-6 L -1.875E-6 -3.33333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-1.11111E-6 L 3.33333E-6 -1.11111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10" grpId="0" bldLvl="0" animBg="1"/>
      <p:bldP spid="10" grpId="1" bldLvl="0" animBg="1"/>
      <p:bldP spid="11" grpId="0" bldLvl="0" animBg="1"/>
      <p:bldP spid="14" grpId="0" bldLvl="0" animBg="1"/>
      <p:bldP spid="19" grpId="0"/>
      <p:bldP spid="21" grpId="0"/>
      <p:bldP spid="2" grpId="0" bldLvl="0" animBg="1"/>
      <p:bldP spid="2" grpId="1" bldLvl="0" animBg="1"/>
      <p:bldP spid="3" grpId="0" bldLvl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69805" y="1975321"/>
            <a:ext cx="3900138" cy="3185814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rgbClr val="F9F9F9"/>
              </a:gs>
            </a:gsLst>
            <a:lin ang="5400000" scaled="1"/>
          </a:gradFill>
          <a:ln w="38100">
            <a:solidFill>
              <a:schemeClr val="bg1"/>
            </a:solidFill>
          </a:ln>
          <a:effectLst>
            <a:outerShdw blurRad="3175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25886" y="4547815"/>
            <a:ext cx="387976" cy="47064"/>
          </a:xfrm>
          <a:prstGeom prst="rect">
            <a:avLst/>
          </a:prstGeom>
          <a:gradFill>
            <a:gsLst>
              <a:gs pos="0">
                <a:srgbClr val="FEDDB1"/>
              </a:gs>
              <a:gs pos="100000">
                <a:srgbClr val="AF7839"/>
              </a:gs>
            </a:gsLst>
            <a:lin ang="27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5936" y="3002905"/>
            <a:ext cx="4407876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未来计划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77845" y="1531698"/>
            <a:ext cx="1476793" cy="865738"/>
            <a:chOff x="6622257" y="1540196"/>
            <a:chExt cx="1476793" cy="865738"/>
          </a:xfrm>
        </p:grpSpPr>
        <p:sp>
          <p:nvSpPr>
            <p:cNvPr id="3" name="六边形 2"/>
            <p:cNvSpPr/>
            <p:nvPr/>
          </p:nvSpPr>
          <p:spPr>
            <a:xfrm>
              <a:off x="6871381" y="1540196"/>
              <a:ext cx="1004258" cy="865738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rgbClr val="F9F9F9"/>
                </a:gs>
              </a:gsLst>
              <a:lin ang="5400000" scaled="1"/>
            </a:gradFill>
            <a:ln w="25400">
              <a:gradFill>
                <a:gsLst>
                  <a:gs pos="0">
                    <a:srgbClr val="FEDDB1"/>
                  </a:gs>
                  <a:gs pos="100000">
                    <a:srgbClr val="AF7839"/>
                  </a:gs>
                </a:gsLst>
                <a:lin ang="3600000" scaled="0"/>
              </a:gra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22257" y="1563399"/>
              <a:ext cx="1476793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rPr>
                <a:t>03</a:t>
              </a:r>
              <a:endParaRPr lang="zh-CN" altLang="en-US" sz="4000" dirty="0">
                <a:gradFill>
                  <a:gsLst>
                    <a:gs pos="17000">
                      <a:srgbClr val="FEDDB1"/>
                    </a:gs>
                    <a:gs pos="100000">
                      <a:srgbClr val="AF7839"/>
                    </a:gs>
                  </a:gsLst>
                  <a:lin ang="5400000" scaled="1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35561" r="58427" b="8191"/>
          <a:stretch>
            <a:fillRect/>
          </a:stretch>
        </p:blipFill>
        <p:spPr>
          <a:xfrm>
            <a:off x="0" y="3720055"/>
            <a:ext cx="2979146" cy="317882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35561" r="58427" b="8191"/>
          <a:stretch>
            <a:fillRect/>
          </a:stretch>
        </p:blipFill>
        <p:spPr>
          <a:xfrm flipH="1">
            <a:off x="9203452" y="3720055"/>
            <a:ext cx="2979146" cy="3178829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5390" y="2073910"/>
            <a:ext cx="4814570" cy="1118235"/>
            <a:chOff x="1598782" y="2463444"/>
            <a:chExt cx="4431046" cy="728753"/>
          </a:xfrm>
        </p:grpSpPr>
        <p:sp>
          <p:nvSpPr>
            <p:cNvPr id="10" name="íṡľíḍè-Arrow: Chevron 31"/>
            <p:cNvSpPr/>
            <p:nvPr/>
          </p:nvSpPr>
          <p:spPr>
            <a:xfrm>
              <a:off x="4384776" y="2463444"/>
              <a:ext cx="1645052" cy="728753"/>
            </a:xfrm>
            <a:prstGeom prst="chevron">
              <a:avLst>
                <a:gd name="adj" fmla="val 41391"/>
              </a:avLst>
            </a:prstGeom>
            <a:gradFill>
              <a:gsLst>
                <a:gs pos="0">
                  <a:schemeClr val="bg1"/>
                </a:gs>
                <a:gs pos="91000">
                  <a:srgbClr val="F9F9F9"/>
                </a:gs>
              </a:gsLst>
              <a:lin ang="2700000" scaled="1"/>
            </a:gradFill>
            <a:ln w="28575">
              <a:gradFill>
                <a:gsLst>
                  <a:gs pos="0">
                    <a:srgbClr val="FEDDB1"/>
                  </a:gs>
                  <a:gs pos="100000">
                    <a:srgbClr val="AF783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5"/>
            </a:p>
          </p:txBody>
        </p:sp>
        <p:sp>
          <p:nvSpPr>
            <p:cNvPr id="11" name="íṡľíḍè-Arrow: Chevron 37"/>
            <p:cNvSpPr/>
            <p:nvPr/>
          </p:nvSpPr>
          <p:spPr>
            <a:xfrm>
              <a:off x="1598782" y="2463444"/>
              <a:ext cx="3092664" cy="728753"/>
            </a:xfrm>
            <a:prstGeom prst="chevron">
              <a:avLst>
                <a:gd name="adj" fmla="val 4139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5"/>
            </a:p>
          </p:txBody>
        </p:sp>
        <p:sp>
          <p:nvSpPr>
            <p:cNvPr id="9" name="矩形 8"/>
            <p:cNvSpPr/>
            <p:nvPr/>
          </p:nvSpPr>
          <p:spPr>
            <a:xfrm>
              <a:off x="2032796" y="2581969"/>
              <a:ext cx="2482850" cy="4920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学习信息技术方面教学手段，依托智慧云平台，希沃白板等，将信息技术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融入课堂，提高课堂有效性。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48" name="TextBox 26"/>
            <p:cNvSpPr txBox="1"/>
            <p:nvPr/>
          </p:nvSpPr>
          <p:spPr>
            <a:xfrm>
              <a:off x="4834485" y="2706733"/>
              <a:ext cx="745632" cy="160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一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85545" y="3378014"/>
            <a:ext cx="4938395" cy="1197314"/>
            <a:chOff x="1598782" y="3571106"/>
            <a:chExt cx="4431046" cy="869544"/>
          </a:xfrm>
        </p:grpSpPr>
        <p:sp>
          <p:nvSpPr>
            <p:cNvPr id="16" name="íṡľíḍè-Arrow: Chevron 31"/>
            <p:cNvSpPr/>
            <p:nvPr/>
          </p:nvSpPr>
          <p:spPr>
            <a:xfrm>
              <a:off x="4384776" y="3711897"/>
              <a:ext cx="1645052" cy="728753"/>
            </a:xfrm>
            <a:prstGeom prst="chevron">
              <a:avLst>
                <a:gd name="adj" fmla="val 41391"/>
              </a:avLst>
            </a:prstGeom>
            <a:gradFill>
              <a:gsLst>
                <a:gs pos="0">
                  <a:schemeClr val="bg1"/>
                </a:gs>
                <a:gs pos="91000">
                  <a:srgbClr val="F9F9F9"/>
                </a:gs>
              </a:gsLst>
            </a:gradFill>
            <a:ln w="28575">
              <a:gradFill>
                <a:gsLst>
                  <a:gs pos="0">
                    <a:srgbClr val="FEDDB1"/>
                  </a:gs>
                  <a:gs pos="100000">
                    <a:srgbClr val="AF7839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5"/>
            </a:p>
          </p:txBody>
        </p:sp>
        <p:sp>
          <p:nvSpPr>
            <p:cNvPr id="17" name="íṡľíḍè-Arrow: Chevron 37"/>
            <p:cNvSpPr/>
            <p:nvPr/>
          </p:nvSpPr>
          <p:spPr>
            <a:xfrm>
              <a:off x="1598782" y="3711897"/>
              <a:ext cx="3092664" cy="728753"/>
            </a:xfrm>
            <a:prstGeom prst="chevron">
              <a:avLst>
                <a:gd name="adj" fmla="val 4139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5"/>
            </a:p>
          </p:txBody>
        </p:sp>
        <p:sp>
          <p:nvSpPr>
            <p:cNvPr id="15" name="矩形 14"/>
            <p:cNvSpPr/>
            <p:nvPr/>
          </p:nvSpPr>
          <p:spPr>
            <a:xfrm>
              <a:off x="2049086" y="3571106"/>
              <a:ext cx="2248819" cy="869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“钢笔字、毛笔字、粉笔字、简笔画、普通话”是教师的基本功。认真练习“三字”，从细节上影响学生，加强学生学习习惯的培养。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49" name="TextBox 26"/>
            <p:cNvSpPr txBox="1"/>
            <p:nvPr/>
          </p:nvSpPr>
          <p:spPr>
            <a:xfrm>
              <a:off x="4834485" y="3951333"/>
              <a:ext cx="745632" cy="1784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三</a:t>
              </a:r>
              <a:endPara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40780" y="2073910"/>
            <a:ext cx="4723130" cy="1118235"/>
            <a:chOff x="6258426" y="2463444"/>
            <a:chExt cx="4431046" cy="728753"/>
          </a:xfrm>
        </p:grpSpPr>
        <p:sp>
          <p:nvSpPr>
            <p:cNvPr id="28" name="íṡľíḍè-Arrow: Chevron 31"/>
            <p:cNvSpPr/>
            <p:nvPr/>
          </p:nvSpPr>
          <p:spPr>
            <a:xfrm>
              <a:off x="9044420" y="2463444"/>
              <a:ext cx="1645052" cy="728753"/>
            </a:xfrm>
            <a:prstGeom prst="chevron">
              <a:avLst>
                <a:gd name="adj" fmla="val 41391"/>
              </a:avLst>
            </a:prstGeom>
            <a:gradFill>
              <a:gsLst>
                <a:gs pos="0">
                  <a:schemeClr val="bg1"/>
                </a:gs>
                <a:gs pos="91000">
                  <a:srgbClr val="F9F9F9"/>
                </a:gs>
              </a:gsLst>
            </a:gradFill>
            <a:ln w="28575">
              <a:gradFill>
                <a:gsLst>
                  <a:gs pos="0">
                    <a:srgbClr val="FEDDB1"/>
                  </a:gs>
                  <a:gs pos="100000">
                    <a:srgbClr val="AF7839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5"/>
            </a:p>
          </p:txBody>
        </p:sp>
        <p:sp>
          <p:nvSpPr>
            <p:cNvPr id="29" name="íṡľíḍè-Arrow: Chevron 37"/>
            <p:cNvSpPr/>
            <p:nvPr/>
          </p:nvSpPr>
          <p:spPr>
            <a:xfrm>
              <a:off x="6258426" y="2463444"/>
              <a:ext cx="3092664" cy="728753"/>
            </a:xfrm>
            <a:prstGeom prst="chevron">
              <a:avLst>
                <a:gd name="adj" fmla="val 4139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5"/>
            </a:p>
          </p:txBody>
        </p:sp>
        <p:sp>
          <p:nvSpPr>
            <p:cNvPr id="27" name="矩形 26"/>
            <p:cNvSpPr/>
            <p:nvPr/>
          </p:nvSpPr>
          <p:spPr>
            <a:xfrm>
              <a:off x="6680203" y="2528415"/>
              <a:ext cx="2457390" cy="6612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利用多种途径加强学习。如，观摩教学、听讲座、阅读著作等，多向学科带头人、教研员等专业人士学习，广泛阅读教育教学的报刊，杂志及专著，努力使自己业务水平得到进一步提高。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51" name="TextBox 26"/>
            <p:cNvSpPr txBox="1"/>
            <p:nvPr/>
          </p:nvSpPr>
          <p:spPr>
            <a:xfrm>
              <a:off x="9520785" y="2706733"/>
              <a:ext cx="745632" cy="160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二</a:t>
              </a:r>
              <a:endPara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69050" y="3528695"/>
            <a:ext cx="4565650" cy="991235"/>
            <a:chOff x="6258426" y="3711897"/>
            <a:chExt cx="4431046" cy="728753"/>
          </a:xfrm>
        </p:grpSpPr>
        <p:sp>
          <p:nvSpPr>
            <p:cNvPr id="38" name="íṡľíḍè-Arrow: Chevron 31"/>
            <p:cNvSpPr/>
            <p:nvPr/>
          </p:nvSpPr>
          <p:spPr>
            <a:xfrm>
              <a:off x="9044420" y="3711897"/>
              <a:ext cx="1645052" cy="728753"/>
            </a:xfrm>
            <a:prstGeom prst="chevron">
              <a:avLst>
                <a:gd name="adj" fmla="val 41391"/>
              </a:avLst>
            </a:prstGeom>
            <a:gradFill>
              <a:gsLst>
                <a:gs pos="0">
                  <a:schemeClr val="bg1"/>
                </a:gs>
                <a:gs pos="91000">
                  <a:srgbClr val="F9F9F9"/>
                </a:gs>
              </a:gsLst>
            </a:gradFill>
            <a:ln w="28575">
              <a:gradFill>
                <a:gsLst>
                  <a:gs pos="0">
                    <a:srgbClr val="FEDDB1"/>
                  </a:gs>
                  <a:gs pos="100000">
                    <a:srgbClr val="AF7839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5"/>
            </a:p>
          </p:txBody>
        </p:sp>
        <p:sp>
          <p:nvSpPr>
            <p:cNvPr id="39" name="íṡľíḍè-Arrow: Chevron 37"/>
            <p:cNvSpPr/>
            <p:nvPr/>
          </p:nvSpPr>
          <p:spPr>
            <a:xfrm>
              <a:off x="6258426" y="3711897"/>
              <a:ext cx="3092664" cy="728753"/>
            </a:xfrm>
            <a:prstGeom prst="chevron">
              <a:avLst>
                <a:gd name="adj" fmla="val 4139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5"/>
            </a:p>
          </p:txBody>
        </p:sp>
        <p:sp>
          <p:nvSpPr>
            <p:cNvPr id="37" name="矩形 36"/>
            <p:cNvSpPr/>
            <p:nvPr/>
          </p:nvSpPr>
          <p:spPr>
            <a:xfrm>
              <a:off x="6985985" y="3902359"/>
              <a:ext cx="2248819" cy="2296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评上一级教师职称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52" name="TextBox 26"/>
            <p:cNvSpPr txBox="1"/>
            <p:nvPr/>
          </p:nvSpPr>
          <p:spPr>
            <a:xfrm>
              <a:off x="9520785" y="3951333"/>
              <a:ext cx="745632" cy="1806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四</a:t>
              </a:r>
              <a:endPara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7082" y="385383"/>
            <a:ext cx="2629192" cy="766862"/>
            <a:chOff x="380810" y="385170"/>
            <a:chExt cx="2629192" cy="766862"/>
          </a:xfrm>
        </p:grpSpPr>
        <p:sp>
          <p:nvSpPr>
            <p:cNvPr id="42" name="矩形 41"/>
            <p:cNvSpPr/>
            <p:nvPr/>
          </p:nvSpPr>
          <p:spPr>
            <a:xfrm>
              <a:off x="1404722" y="416647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未来计划</a:t>
              </a:r>
              <a:endPara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36" name="六边形 35"/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38606" y="423703"/>
                <a:ext cx="83705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gradFill>
                      <a:gsLst>
                        <a:gs pos="17000">
                          <a:srgbClr val="FEDDB1"/>
                        </a:gs>
                        <a:gs pos="100000">
                          <a:srgbClr val="AF7839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45号-冰宇雅宋" panose="00000500000000000000" pitchFamily="2" charset="-122"/>
                    <a:ea typeface="字魂45号-冰宇雅宋" panose="00000500000000000000" pitchFamily="2" charset="-122"/>
                  </a:rPr>
                  <a:t>03</a:t>
                </a:r>
                <a:endParaRPr lang="zh-CN" altLang="en-US" sz="2800" dirty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Tm="0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8" t="8161" r="11342" b="15228"/>
          <a:stretch>
            <a:fillRect/>
          </a:stretch>
        </p:blipFill>
        <p:spPr>
          <a:xfrm>
            <a:off x="6813867" y="-13064"/>
            <a:ext cx="5412968" cy="635036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35561" r="58427" b="8191"/>
          <a:stretch>
            <a:fillRect/>
          </a:stretch>
        </p:blipFill>
        <p:spPr>
          <a:xfrm>
            <a:off x="-13063" y="2159001"/>
            <a:ext cx="4428310" cy="47251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27249" y="3148297"/>
            <a:ext cx="878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25400" dir="2700000" algn="tl">
                    <a:srgbClr val="000000">
                      <a:alpha val="25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谢谢观看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25400" dir="2700000" algn="tl">
                  <a:srgbClr val="000000">
                    <a:alpha val="25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62973" y="1972500"/>
            <a:ext cx="571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gradFill>
                  <a:gsLst>
                    <a:gs pos="17000">
                      <a:srgbClr val="FEDDB1"/>
                    </a:gs>
                    <a:gs pos="100000">
                      <a:srgbClr val="AF7839"/>
                    </a:gs>
                  </a:gsLst>
                  <a:lin ang="5400000" scaled="1"/>
                </a:gradFill>
                <a:effectLst>
                  <a:outerShdw blurRad="12700" dist="25400" dir="2700000" algn="tl">
                    <a:srgbClr val="000000">
                      <a:alpha val="25000"/>
                    </a:srgbClr>
                  </a:outerShdw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rPr>
              <a:t>THANK.YOU</a:t>
            </a:r>
            <a:endParaRPr lang="zh-CN" altLang="en-US" sz="8000" dirty="0">
              <a:gradFill>
                <a:gsLst>
                  <a:gs pos="17000">
                    <a:srgbClr val="FEDDB1"/>
                  </a:gs>
                  <a:gs pos="100000">
                    <a:srgbClr val="AF7839"/>
                  </a:gs>
                </a:gsLst>
                <a:lin ang="5400000" scaled="1"/>
              </a:gradFill>
              <a:effectLst>
                <a:outerShdw blurRad="12700" dist="25400" dir="2700000" algn="tl">
                  <a:srgbClr val="000000">
                    <a:alpha val="25000"/>
                  </a:srgbClr>
                </a:outerShdw>
              </a:effectLst>
              <a:latin typeface="字魂45号-冰宇雅宋" panose="00000500000000000000" pitchFamily="2" charset="-122"/>
              <a:ea typeface="字魂45号-冰宇雅宋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8" t="8161" r="11342" b="15228"/>
          <a:stretch>
            <a:fillRect/>
          </a:stretch>
        </p:blipFill>
        <p:spPr>
          <a:xfrm rot="16200000">
            <a:off x="722880" y="-752386"/>
            <a:ext cx="5412968" cy="6884128"/>
          </a:xfrm>
          <a:prstGeom prst="rect">
            <a:avLst/>
          </a:prstGeom>
        </p:spPr>
      </p:pic>
      <p:sp>
        <p:nvSpPr>
          <p:cNvPr id="17" name="PA_MH_Others_1"/>
          <p:cNvSpPr/>
          <p:nvPr>
            <p:custDataLst>
              <p:tags r:id="rId2"/>
            </p:custDataLst>
          </p:nvPr>
        </p:nvSpPr>
        <p:spPr>
          <a:xfrm rot="5400000">
            <a:off x="2198428" y="3717574"/>
            <a:ext cx="3520897" cy="611441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2800" spc="600" dirty="0">
                <a:solidFill>
                  <a:srgbClr val="FFFFFF">
                    <a:lumMod val="65000"/>
                  </a:srgb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</a:rPr>
              <a:t>CONTENTS</a:t>
            </a:r>
            <a:endParaRPr lang="zh-CN" altLang="en-US" sz="2800" spc="600" dirty="0">
              <a:solidFill>
                <a:srgbClr val="FFFFFF">
                  <a:lumMod val="65000"/>
                </a:srgb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PA_MH_Others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73076" y="3310560"/>
            <a:ext cx="567007" cy="1221429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dirty="0">
                <a:gradFill>
                  <a:gsLst>
                    <a:gs pos="15000">
                      <a:srgbClr val="FEDDB1"/>
                    </a:gs>
                    <a:gs pos="100000">
                      <a:srgbClr val="AF7839"/>
                    </a:gs>
                  </a:gsLst>
                  <a:lin ang="5400000" scaled="0"/>
                </a:gra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目录</a:t>
            </a:r>
            <a:endParaRPr lang="zh-CN" altLang="en-US" sz="6000" dirty="0">
              <a:gradFill>
                <a:gsLst>
                  <a:gs pos="15000">
                    <a:srgbClr val="FEDDB1"/>
                  </a:gs>
                  <a:gs pos="100000">
                    <a:srgbClr val="AF7839"/>
                  </a:gs>
                </a:gsLst>
                <a:lin ang="5400000" scaled="0"/>
              </a:gra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53562" y="2126465"/>
            <a:ext cx="3439744" cy="580819"/>
            <a:chOff x="6187732" y="2148698"/>
            <a:chExt cx="3439744" cy="580819"/>
          </a:xfrm>
        </p:grpSpPr>
        <p:grpSp>
          <p:nvGrpSpPr>
            <p:cNvPr id="20" name="组合 19"/>
            <p:cNvGrpSpPr/>
            <p:nvPr/>
          </p:nvGrpSpPr>
          <p:grpSpPr>
            <a:xfrm>
              <a:off x="6187732" y="2148698"/>
              <a:ext cx="3439744" cy="580819"/>
              <a:chOff x="621517" y="1137795"/>
              <a:chExt cx="4930004" cy="832457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1042431" y="1137795"/>
                <a:ext cx="4509090" cy="832457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gray">
              <a:xfrm>
                <a:off x="1506375" y="1245905"/>
                <a:ext cx="3754186" cy="659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105号-简雅黑" panose="00000500000000000000" pitchFamily="2" charset="-122"/>
                    <a:ea typeface="字魂105号-简雅黑" panose="00000500000000000000" pitchFamily="2" charset="-122"/>
                  </a:rPr>
                  <a:t>学习收获</a:t>
                </a:r>
                <a:endPara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621517" y="1137795"/>
                <a:ext cx="832456" cy="832456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5400000" scaled="1"/>
                </a:gradFill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6241794" y="2217257"/>
              <a:ext cx="4828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01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76188" y="3310100"/>
            <a:ext cx="3439744" cy="580818"/>
            <a:chOff x="6187732" y="2148696"/>
            <a:chExt cx="3439744" cy="580818"/>
          </a:xfrm>
        </p:grpSpPr>
        <p:grpSp>
          <p:nvGrpSpPr>
            <p:cNvPr id="25" name="组合 24"/>
            <p:cNvGrpSpPr/>
            <p:nvPr/>
          </p:nvGrpSpPr>
          <p:grpSpPr>
            <a:xfrm>
              <a:off x="6187732" y="2148696"/>
              <a:ext cx="3439744" cy="580818"/>
              <a:chOff x="621517" y="1137795"/>
              <a:chExt cx="4930004" cy="832457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1042431" y="1137795"/>
                <a:ext cx="4509090" cy="832457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gray">
              <a:xfrm>
                <a:off x="1506375" y="1224421"/>
                <a:ext cx="3754186" cy="659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105号-简雅黑" panose="00000500000000000000" pitchFamily="2" charset="-122"/>
                    <a:ea typeface="字魂105号-简雅黑" panose="00000500000000000000" pitchFamily="2" charset="-122"/>
                  </a:rPr>
                  <a:t>实践成果</a:t>
                </a:r>
                <a:endPara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621517" y="1137795"/>
                <a:ext cx="832456" cy="832456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5400000" scaled="1"/>
                </a:gradFill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6241793" y="2217257"/>
              <a:ext cx="4828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02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51352" y="4490564"/>
            <a:ext cx="3439744" cy="905375"/>
            <a:chOff x="6187732" y="2148698"/>
            <a:chExt cx="3439744" cy="905375"/>
          </a:xfrm>
        </p:grpSpPr>
        <p:grpSp>
          <p:nvGrpSpPr>
            <p:cNvPr id="31" name="组合 30"/>
            <p:cNvGrpSpPr/>
            <p:nvPr/>
          </p:nvGrpSpPr>
          <p:grpSpPr>
            <a:xfrm>
              <a:off x="6187732" y="2148698"/>
              <a:ext cx="3439744" cy="905375"/>
              <a:chOff x="621517" y="1137795"/>
              <a:chExt cx="4930004" cy="1297626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1042431" y="1137795"/>
                <a:ext cx="4509090" cy="832457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/>
            </p:nvSpPr>
            <p:spPr bwMode="gray">
              <a:xfrm>
                <a:off x="1506375" y="1245905"/>
                <a:ext cx="3754186" cy="1189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+mn-ea"/>
                  </a:rPr>
                  <a:t>未来计划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  <a:p>
                <a:pPr algn="ctr"/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621517" y="1137795"/>
                <a:ext cx="832456" cy="832456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5400000" scaled="1"/>
                </a:gradFill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6243397" y="2217257"/>
              <a:ext cx="479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03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524811" y="5187939"/>
            <a:ext cx="1470384" cy="1491408"/>
            <a:chOff x="10504948" y="4705709"/>
            <a:chExt cx="1526101" cy="1547922"/>
          </a:xfrm>
        </p:grpSpPr>
        <p:sp>
          <p:nvSpPr>
            <p:cNvPr id="43" name="六边形 42"/>
            <p:cNvSpPr/>
            <p:nvPr/>
          </p:nvSpPr>
          <p:spPr>
            <a:xfrm rot="5400000">
              <a:off x="11261686" y="5484268"/>
              <a:ext cx="826353" cy="712373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rgbClr val="F9F9F9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六边形 43"/>
            <p:cNvSpPr/>
            <p:nvPr/>
          </p:nvSpPr>
          <p:spPr>
            <a:xfrm rot="5400000">
              <a:off x="10447958" y="5484268"/>
              <a:ext cx="826353" cy="712373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rgbClr val="F9F9F9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六边形 44"/>
            <p:cNvSpPr/>
            <p:nvPr/>
          </p:nvSpPr>
          <p:spPr>
            <a:xfrm rot="5400000">
              <a:off x="10850971" y="4762699"/>
              <a:ext cx="826353" cy="712373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rgbClr val="F9F9F9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69805" y="1975321"/>
            <a:ext cx="3900138" cy="3185814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rgbClr val="F9F9F9"/>
              </a:gs>
            </a:gsLst>
            <a:lin ang="5400000" scaled="1"/>
          </a:gradFill>
          <a:ln w="38100">
            <a:solidFill>
              <a:schemeClr val="bg1"/>
            </a:solidFill>
          </a:ln>
          <a:effectLst>
            <a:outerShdw blurRad="3175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25886" y="4547815"/>
            <a:ext cx="387976" cy="47064"/>
          </a:xfrm>
          <a:prstGeom prst="rect">
            <a:avLst/>
          </a:prstGeom>
          <a:gradFill>
            <a:gsLst>
              <a:gs pos="0">
                <a:srgbClr val="FEDDB1"/>
              </a:gs>
              <a:gs pos="100000">
                <a:srgbClr val="AF7839"/>
              </a:gs>
            </a:gsLst>
            <a:lin ang="27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5936" y="3002905"/>
            <a:ext cx="4407876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学习收获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77845" y="1525947"/>
            <a:ext cx="1476793" cy="865738"/>
            <a:chOff x="6622257" y="1540196"/>
            <a:chExt cx="1476793" cy="865738"/>
          </a:xfrm>
        </p:grpSpPr>
        <p:sp>
          <p:nvSpPr>
            <p:cNvPr id="3" name="六边形 2"/>
            <p:cNvSpPr/>
            <p:nvPr/>
          </p:nvSpPr>
          <p:spPr>
            <a:xfrm>
              <a:off x="6871381" y="1540196"/>
              <a:ext cx="1004258" cy="865738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rgbClr val="F9F9F9"/>
                </a:gs>
              </a:gsLst>
              <a:lin ang="5400000" scaled="1"/>
            </a:gradFill>
            <a:ln w="25400">
              <a:gradFill>
                <a:gsLst>
                  <a:gs pos="0">
                    <a:srgbClr val="FEDDB1"/>
                  </a:gs>
                  <a:gs pos="100000">
                    <a:srgbClr val="AF7839"/>
                  </a:gs>
                </a:gsLst>
                <a:lin ang="3600000" scaled="0"/>
              </a:gra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22257" y="1563399"/>
              <a:ext cx="14767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rPr>
                <a:t>01</a:t>
              </a:r>
              <a:endParaRPr lang="zh-CN" altLang="en-US" sz="4000" dirty="0">
                <a:gradFill>
                  <a:gsLst>
                    <a:gs pos="17000">
                      <a:srgbClr val="FEDDB1"/>
                    </a:gs>
                    <a:gs pos="100000">
                      <a:srgbClr val="AF7839"/>
                    </a:gs>
                  </a:gsLst>
                  <a:lin ang="5400000" scaled="1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35561" r="58427" b="8191"/>
          <a:stretch>
            <a:fillRect/>
          </a:stretch>
        </p:blipFill>
        <p:spPr>
          <a:xfrm>
            <a:off x="0" y="3720055"/>
            <a:ext cx="2979146" cy="317882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35561" r="58427" b="8191"/>
          <a:stretch>
            <a:fillRect/>
          </a:stretch>
        </p:blipFill>
        <p:spPr>
          <a:xfrm flipH="1">
            <a:off x="9203452" y="3720055"/>
            <a:ext cx="2979146" cy="3178829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bldLvl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bldLvl="0" animBg="1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625475" y="1389380"/>
            <a:ext cx="4805045" cy="4548505"/>
          </a:xfrm>
          <a:custGeom>
            <a:avLst/>
            <a:gdLst>
              <a:gd name="connsiteX0" fmla="*/ 206254 w 4143023"/>
              <a:gd name="connsiteY0" fmla="*/ 0 h 3428999"/>
              <a:gd name="connsiteX1" fmla="*/ 4143023 w 4143023"/>
              <a:gd name="connsiteY1" fmla="*/ 0 h 3428999"/>
              <a:gd name="connsiteX2" fmla="*/ 4143023 w 4143023"/>
              <a:gd name="connsiteY2" fmla="*/ 3428999 h 3428999"/>
              <a:gd name="connsiteX3" fmla="*/ 206254 w 4143023"/>
              <a:gd name="connsiteY3" fmla="*/ 3428999 h 3428999"/>
              <a:gd name="connsiteX4" fmla="*/ 0 w 4143023"/>
              <a:gd name="connsiteY4" fmla="*/ 3222745 h 3428999"/>
              <a:gd name="connsiteX5" fmla="*/ 0 w 4143023"/>
              <a:gd name="connsiteY5" fmla="*/ 206254 h 3428999"/>
              <a:gd name="connsiteX6" fmla="*/ 206254 w 4143023"/>
              <a:gd name="connsiteY6" fmla="*/ 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023" h="3428999">
                <a:moveTo>
                  <a:pt x="206254" y="0"/>
                </a:moveTo>
                <a:lnTo>
                  <a:pt x="4143023" y="0"/>
                </a:lnTo>
                <a:lnTo>
                  <a:pt x="4143023" y="3428999"/>
                </a:lnTo>
                <a:lnTo>
                  <a:pt x="206254" y="3428999"/>
                </a:lnTo>
                <a:cubicBezTo>
                  <a:pt x="92343" y="3428999"/>
                  <a:pt x="0" y="3336656"/>
                  <a:pt x="0" y="3222745"/>
                </a:cubicBezTo>
                <a:lnTo>
                  <a:pt x="0" y="206254"/>
                </a:lnTo>
                <a:cubicBezTo>
                  <a:pt x="0" y="92343"/>
                  <a:pt x="92343" y="0"/>
                  <a:pt x="206254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F9F9F9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 dirty="0">
              <a:solidFill>
                <a:srgbClr val="FFFFFF"/>
              </a:solidFill>
              <a:ea typeface="字魂105号-简雅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48273" y="2384703"/>
            <a:ext cx="683040" cy="693874"/>
            <a:chOff x="5898887" y="2384703"/>
            <a:chExt cx="683040" cy="693874"/>
          </a:xfrm>
        </p:grpSpPr>
        <p:sp>
          <p:nvSpPr>
            <p:cNvPr id="54" name="椭圆 53"/>
            <p:cNvSpPr/>
            <p:nvPr/>
          </p:nvSpPr>
          <p:spPr>
            <a:xfrm>
              <a:off x="5898887" y="2384703"/>
              <a:ext cx="683040" cy="693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 t="-100000" r="-100000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75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71" name="Freeform 6"/>
            <p:cNvSpPr>
              <a:spLocks noEditPoints="1"/>
            </p:cNvSpPr>
            <p:nvPr/>
          </p:nvSpPr>
          <p:spPr bwMode="auto">
            <a:xfrm>
              <a:off x="6062906" y="2556532"/>
              <a:ext cx="409754" cy="297138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gradFill>
              <a:gsLst>
                <a:gs pos="0">
                  <a:srgbClr val="FEDDB1"/>
                </a:gs>
                <a:gs pos="86000">
                  <a:srgbClr val="AF7839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0516" tIns="45259" rIns="90516" bIns="45259" numCol="1" anchor="t" anchorCtr="0" compatLnSpc="1"/>
            <a:lstStyle/>
            <a:p>
              <a:endParaRPr lang="zh-CN" altLang="en-US" sz="1935" dirty="0">
                <a:solidFill>
                  <a:srgbClr val="DA0000"/>
                </a:solidFill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48274" y="3719988"/>
            <a:ext cx="683040" cy="693874"/>
            <a:chOff x="5898888" y="3719988"/>
            <a:chExt cx="683040" cy="693874"/>
          </a:xfrm>
        </p:grpSpPr>
        <p:sp>
          <p:nvSpPr>
            <p:cNvPr id="67" name="椭圆 66"/>
            <p:cNvSpPr/>
            <p:nvPr/>
          </p:nvSpPr>
          <p:spPr>
            <a:xfrm>
              <a:off x="5898888" y="3719988"/>
              <a:ext cx="683040" cy="693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 t="-100000" r="-100000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75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6063138" y="3835920"/>
              <a:ext cx="406028" cy="458322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gradFill>
              <a:gsLst>
                <a:gs pos="0">
                  <a:srgbClr val="FEDDB1"/>
                </a:gs>
                <a:gs pos="86000">
                  <a:srgbClr val="AF7839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80197" tIns="40097" rIns="80197" bIns="40097" numCol="1" anchor="t" anchorCtr="0" compatLnSpc="1"/>
            <a:lstStyle/>
            <a:p>
              <a:endParaRPr lang="zh-CN" altLang="en-US" sz="1935" dirty="0">
                <a:ea typeface="字魂105号-简雅黑" panose="00000500000000000000" pitchFamily="2" charset="-122"/>
              </a:endParaRP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7174196" y="3829820"/>
            <a:ext cx="1" cy="4699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7174196" y="2462018"/>
            <a:ext cx="1" cy="4699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195081" y="4969045"/>
            <a:ext cx="979116" cy="693874"/>
            <a:chOff x="5945695" y="4969045"/>
            <a:chExt cx="979116" cy="693874"/>
          </a:xfrm>
        </p:grpSpPr>
        <p:sp>
          <p:nvSpPr>
            <p:cNvPr id="70" name="椭圆 69"/>
            <p:cNvSpPr/>
            <p:nvPr/>
          </p:nvSpPr>
          <p:spPr>
            <a:xfrm>
              <a:off x="5945695" y="4969045"/>
              <a:ext cx="683040" cy="693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 t="-100000" r="-100000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75" dirty="0">
                <a:solidFill>
                  <a:schemeClr val="tx1">
                    <a:lumMod val="75000"/>
                    <a:lumOff val="25000"/>
                  </a:schemeClr>
                </a:solidFill>
                <a:latin typeface="DIN Mittelschrift Std" pitchFamily="50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73" name="Freeform 44"/>
            <p:cNvSpPr>
              <a:spLocks noEditPoints="1"/>
            </p:cNvSpPr>
            <p:nvPr/>
          </p:nvSpPr>
          <p:spPr bwMode="auto">
            <a:xfrm>
              <a:off x="6103379" y="5167305"/>
              <a:ext cx="348522" cy="308310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gradFill>
              <a:gsLst>
                <a:gs pos="0">
                  <a:srgbClr val="FEDDB1"/>
                </a:gs>
                <a:gs pos="86000">
                  <a:srgbClr val="AF7839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80197" tIns="40097" rIns="80197" bIns="40097" numCol="1" anchor="t" anchorCtr="0" compatLnSpc="1"/>
            <a:lstStyle/>
            <a:p>
              <a:endParaRPr lang="zh-CN" altLang="en-US" sz="1935" dirty="0">
                <a:ea typeface="字魂105号-简雅黑" panose="00000500000000000000" pitchFamily="2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6924810" y="5078878"/>
              <a:ext cx="1" cy="4699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5"/>
          <p:cNvSpPr txBox="1"/>
          <p:nvPr/>
        </p:nvSpPr>
        <p:spPr>
          <a:xfrm>
            <a:off x="7388586" y="2356830"/>
            <a:ext cx="2930385" cy="368935"/>
          </a:xfrm>
          <a:prstGeom prst="rect">
            <a:avLst/>
          </a:prstGeom>
          <a:noFill/>
        </p:spPr>
        <p:txBody>
          <a:bodyPr wrap="square" lIns="123437" tIns="61719" rIns="123437" bIns="61719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开卷有益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79" name="矩形 30"/>
          <p:cNvSpPr>
            <a:spLocks noChangeArrowheads="1"/>
          </p:cNvSpPr>
          <p:nvPr/>
        </p:nvSpPr>
        <p:spPr bwMode="auto">
          <a:xfrm>
            <a:off x="7480544" y="2700769"/>
            <a:ext cx="3488981" cy="531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976" tIns="34988" rIns="69976" bIns="349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旨在跳出教材本身，分析数学学习内容的学科本质与来龙去脉，理清学习内容背后的数学思想与关键能力。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80" name="TextBox 62"/>
          <p:cNvSpPr txBox="1"/>
          <p:nvPr/>
        </p:nvSpPr>
        <p:spPr>
          <a:xfrm>
            <a:off x="7439462" y="3634520"/>
            <a:ext cx="2845753" cy="368935"/>
          </a:xfrm>
          <a:prstGeom prst="rect">
            <a:avLst/>
          </a:prstGeom>
          <a:noFill/>
        </p:spPr>
        <p:txBody>
          <a:bodyPr wrap="square" lIns="123437" tIns="61719" rIns="123437" bIns="6171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教学探索</a:t>
            </a:r>
            <a:endParaRPr lang="zh-CN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82" name="矩形 30"/>
          <p:cNvSpPr>
            <a:spLocks noChangeArrowheads="1"/>
          </p:cNvSpPr>
          <p:nvPr/>
        </p:nvSpPr>
        <p:spPr bwMode="auto">
          <a:xfrm>
            <a:off x="7480542" y="3947569"/>
            <a:ext cx="3488983" cy="531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976" tIns="34988" rIns="69976" bIns="349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对核心内容的集中教学过程片段进行真实再现，并理性分析教学设计的意图与目的。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83" name="TextBox 68"/>
          <p:cNvSpPr txBox="1"/>
          <p:nvPr/>
        </p:nvSpPr>
        <p:spPr>
          <a:xfrm>
            <a:off x="7439461" y="4896815"/>
            <a:ext cx="2676491" cy="368935"/>
          </a:xfrm>
          <a:prstGeom prst="rect">
            <a:avLst/>
          </a:prstGeom>
          <a:noFill/>
        </p:spPr>
        <p:txBody>
          <a:bodyPr wrap="square" lIns="123437" tIns="61719" rIns="123437" bIns="61719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专家视角</a:t>
            </a:r>
            <a:endParaRPr lang="zh-CN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85" name="矩形 30"/>
          <p:cNvSpPr>
            <a:spLocks noChangeArrowheads="1"/>
          </p:cNvSpPr>
          <p:nvPr/>
        </p:nvSpPr>
        <p:spPr bwMode="auto">
          <a:xfrm>
            <a:off x="7480542" y="5221053"/>
            <a:ext cx="3488983" cy="531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976" tIns="34988" rIns="69976" bIns="349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对核心内容的教学得失进行客观解剖，既指出教学成功之处，也提出优化改进建议。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7082" y="385383"/>
            <a:ext cx="4316618" cy="766862"/>
            <a:chOff x="380810" y="385170"/>
            <a:chExt cx="4316618" cy="766862"/>
          </a:xfrm>
        </p:grpSpPr>
        <p:grpSp>
          <p:nvGrpSpPr>
            <p:cNvPr id="8" name="组合 7"/>
            <p:cNvGrpSpPr/>
            <p:nvPr/>
          </p:nvGrpSpPr>
          <p:grpSpPr>
            <a:xfrm>
              <a:off x="1425677" y="508087"/>
              <a:ext cx="3271751" cy="603036"/>
              <a:chOff x="1496013" y="494019"/>
              <a:chExt cx="3271751" cy="60303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496296" y="846230"/>
                <a:ext cx="3271468" cy="25082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endParaRPr lang="pt-BR" altLang="zh-CN" sz="800" dirty="0">
                  <a:solidFill>
                    <a:schemeClr val="bg1">
                      <a:lumMod val="6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496013" y="494019"/>
                <a:ext cx="1605280" cy="52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字魂105号-简雅黑" panose="00000500000000000000" pitchFamily="2" charset="-122"/>
                    <a:ea typeface="字魂105号-简雅黑" panose="00000500000000000000" pitchFamily="2" charset="-122"/>
                  </a:rPr>
                  <a:t>学习收获</a:t>
                </a:r>
                <a:endPara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27" name="六边形 26"/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38606" y="423703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gradFill>
                      <a:gsLst>
                        <a:gs pos="17000">
                          <a:srgbClr val="FEDDB1"/>
                        </a:gs>
                        <a:gs pos="100000">
                          <a:srgbClr val="AF7839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45号-冰宇雅宋" panose="00000500000000000000" pitchFamily="2" charset="-122"/>
                    <a:ea typeface="字魂45号-冰宇雅宋" panose="00000500000000000000" pitchFamily="2" charset="-122"/>
                  </a:rPr>
                  <a:t>01</a:t>
                </a:r>
                <a:endParaRPr lang="zh-CN" altLang="en-US" sz="2800" dirty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endParaRPr>
              </a:p>
            </p:txBody>
          </p:sp>
        </p:grpSp>
      </p:grpSp>
      <p:pic>
        <p:nvPicPr>
          <p:cNvPr id="6" name="图片 5" descr="IMG_36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8905" y="1515745"/>
            <a:ext cx="3126105" cy="4295775"/>
          </a:xfrm>
          <a:prstGeom prst="rect">
            <a:avLst/>
          </a:prstGeom>
        </p:spPr>
      </p:pic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77" grpId="0"/>
      <p:bldP spid="79" grpId="0"/>
      <p:bldP spid="80" grpId="0"/>
      <p:bldP spid="82" grpId="0"/>
      <p:bldP spid="83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1705312" y="1990228"/>
            <a:ext cx="2663602" cy="0"/>
          </a:xfrm>
          <a:prstGeom prst="line">
            <a:avLst/>
          </a:prstGeom>
          <a:ln>
            <a:gradFill>
              <a:gsLst>
                <a:gs pos="0">
                  <a:srgbClr val="FEDDB1"/>
                </a:gs>
                <a:gs pos="100000">
                  <a:srgbClr val="AF7839"/>
                </a:gs>
              </a:gsLst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1216238" y="1601314"/>
            <a:ext cx="776814" cy="776814"/>
          </a:xfrm>
          <a:prstGeom prst="ellipse">
            <a:avLst/>
          </a:prstGeom>
          <a:gradFill>
            <a:gsLst>
              <a:gs pos="100000">
                <a:srgbClr val="F9F9F9"/>
              </a:gs>
              <a:gs pos="0">
                <a:schemeClr val="bg1"/>
              </a:gs>
            </a:gsLst>
            <a:lin ang="2700000" scaled="0"/>
          </a:gradFill>
          <a:ln>
            <a:gradFill>
              <a:gsLst>
                <a:gs pos="0">
                  <a:srgbClr val="FEDDB1"/>
                </a:gs>
                <a:gs pos="100000">
                  <a:srgbClr val="AF7839"/>
                </a:gs>
              </a:gsLst>
              <a:lin ang="5400000" scaled="1"/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029BAB"/>
              </a:solidFill>
              <a:ea typeface="字魂105号-简雅黑" panose="00000500000000000000" pitchFamily="2" charset="-122"/>
            </a:endParaRPr>
          </a:p>
        </p:txBody>
      </p:sp>
      <p:pic>
        <p:nvPicPr>
          <p:cNvPr id="18" name="Picture 2" descr="C:\Users\Administrator\Desktop\照片\IMG_3600.JPGIMG_3600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732790" y="2617470"/>
            <a:ext cx="5027295" cy="36239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 descr="C:\Users\Administrator\Desktop\照片\IMG_3598.JPGIMG_3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090" y="989330"/>
            <a:ext cx="5154295" cy="3756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2456184" y="1601769"/>
            <a:ext cx="2087687" cy="33591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 panose="020B0604020202020204" pitchFamily="34" charset="0"/>
              </a:rPr>
              <a:t>数学阅读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289429" y="5452792"/>
            <a:ext cx="2663602" cy="0"/>
          </a:xfrm>
          <a:prstGeom prst="line">
            <a:avLst/>
          </a:prstGeom>
          <a:ln>
            <a:gradFill>
              <a:gsLst>
                <a:gs pos="0">
                  <a:srgbClr val="FEDDB1"/>
                </a:gs>
                <a:gs pos="100000">
                  <a:srgbClr val="AF7839"/>
                </a:gs>
              </a:gsLst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8006011" y="5057983"/>
            <a:ext cx="2087687" cy="33591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 panose="020B0604020202020204" pitchFamily="34" charset="0"/>
              </a:rPr>
              <a:t>动手实践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702003" y="5057847"/>
            <a:ext cx="776814" cy="776814"/>
          </a:xfrm>
          <a:prstGeom prst="ellipse">
            <a:avLst/>
          </a:prstGeom>
          <a:gradFill>
            <a:gsLst>
              <a:gs pos="100000">
                <a:srgbClr val="F9F9F9"/>
              </a:gs>
              <a:gs pos="0">
                <a:schemeClr val="bg1"/>
              </a:gs>
            </a:gsLst>
            <a:lin ang="2700000" scaled="0"/>
          </a:gradFill>
          <a:ln>
            <a:gradFill>
              <a:gsLst>
                <a:gs pos="0">
                  <a:srgbClr val="FEDDB1"/>
                </a:gs>
                <a:gs pos="100000">
                  <a:srgbClr val="AF7839"/>
                </a:gs>
              </a:gsLst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029BAB"/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4541" y="5270593"/>
            <a:ext cx="7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02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37082" y="385383"/>
            <a:ext cx="2629192" cy="766862"/>
            <a:chOff x="380810" y="385170"/>
            <a:chExt cx="2629192" cy="766862"/>
          </a:xfrm>
        </p:grpSpPr>
        <p:sp>
          <p:nvSpPr>
            <p:cNvPr id="47" name="矩形 46"/>
            <p:cNvSpPr/>
            <p:nvPr/>
          </p:nvSpPr>
          <p:spPr>
            <a:xfrm>
              <a:off x="1404722" y="508087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学习收获</a:t>
              </a:r>
              <a:endPara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41" name="六边形 40"/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38606" y="423703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gradFill>
                      <a:gsLst>
                        <a:gs pos="17000">
                          <a:srgbClr val="FEDDB1"/>
                        </a:gs>
                        <a:gs pos="100000">
                          <a:srgbClr val="AF7839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45号-冰宇雅宋" panose="00000500000000000000" pitchFamily="2" charset="-122"/>
                    <a:ea typeface="字魂45号-冰宇雅宋" panose="00000500000000000000" pitchFamily="2" charset="-122"/>
                  </a:rPr>
                  <a:t>01</a:t>
                </a:r>
                <a:endParaRPr lang="zh-CN" altLang="en-US" sz="2800" dirty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endParaRPr>
              </a:p>
            </p:txBody>
          </p:sp>
        </p:grpSp>
      </p:grpSp>
      <p:sp>
        <p:nvSpPr>
          <p:cNvPr id="2" name="TextBox 42"/>
          <p:cNvSpPr txBox="1"/>
          <p:nvPr/>
        </p:nvSpPr>
        <p:spPr>
          <a:xfrm>
            <a:off x="1216236" y="1770473"/>
            <a:ext cx="7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01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99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31" grpId="0"/>
      <p:bldP spid="38" grpId="0"/>
      <p:bldP spid="42" grpId="0" animBg="1"/>
      <p:bldP spid="4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1705312" y="1990228"/>
            <a:ext cx="2663602" cy="0"/>
          </a:xfrm>
          <a:prstGeom prst="line">
            <a:avLst/>
          </a:prstGeom>
          <a:ln>
            <a:gradFill>
              <a:gsLst>
                <a:gs pos="0">
                  <a:srgbClr val="FEDDB1"/>
                </a:gs>
                <a:gs pos="100000">
                  <a:srgbClr val="AF7839"/>
                </a:gs>
              </a:gsLst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1216238" y="1601314"/>
            <a:ext cx="776814" cy="776814"/>
          </a:xfrm>
          <a:prstGeom prst="ellipse">
            <a:avLst/>
          </a:prstGeom>
          <a:gradFill>
            <a:gsLst>
              <a:gs pos="100000">
                <a:srgbClr val="F9F9F9"/>
              </a:gs>
              <a:gs pos="0">
                <a:schemeClr val="bg1"/>
              </a:gs>
            </a:gsLst>
            <a:lin ang="2700000" scaled="0"/>
          </a:gradFill>
          <a:ln>
            <a:gradFill>
              <a:gsLst>
                <a:gs pos="0">
                  <a:srgbClr val="FEDDB1"/>
                </a:gs>
                <a:gs pos="100000">
                  <a:srgbClr val="AF7839"/>
                </a:gs>
              </a:gsLst>
              <a:lin ang="5400000" scaled="1"/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029BAB"/>
              </a:solidFill>
              <a:ea typeface="字魂105号-简雅黑" panose="00000500000000000000" pitchFamily="2" charset="-122"/>
            </a:endParaRPr>
          </a:p>
        </p:txBody>
      </p:sp>
      <p:pic>
        <p:nvPicPr>
          <p:cNvPr id="18" name="Picture 2" descr="C:\Users\Administrator\Desktop\照片\IMG_3601.JPGIMG_3601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745490" y="2617470"/>
            <a:ext cx="5001895" cy="36239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 descr="C:\Users\Administrator\Desktop\照片\IMG_3612.JPGIMG_36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7300" y="1076325"/>
            <a:ext cx="5173345" cy="35966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2456184" y="1601769"/>
            <a:ext cx="2087687" cy="33591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 panose="020B0604020202020204" pitchFamily="34" charset="0"/>
              </a:rPr>
              <a:t>专家讲座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37082" y="385383"/>
            <a:ext cx="2629192" cy="766862"/>
            <a:chOff x="380810" y="385170"/>
            <a:chExt cx="2629192" cy="766862"/>
          </a:xfrm>
        </p:grpSpPr>
        <p:sp>
          <p:nvSpPr>
            <p:cNvPr id="47" name="矩形 46"/>
            <p:cNvSpPr/>
            <p:nvPr/>
          </p:nvSpPr>
          <p:spPr>
            <a:xfrm>
              <a:off x="1404722" y="508087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学习收获</a:t>
              </a:r>
              <a:endPara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41" name="六边形 40"/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38606" y="423703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gradFill>
                      <a:gsLst>
                        <a:gs pos="17000">
                          <a:srgbClr val="FEDDB1"/>
                        </a:gs>
                        <a:gs pos="100000">
                          <a:srgbClr val="AF7839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45号-冰宇雅宋" panose="00000500000000000000" pitchFamily="2" charset="-122"/>
                    <a:ea typeface="字魂45号-冰宇雅宋" panose="00000500000000000000" pitchFamily="2" charset="-122"/>
                  </a:rPr>
                  <a:t>01</a:t>
                </a:r>
                <a:endParaRPr lang="zh-CN" altLang="en-US" sz="2800" dirty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endParaRPr>
              </a:p>
            </p:txBody>
          </p:sp>
        </p:grpSp>
      </p:grpSp>
      <p:sp>
        <p:nvSpPr>
          <p:cNvPr id="2" name="TextBox 42"/>
          <p:cNvSpPr txBox="1"/>
          <p:nvPr/>
        </p:nvSpPr>
        <p:spPr>
          <a:xfrm>
            <a:off x="1216236" y="1770473"/>
            <a:ext cx="7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03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3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1705312" y="1990228"/>
            <a:ext cx="2663602" cy="0"/>
          </a:xfrm>
          <a:prstGeom prst="line">
            <a:avLst/>
          </a:prstGeom>
          <a:ln>
            <a:gradFill>
              <a:gsLst>
                <a:gs pos="0">
                  <a:srgbClr val="FEDDB1"/>
                </a:gs>
                <a:gs pos="100000">
                  <a:srgbClr val="AF7839"/>
                </a:gs>
              </a:gsLst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1216238" y="1601314"/>
            <a:ext cx="776814" cy="776814"/>
          </a:xfrm>
          <a:prstGeom prst="ellipse">
            <a:avLst/>
          </a:prstGeom>
          <a:gradFill>
            <a:gsLst>
              <a:gs pos="100000">
                <a:srgbClr val="F9F9F9"/>
              </a:gs>
              <a:gs pos="0">
                <a:schemeClr val="bg1"/>
              </a:gs>
            </a:gsLst>
            <a:lin ang="2700000" scaled="0"/>
          </a:gradFill>
          <a:ln>
            <a:gradFill>
              <a:gsLst>
                <a:gs pos="0">
                  <a:srgbClr val="FEDDB1"/>
                </a:gs>
                <a:gs pos="100000">
                  <a:srgbClr val="AF7839"/>
                </a:gs>
              </a:gsLst>
              <a:lin ang="5400000" scaled="1"/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029BAB"/>
              </a:solidFill>
              <a:ea typeface="字魂105号-简雅黑" panose="00000500000000000000" pitchFamily="2" charset="-122"/>
            </a:endParaRPr>
          </a:p>
        </p:txBody>
      </p:sp>
      <p:pic>
        <p:nvPicPr>
          <p:cNvPr id="18" name="Picture 2" descr="C:\Users\Administrator\Desktop\照片\IMG_3616.JPGIMG_3616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732790" y="2519680"/>
            <a:ext cx="5027295" cy="33140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 descr="C:\Users\Administrator\Desktop\照片\IMG_3617.JPGIMG_36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090" y="992823"/>
            <a:ext cx="5154295" cy="37496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2456184" y="1601769"/>
            <a:ext cx="2087687" cy="33591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 panose="020B0604020202020204" pitchFamily="34" charset="0"/>
              </a:rPr>
              <a:t>云端一体化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37082" y="385383"/>
            <a:ext cx="2629192" cy="766862"/>
            <a:chOff x="380810" y="385170"/>
            <a:chExt cx="2629192" cy="766862"/>
          </a:xfrm>
        </p:grpSpPr>
        <p:sp>
          <p:nvSpPr>
            <p:cNvPr id="47" name="矩形 46"/>
            <p:cNvSpPr/>
            <p:nvPr/>
          </p:nvSpPr>
          <p:spPr>
            <a:xfrm>
              <a:off x="1404722" y="508087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学习收获</a:t>
              </a:r>
              <a:endPara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41" name="六边形 40"/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38606" y="423703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gradFill>
                      <a:gsLst>
                        <a:gs pos="17000">
                          <a:srgbClr val="FEDDB1"/>
                        </a:gs>
                        <a:gs pos="100000">
                          <a:srgbClr val="AF7839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45号-冰宇雅宋" panose="00000500000000000000" pitchFamily="2" charset="-122"/>
                    <a:ea typeface="字魂45号-冰宇雅宋" panose="00000500000000000000" pitchFamily="2" charset="-122"/>
                  </a:rPr>
                  <a:t>01</a:t>
                </a:r>
                <a:endParaRPr lang="zh-CN" altLang="en-US" sz="2800" dirty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endParaRPr>
              </a:p>
            </p:txBody>
          </p:sp>
        </p:grpSp>
      </p:grpSp>
      <p:sp>
        <p:nvSpPr>
          <p:cNvPr id="2" name="TextBox 42"/>
          <p:cNvSpPr txBox="1"/>
          <p:nvPr/>
        </p:nvSpPr>
        <p:spPr>
          <a:xfrm>
            <a:off x="1216236" y="1770473"/>
            <a:ext cx="7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04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3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1705312" y="1990228"/>
            <a:ext cx="2663602" cy="0"/>
          </a:xfrm>
          <a:prstGeom prst="line">
            <a:avLst/>
          </a:prstGeom>
          <a:ln>
            <a:gradFill>
              <a:gsLst>
                <a:gs pos="0">
                  <a:srgbClr val="FEDDB1"/>
                </a:gs>
                <a:gs pos="100000">
                  <a:srgbClr val="AF7839"/>
                </a:gs>
              </a:gsLst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1216238" y="1601314"/>
            <a:ext cx="776814" cy="776814"/>
          </a:xfrm>
          <a:prstGeom prst="ellipse">
            <a:avLst/>
          </a:prstGeom>
          <a:gradFill>
            <a:gsLst>
              <a:gs pos="100000">
                <a:srgbClr val="F9F9F9"/>
              </a:gs>
              <a:gs pos="0">
                <a:schemeClr val="bg1"/>
              </a:gs>
            </a:gsLst>
            <a:lin ang="2700000" scaled="0"/>
          </a:gradFill>
          <a:ln>
            <a:gradFill>
              <a:gsLst>
                <a:gs pos="0">
                  <a:srgbClr val="FEDDB1"/>
                </a:gs>
                <a:gs pos="100000">
                  <a:srgbClr val="AF7839"/>
                </a:gs>
              </a:gsLst>
              <a:lin ang="5400000" scaled="1"/>
            </a:gradFill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029BAB"/>
              </a:solidFill>
              <a:ea typeface="字魂105号-简雅黑" panose="00000500000000000000" pitchFamily="2" charset="-122"/>
            </a:endParaRPr>
          </a:p>
        </p:txBody>
      </p:sp>
      <p:pic>
        <p:nvPicPr>
          <p:cNvPr id="18" name="Picture 2" descr="C:\Users\Administrator\Desktop\照片\IMG_3614(20220323-103832).JPGIMG_3614(20220323-103832)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2089785" y="2169160"/>
            <a:ext cx="3595370" cy="43916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 descr="C:\Users\Administrator\Desktop\照片\IMG_3615(20220323-103837).JPGIMG_3615(20220323-10383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0475" y="823595"/>
            <a:ext cx="3707765" cy="47821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2456184" y="1601769"/>
            <a:ext cx="2087687" cy="33591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 panose="020B0604020202020204" pitchFamily="34" charset="0"/>
              </a:rPr>
              <a:t>单元整体作业设计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37082" y="385383"/>
            <a:ext cx="2629192" cy="766862"/>
            <a:chOff x="380810" y="385170"/>
            <a:chExt cx="2629192" cy="766862"/>
          </a:xfrm>
        </p:grpSpPr>
        <p:sp>
          <p:nvSpPr>
            <p:cNvPr id="47" name="矩形 46"/>
            <p:cNvSpPr/>
            <p:nvPr/>
          </p:nvSpPr>
          <p:spPr>
            <a:xfrm>
              <a:off x="1404722" y="508087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学习收获</a:t>
              </a:r>
              <a:endPara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80810" y="385170"/>
              <a:ext cx="837052" cy="766862"/>
              <a:chOff x="338606" y="342966"/>
              <a:chExt cx="837052" cy="766862"/>
            </a:xfrm>
          </p:grpSpPr>
          <p:sp>
            <p:nvSpPr>
              <p:cNvPr id="41" name="六边形 40"/>
              <p:cNvSpPr/>
              <p:nvPr/>
            </p:nvSpPr>
            <p:spPr>
              <a:xfrm rot="5400000">
                <a:off x="388216" y="380563"/>
                <a:ext cx="766862" cy="691668"/>
              </a:xfrm>
              <a:prstGeom prst="hexagon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9F9F9"/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EDDB1"/>
                    </a:gs>
                    <a:gs pos="100000">
                      <a:srgbClr val="AF7839"/>
                    </a:gs>
                  </a:gsLst>
                  <a:lin ang="0" scaled="0"/>
                </a:gra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38606" y="423703"/>
                <a:ext cx="83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gradFill>
                      <a:gsLst>
                        <a:gs pos="17000">
                          <a:srgbClr val="FEDDB1"/>
                        </a:gs>
                        <a:gs pos="100000">
                          <a:srgbClr val="AF7839"/>
                        </a:gs>
                      </a:gsLst>
                      <a:lin ang="5400000" scaled="1"/>
                    </a:gra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字魂45号-冰宇雅宋" panose="00000500000000000000" pitchFamily="2" charset="-122"/>
                    <a:ea typeface="字魂45号-冰宇雅宋" panose="00000500000000000000" pitchFamily="2" charset="-122"/>
                  </a:rPr>
                  <a:t>01</a:t>
                </a:r>
                <a:endParaRPr lang="zh-CN" altLang="en-US" sz="2800" dirty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endParaRPr>
              </a:p>
            </p:txBody>
          </p:sp>
        </p:grpSp>
      </p:grpSp>
      <p:sp>
        <p:nvSpPr>
          <p:cNvPr id="2" name="TextBox 42"/>
          <p:cNvSpPr txBox="1"/>
          <p:nvPr/>
        </p:nvSpPr>
        <p:spPr>
          <a:xfrm>
            <a:off x="1216236" y="1770473"/>
            <a:ext cx="7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05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3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69805" y="1975321"/>
            <a:ext cx="3900138" cy="3185814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rgbClr val="F9F9F9"/>
              </a:gs>
            </a:gsLst>
            <a:lin ang="5400000" scaled="1"/>
          </a:gradFill>
          <a:ln w="38100">
            <a:solidFill>
              <a:schemeClr val="bg1"/>
            </a:solidFill>
          </a:ln>
          <a:effectLst>
            <a:outerShdw blurRad="3175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25886" y="4547815"/>
            <a:ext cx="387976" cy="47064"/>
          </a:xfrm>
          <a:prstGeom prst="rect">
            <a:avLst/>
          </a:prstGeom>
          <a:gradFill>
            <a:gsLst>
              <a:gs pos="0">
                <a:srgbClr val="FEDDB1"/>
              </a:gs>
              <a:gs pos="100000">
                <a:srgbClr val="AF7839"/>
              </a:gs>
            </a:gsLst>
            <a:lin ang="27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5936" y="3002905"/>
            <a:ext cx="4407876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实践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成果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77845" y="1546212"/>
            <a:ext cx="1476793" cy="865738"/>
            <a:chOff x="6622257" y="1540196"/>
            <a:chExt cx="1476793" cy="865738"/>
          </a:xfrm>
        </p:grpSpPr>
        <p:sp>
          <p:nvSpPr>
            <p:cNvPr id="3" name="六边形 2"/>
            <p:cNvSpPr/>
            <p:nvPr/>
          </p:nvSpPr>
          <p:spPr>
            <a:xfrm>
              <a:off x="6871381" y="1540196"/>
              <a:ext cx="1004258" cy="865738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rgbClr val="F9F9F9"/>
                </a:gs>
              </a:gsLst>
              <a:lin ang="5400000" scaled="1"/>
            </a:gradFill>
            <a:ln w="25400">
              <a:gradFill>
                <a:gsLst>
                  <a:gs pos="0">
                    <a:srgbClr val="FEDDB1"/>
                  </a:gs>
                  <a:gs pos="100000">
                    <a:srgbClr val="AF7839"/>
                  </a:gs>
                </a:gsLst>
                <a:lin ang="3600000" scaled="0"/>
              </a:gra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22257" y="1563399"/>
              <a:ext cx="14767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gradFill>
                    <a:gsLst>
                      <a:gs pos="17000">
                        <a:srgbClr val="FEDDB1"/>
                      </a:gs>
                      <a:gs pos="100000">
                        <a:srgbClr val="AF7839"/>
                      </a:gs>
                    </a:gsLst>
                    <a:lin ang="5400000" scaled="1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rPr>
                <a:t>02</a:t>
              </a:r>
              <a:endParaRPr lang="zh-CN" altLang="en-US" sz="4000" dirty="0">
                <a:gradFill>
                  <a:gsLst>
                    <a:gs pos="17000">
                      <a:srgbClr val="FEDDB1"/>
                    </a:gs>
                    <a:gs pos="100000">
                      <a:srgbClr val="AF7839"/>
                    </a:gs>
                  </a:gsLst>
                  <a:lin ang="5400000" scaled="1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35561" r="58427" b="8191"/>
          <a:stretch>
            <a:fillRect/>
          </a:stretch>
        </p:blipFill>
        <p:spPr>
          <a:xfrm>
            <a:off x="0" y="3720055"/>
            <a:ext cx="2979146" cy="317882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35561" r="58427" b="8191"/>
          <a:stretch>
            <a:fillRect/>
          </a:stretch>
        </p:blipFill>
        <p:spPr>
          <a:xfrm flipH="1">
            <a:off x="9203452" y="3720055"/>
            <a:ext cx="2979146" cy="3178829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5" grpId="0"/>
        </p:bldLst>
      </p:timing>
    </mc:Fallback>
  </mc:AlternateContent>
</p:sld>
</file>

<file path=ppt/tags/tag1.xml><?xml version="1.0" encoding="utf-8"?>
<p:tagLst xmlns:p="http://schemas.openxmlformats.org/presentationml/2006/main">
  <p:tag name="MH" val="20171015152015"/>
  <p:tag name="MH_LIBRARY" val="CONTENTS"/>
  <p:tag name="MH_TYPE" val="OTHERS"/>
  <p:tag name="ID" val="547146"/>
  <p:tag name="PA" val="v3.2.0"/>
</p:tagLst>
</file>

<file path=ppt/tags/tag2.xml><?xml version="1.0" encoding="utf-8"?>
<p:tagLst xmlns:p="http://schemas.openxmlformats.org/presentationml/2006/main">
  <p:tag name="MH" val="20171015152015"/>
  <p:tag name="MH_LIBRARY" val="CONTENTS"/>
  <p:tag name="MH_TYPE" val="OTHERS"/>
  <p:tag name="ID" val="547146"/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WPS 演示</Application>
  <PresentationFormat>宽屏</PresentationFormat>
  <Paragraphs>140</Paragraphs>
  <Slides>14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字魂105号-简雅黑</vt:lpstr>
      <vt:lpstr>黑体</vt:lpstr>
      <vt:lpstr>字魂45号-冰宇雅宋</vt:lpstr>
      <vt:lpstr>Times New Roman</vt:lpstr>
      <vt:lpstr>Calibri</vt:lpstr>
      <vt:lpstr>DIN Mittelschrift Std</vt:lpstr>
      <vt:lpstr>Open Sans</vt:lpstr>
      <vt:lpstr>微软雅黑</vt:lpstr>
      <vt:lpstr>Arial Unicode MS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「T-sue」</cp:lastModifiedBy>
  <cp:revision>51</cp:revision>
  <dcterms:created xsi:type="dcterms:W3CDTF">2021-12-07T08:14:00Z</dcterms:created>
  <dcterms:modified xsi:type="dcterms:W3CDTF">2022-03-23T08:11:06Z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2052-11.1.0.9021</vt:lpwstr>
  </property>
</Properties>
</file>