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83" r:id="rId1"/>
  </p:sldMasterIdLst>
  <p:notesMasterIdLst>
    <p:notesMasterId r:id="rId77"/>
  </p:notesMasterIdLst>
  <p:handoutMasterIdLst>
    <p:handoutMasterId r:id="rId78"/>
  </p:handoutMasterIdLst>
  <p:sldIdLst>
    <p:sldId id="1002" r:id="rId2"/>
    <p:sldId id="1075" r:id="rId3"/>
    <p:sldId id="978" r:id="rId4"/>
    <p:sldId id="1022" r:id="rId5"/>
    <p:sldId id="1021" r:id="rId6"/>
    <p:sldId id="632" r:id="rId7"/>
    <p:sldId id="1029" r:id="rId8"/>
    <p:sldId id="634" r:id="rId9"/>
    <p:sldId id="1116" r:id="rId10"/>
    <p:sldId id="1019" r:id="rId11"/>
    <p:sldId id="748" r:id="rId12"/>
    <p:sldId id="586" r:id="rId13"/>
    <p:sldId id="1023" r:id="rId14"/>
    <p:sldId id="1026" r:id="rId15"/>
    <p:sldId id="1027" r:id="rId16"/>
    <p:sldId id="1118" r:id="rId17"/>
    <p:sldId id="1044" r:id="rId18"/>
    <p:sldId id="1045" r:id="rId19"/>
    <p:sldId id="1053" r:id="rId20"/>
    <p:sldId id="1076" r:id="rId21"/>
    <p:sldId id="1052" r:id="rId22"/>
    <p:sldId id="1056" r:id="rId23"/>
    <p:sldId id="1057" r:id="rId24"/>
    <p:sldId id="1084" r:id="rId25"/>
    <p:sldId id="1060" r:id="rId26"/>
    <p:sldId id="1107" r:id="rId27"/>
    <p:sldId id="1061" r:id="rId28"/>
    <p:sldId id="1062" r:id="rId29"/>
    <p:sldId id="1063" r:id="rId30"/>
    <p:sldId id="1077" r:id="rId31"/>
    <p:sldId id="1065" r:id="rId32"/>
    <p:sldId id="1110" r:id="rId33"/>
    <p:sldId id="1112" r:id="rId34"/>
    <p:sldId id="941" r:id="rId35"/>
    <p:sldId id="1117" r:id="rId36"/>
    <p:sldId id="1079" r:id="rId37"/>
    <p:sldId id="1080" r:id="rId38"/>
    <p:sldId id="1078" r:id="rId39"/>
    <p:sldId id="1081" r:id="rId40"/>
    <p:sldId id="1086" r:id="rId41"/>
    <p:sldId id="1082" r:id="rId42"/>
    <p:sldId id="1088" r:id="rId43"/>
    <p:sldId id="1089" r:id="rId44"/>
    <p:sldId id="1083" r:id="rId45"/>
    <p:sldId id="1090" r:id="rId46"/>
    <p:sldId id="1091" r:id="rId47"/>
    <p:sldId id="1092" r:id="rId48"/>
    <p:sldId id="1034" r:id="rId49"/>
    <p:sldId id="930" r:id="rId50"/>
    <p:sldId id="1119" r:id="rId51"/>
    <p:sldId id="1093" r:id="rId52"/>
    <p:sldId id="1094" r:id="rId53"/>
    <p:sldId id="1095" r:id="rId54"/>
    <p:sldId id="1096" r:id="rId55"/>
    <p:sldId id="1108" r:id="rId56"/>
    <p:sldId id="992" r:id="rId57"/>
    <p:sldId id="1098" r:id="rId58"/>
    <p:sldId id="1099" r:id="rId59"/>
    <p:sldId id="1101" r:id="rId60"/>
    <p:sldId id="1102" r:id="rId61"/>
    <p:sldId id="1104" r:id="rId62"/>
    <p:sldId id="1105" r:id="rId63"/>
    <p:sldId id="1106" r:id="rId64"/>
    <p:sldId id="1035" r:id="rId65"/>
    <p:sldId id="1072" r:id="rId66"/>
    <p:sldId id="1109" r:id="rId67"/>
    <p:sldId id="1000" r:id="rId68"/>
    <p:sldId id="1073" r:id="rId69"/>
    <p:sldId id="1036" r:id="rId70"/>
    <p:sldId id="1071" r:id="rId71"/>
    <p:sldId id="938" r:id="rId72"/>
    <p:sldId id="1113" r:id="rId73"/>
    <p:sldId id="1114" r:id="rId74"/>
    <p:sldId id="1115" r:id="rId75"/>
    <p:sldId id="1007" r:id="rId76"/>
  </p:sldIdLst>
  <p:sldSz cx="9144000" cy="5143500" type="screen16x9"/>
  <p:notesSz cx="6858000" cy="9144000"/>
  <p:embeddedFontLst>
    <p:embeddedFont>
      <p:font typeface="黑体" pitchFamily="49" charset="-122"/>
      <p:regular r:id="rId79"/>
    </p:embeddedFont>
    <p:embeddedFont>
      <p:font typeface="楷体" pitchFamily="49" charset="-122"/>
      <p:regular r:id="rId80"/>
    </p:embeddedFont>
    <p:embeddedFont>
      <p:font typeface="Impact" pitchFamily="34" charset="0"/>
      <p:regular r:id="rId81"/>
    </p:embeddedFont>
    <p:embeddedFont>
      <p:font typeface="汉语拼音" pitchFamily="34" charset="0"/>
      <p:regular r:id="rId82"/>
    </p:embeddedFont>
    <p:embeddedFont>
      <p:font typeface="幼圆" pitchFamily="49" charset="-122"/>
      <p:regular r:id="rId83"/>
    </p:embeddedFont>
    <p:embeddedFont>
      <p:font typeface="Calibri" pitchFamily="34" charset="0"/>
      <p:regular r:id="rId84"/>
      <p:bold r:id="rId85"/>
      <p:italic r:id="rId86"/>
      <p:boldItalic r:id="rId87"/>
    </p:embeddedFont>
    <p:embeddedFont>
      <p:font typeface="微软雅黑" pitchFamily="34" charset="-122"/>
      <p:regular r:id="rId88"/>
      <p:bold r:id="rId89"/>
    </p:embeddedFont>
    <p:embeddedFont>
      <p:font typeface="华文楷体" pitchFamily="2" charset="-122"/>
      <p:regular r:id="rId90"/>
    </p:embeddedFont>
  </p:embeddedFont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F00FF"/>
    <a:srgbClr val="0066CC"/>
    <a:srgbClr val="FF6600"/>
    <a:srgbClr val="FFFFCC"/>
    <a:srgbClr val="CC3300"/>
    <a:srgbClr val="FFFFFF"/>
    <a:srgbClr val="00B050"/>
    <a:srgbClr val="A383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45" autoAdjust="0"/>
    <p:restoredTop sz="94660"/>
  </p:normalViewPr>
  <p:slideViewPr>
    <p:cSldViewPr>
      <p:cViewPr>
        <p:scale>
          <a:sx n="100" d="100"/>
          <a:sy n="100" d="100"/>
        </p:scale>
        <p:origin x="-672" y="-402"/>
      </p:cViewPr>
      <p:guideLst>
        <p:guide orient="horz" pos="2618"/>
        <p:guide pos="161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4578"/>
    </p:cViewPr>
  </p:sorterViewPr>
  <p:notesViewPr>
    <p:cSldViewPr>
      <p:cViewPr varScale="1">
        <p:scale>
          <a:sx n="65" d="100"/>
          <a:sy n="65" d="100"/>
        </p:scale>
        <p:origin x="-2502" y="-114"/>
      </p:cViewPr>
      <p:guideLst>
        <p:guide orient="horz" pos="3076"/>
        <p:guide pos="226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font" Target="fonts/font6.fntdata"/><Relationship Id="rId89" Type="http://schemas.openxmlformats.org/officeDocument/2006/relationships/font" Target="fonts/font11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font" Target="fonts/font1.fntdata"/><Relationship Id="rId87" Type="http://schemas.openxmlformats.org/officeDocument/2006/relationships/font" Target="fonts/font9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4.fntdata"/><Relationship Id="rId90" Type="http://schemas.openxmlformats.org/officeDocument/2006/relationships/font" Target="fonts/font1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2.fntdata"/><Relationship Id="rId85" Type="http://schemas.openxmlformats.org/officeDocument/2006/relationships/font" Target="fonts/font7.fntdata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5.fntdata"/><Relationship Id="rId88" Type="http://schemas.openxmlformats.org/officeDocument/2006/relationships/font" Target="fonts/font10.fntdata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font" Target="fonts/font3.fntdata"/><Relationship Id="rId86" Type="http://schemas.openxmlformats.org/officeDocument/2006/relationships/font" Target="fonts/font8.fntdata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C8EF0-063C-4EC8-822D-D4BEE606CB45}" type="datetimeFigureOut">
              <a:rPr lang="zh-CN" altLang="en-US" smtClean="0"/>
              <a:pPr/>
              <a:t>2019/12/13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F7337-2D4C-4836-9F96-E27918AAD3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1189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2E35E-6DB1-4671-AA13-E9173BD066DF}" type="datetimeFigureOut">
              <a:rPr lang="zh-CN" altLang="en-US" smtClean="0"/>
              <a:pPr/>
              <a:t>2019/12/13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CD010-A9A3-4117-BFBF-9C1583B3E14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5094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514D-1C19-4227-9FDB-AE9C2557C608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514D-1C19-4227-9FDB-AE9C2557C608}" type="slidenum">
              <a:rPr lang="zh-CN" altLang="en-US" smtClean="0"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43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45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46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pPr/>
              <a:t>49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514D-1C19-4227-9FDB-AE9C2557C608}" type="slidenum">
              <a:rPr lang="zh-CN" altLang="en-US" smtClean="0"/>
              <a:t>50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60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61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62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514D-1C19-4227-9FDB-AE9C2557C608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376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397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5007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4985DFE-7456-4E0C-AC7F-C4BD0E5E58F9}" type="datetimeFigureOut">
              <a:rPr lang="zh-CN" altLang="en-US"/>
              <a:pPr>
                <a:defRPr/>
              </a:pPr>
              <a:t>2019/12/13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CC7C1218-297B-43FB-BA35-4C277B81DAD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71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20000"/>
            <a:lumOff val="80000"/>
            <a:alpha val="7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A5720ABE-D448-574E-AED4-4A2EA0C5252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123478"/>
            <a:ext cx="915984" cy="36004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8FDDFD90-1429-7244-B887-4B2B69E9159A}"/>
              </a:ext>
            </a:extLst>
          </p:cNvPr>
          <p:cNvSpPr/>
          <p:nvPr/>
        </p:nvSpPr>
        <p:spPr>
          <a:xfrm flipH="1">
            <a:off x="1" y="123478"/>
            <a:ext cx="2771800" cy="216000"/>
          </a:xfrm>
          <a:prstGeom prst="rect">
            <a:avLst/>
          </a:prstGeom>
          <a:gradFill flip="none" rotWithShape="1">
            <a:gsLst>
              <a:gs pos="40000">
                <a:schemeClr val="accent5">
                  <a:lumMod val="60000"/>
                  <a:lumOff val="40000"/>
                </a:schemeClr>
              </a:gs>
              <a:gs pos="97000">
                <a:schemeClr val="bg1">
                  <a:alpha val="0"/>
                </a:schemeClr>
              </a:gs>
              <a:gs pos="70000">
                <a:schemeClr val="accent5">
                  <a:lumMod val="40000"/>
                  <a:lumOff val="60000"/>
                  <a:alpha val="7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10">
            <a:extLst>
              <a:ext uri="{FF2B5EF4-FFF2-40B4-BE49-F238E27FC236}">
                <a16:creationId xmlns="" xmlns:a16="http://schemas.microsoft.com/office/drawing/2014/main" id="{5362E6FF-7BB4-7848-B66B-4CD6CB94CD42}"/>
              </a:ext>
            </a:extLst>
          </p:cNvPr>
          <p:cNvSpPr txBox="1"/>
          <p:nvPr/>
        </p:nvSpPr>
        <p:spPr>
          <a:xfrm>
            <a:off x="193237" y="51470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b="0" dirty="0" smtClean="0">
                <a:latin typeface="黑体" pitchFamily="49" charset="-122"/>
                <a:ea typeface="黑体" pitchFamily="49" charset="-122"/>
              </a:rPr>
              <a:t>1 </a:t>
            </a:r>
            <a:r>
              <a:rPr kumimoji="1" lang="zh-CN" altLang="en-US" sz="1400" b="0" dirty="0" smtClean="0">
                <a:latin typeface="黑体" pitchFamily="49" charset="-122"/>
                <a:ea typeface="黑体" pitchFamily="49" charset="-122"/>
              </a:rPr>
              <a:t>古诗三首</a:t>
            </a:r>
            <a:endParaRPr kumimoji="1" lang="zh-CN" altLang="en-US" sz="1400" b="0" dirty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4587974"/>
            <a:ext cx="9252520" cy="648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8" r:id="rId4"/>
    <p:sldLayoutId id="2147483691" r:id="rId5"/>
    <p:sldLayoutId id="2147483692" r:id="rId6"/>
    <p:sldLayoutId id="2147483693" r:id="rId7"/>
    <p:sldLayoutId id="2147483694" r:id="rId8"/>
    <p:sldLayoutId id="2147483695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slide" Target="slide34.xml"/><Relationship Id="rId5" Type="http://schemas.openxmlformats.org/officeDocument/2006/relationships/slide" Target="slide3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&#19971;&#24425;&#20116;&#19979;&#23383;&#35789;&#21548;&#20889;1&#21476;&#35799;&#19977;&#39318;.mp4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&#38142;&#25509;1&#65306;&#38066;.pptx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&#38142;&#25509;2&#65306;&#30956;.pptx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&#19971;&#24425;&#20116;&#19979;&#35838;&#25991;&#26391;&#35835;1&#21476;&#35799;&#19977;&#39318;.mp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1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hyperlink" Target="&#20116;&#19979;&#29983;&#23383;&#35270;&#39057;1&#21476;&#35799;&#19977;&#39318;.mp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139952" y="2715766"/>
            <a:ext cx="48245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图中的儿童分别在做什么？古代儿童的童年生活是怎样的？让我们走进古诗中去看一看吧！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99742"/>
            <a:ext cx="2632821" cy="2377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545" y="118131"/>
            <a:ext cx="4869112" cy="249878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47224"/>
            <a:ext cx="4167384" cy="23696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1"/>
          <p:cNvSpPr txBox="1">
            <a:spLocks noChangeArrowheads="1"/>
          </p:cNvSpPr>
          <p:nvPr/>
        </p:nvSpPr>
        <p:spPr bwMode="auto">
          <a:xfrm>
            <a:off x="3909317" y="555645"/>
            <a:ext cx="1936685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识字方法</a:t>
            </a:r>
            <a:endParaRPr lang="zh-CN" altLang="en-US" sz="33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02" name="组合 101"/>
          <p:cNvGrpSpPr/>
          <p:nvPr/>
        </p:nvGrpSpPr>
        <p:grpSpPr>
          <a:xfrm>
            <a:off x="3419872" y="627534"/>
            <a:ext cx="456833" cy="456366"/>
            <a:chOff x="631825" y="5181600"/>
            <a:chExt cx="1554163" cy="1552575"/>
          </a:xfrm>
        </p:grpSpPr>
        <p:sp>
          <p:nvSpPr>
            <p:cNvPr id="103" name="Oval 10"/>
            <p:cNvSpPr>
              <a:spLocks noChangeArrowheads="1"/>
            </p:cNvSpPr>
            <p:nvPr/>
          </p:nvSpPr>
          <p:spPr bwMode="auto">
            <a:xfrm>
              <a:off x="631825" y="5181600"/>
              <a:ext cx="1554163" cy="1552575"/>
            </a:xfrm>
            <a:prstGeom prst="ellipse">
              <a:avLst/>
            </a:prstGeom>
            <a:solidFill>
              <a:srgbClr val="FFC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4" name="Freeform 11"/>
            <p:cNvSpPr/>
            <p:nvPr/>
          </p:nvSpPr>
          <p:spPr bwMode="auto">
            <a:xfrm>
              <a:off x="1468438" y="5353050"/>
              <a:ext cx="34925" cy="87313"/>
            </a:xfrm>
            <a:custGeom>
              <a:avLst/>
              <a:gdLst>
                <a:gd name="T0" fmla="*/ 4 w 12"/>
                <a:gd name="T1" fmla="*/ 30 h 31"/>
                <a:gd name="T2" fmla="*/ 12 w 12"/>
                <a:gd name="T3" fmla="*/ 3 h 31"/>
                <a:gd name="T4" fmla="*/ 11 w 12"/>
                <a:gd name="T5" fmla="*/ 0 h 31"/>
                <a:gd name="T6" fmla="*/ 0 w 12"/>
                <a:gd name="T7" fmla="*/ 31 h 31"/>
                <a:gd name="T8" fmla="*/ 4 w 12"/>
                <a:gd name="T9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1">
                  <a:moveTo>
                    <a:pt x="4" y="30"/>
                  </a:moveTo>
                  <a:cubicBezTo>
                    <a:pt x="4" y="20"/>
                    <a:pt x="7" y="7"/>
                    <a:pt x="12" y="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" y="6"/>
                    <a:pt x="0" y="21"/>
                    <a:pt x="0" y="31"/>
                  </a:cubicBezTo>
                  <a:lnTo>
                    <a:pt x="4" y="30"/>
                  </a:lnTo>
                  <a:close/>
                </a:path>
              </a:pathLst>
            </a:custGeom>
            <a:solidFill>
              <a:srgbClr val="4F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5" name="Freeform 12"/>
            <p:cNvSpPr/>
            <p:nvPr/>
          </p:nvSpPr>
          <p:spPr bwMode="auto">
            <a:xfrm>
              <a:off x="1471613" y="5410200"/>
              <a:ext cx="204788" cy="358775"/>
            </a:xfrm>
            <a:custGeom>
              <a:avLst/>
              <a:gdLst>
                <a:gd name="T0" fmla="*/ 0 w 72"/>
                <a:gd name="T1" fmla="*/ 119 h 126"/>
                <a:gd name="T2" fmla="*/ 66 w 72"/>
                <a:gd name="T3" fmla="*/ 67 h 126"/>
                <a:gd name="T4" fmla="*/ 45 w 72"/>
                <a:gd name="T5" fmla="*/ 7 h 126"/>
                <a:gd name="T6" fmla="*/ 1 w 72"/>
                <a:gd name="T7" fmla="*/ 9 h 126"/>
                <a:gd name="T8" fmla="*/ 0 w 72"/>
                <a:gd name="T9" fmla="*/ 11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26">
                  <a:moveTo>
                    <a:pt x="0" y="119"/>
                  </a:moveTo>
                  <a:cubicBezTo>
                    <a:pt x="29" y="126"/>
                    <a:pt x="60" y="101"/>
                    <a:pt x="66" y="67"/>
                  </a:cubicBezTo>
                  <a:cubicBezTo>
                    <a:pt x="72" y="33"/>
                    <a:pt x="61" y="15"/>
                    <a:pt x="45" y="7"/>
                  </a:cubicBezTo>
                  <a:cubicBezTo>
                    <a:pt x="31" y="0"/>
                    <a:pt x="3" y="11"/>
                    <a:pt x="1" y="9"/>
                  </a:cubicBezTo>
                  <a:lnTo>
                    <a:pt x="0" y="119"/>
                  </a:lnTo>
                  <a:close/>
                </a:path>
              </a:pathLst>
            </a:custGeom>
            <a:solidFill>
              <a:srgbClr val="C90D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6" name="Freeform 13"/>
            <p:cNvSpPr/>
            <p:nvPr/>
          </p:nvSpPr>
          <p:spPr bwMode="auto">
            <a:xfrm>
              <a:off x="1274763" y="5410200"/>
              <a:ext cx="200025" cy="355600"/>
            </a:xfrm>
            <a:custGeom>
              <a:avLst/>
              <a:gdLst>
                <a:gd name="T0" fmla="*/ 70 w 70"/>
                <a:gd name="T1" fmla="*/ 9 h 125"/>
                <a:gd name="T2" fmla="*/ 26 w 70"/>
                <a:gd name="T3" fmla="*/ 8 h 125"/>
                <a:gd name="T4" fmla="*/ 8 w 70"/>
                <a:gd name="T5" fmla="*/ 69 h 125"/>
                <a:gd name="T6" fmla="*/ 69 w 70"/>
                <a:gd name="T7" fmla="*/ 119 h 125"/>
                <a:gd name="T8" fmla="*/ 70 w 70"/>
                <a:gd name="T9" fmla="*/ 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25">
                  <a:moveTo>
                    <a:pt x="70" y="9"/>
                  </a:moveTo>
                  <a:cubicBezTo>
                    <a:pt x="68" y="11"/>
                    <a:pt x="40" y="0"/>
                    <a:pt x="26" y="8"/>
                  </a:cubicBezTo>
                  <a:cubicBezTo>
                    <a:pt x="11" y="17"/>
                    <a:pt x="0" y="35"/>
                    <a:pt x="8" y="69"/>
                  </a:cubicBezTo>
                  <a:cubicBezTo>
                    <a:pt x="16" y="103"/>
                    <a:pt x="38" y="125"/>
                    <a:pt x="69" y="119"/>
                  </a:cubicBezTo>
                  <a:lnTo>
                    <a:pt x="70" y="9"/>
                  </a:lnTo>
                  <a:close/>
                </a:path>
              </a:pathLst>
            </a:custGeom>
            <a:solidFill>
              <a:srgbClr val="DB1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7" name="Freeform 14"/>
            <p:cNvSpPr/>
            <p:nvPr/>
          </p:nvSpPr>
          <p:spPr bwMode="auto">
            <a:xfrm>
              <a:off x="1374775" y="5313363"/>
              <a:ext cx="125413" cy="53975"/>
            </a:xfrm>
            <a:custGeom>
              <a:avLst/>
              <a:gdLst>
                <a:gd name="T0" fmla="*/ 44 w 44"/>
                <a:gd name="T1" fmla="*/ 19 h 19"/>
                <a:gd name="T2" fmla="*/ 27 w 44"/>
                <a:gd name="T3" fmla="*/ 4 h 19"/>
                <a:gd name="T4" fmla="*/ 0 w 44"/>
                <a:gd name="T5" fmla="*/ 1 h 19"/>
                <a:gd name="T6" fmla="*/ 0 w 44"/>
                <a:gd name="T7" fmla="*/ 2 h 19"/>
                <a:gd name="T8" fmla="*/ 44 w 44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9">
                  <a:moveTo>
                    <a:pt x="44" y="19"/>
                  </a:moveTo>
                  <a:cubicBezTo>
                    <a:pt x="44" y="19"/>
                    <a:pt x="40" y="9"/>
                    <a:pt x="27" y="4"/>
                  </a:cubicBezTo>
                  <a:cubicBezTo>
                    <a:pt x="15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2" y="10"/>
                    <a:pt x="28" y="14"/>
                    <a:pt x="44" y="19"/>
                  </a:cubicBezTo>
                  <a:close/>
                </a:path>
              </a:pathLst>
            </a:custGeom>
            <a:solidFill>
              <a:srgbClr val="128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8" name="Freeform 15"/>
            <p:cNvSpPr/>
            <p:nvPr/>
          </p:nvSpPr>
          <p:spPr bwMode="auto">
            <a:xfrm>
              <a:off x="1374775" y="5318125"/>
              <a:ext cx="125413" cy="103188"/>
            </a:xfrm>
            <a:custGeom>
              <a:avLst/>
              <a:gdLst>
                <a:gd name="T0" fmla="*/ 0 w 44"/>
                <a:gd name="T1" fmla="*/ 0 h 36"/>
                <a:gd name="T2" fmla="*/ 6 w 44"/>
                <a:gd name="T3" fmla="*/ 12 h 36"/>
                <a:gd name="T4" fmla="*/ 44 w 44"/>
                <a:gd name="T5" fmla="*/ 17 h 36"/>
                <a:gd name="T6" fmla="*/ 0 w 44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6">
                  <a:moveTo>
                    <a:pt x="0" y="0"/>
                  </a:moveTo>
                  <a:cubicBezTo>
                    <a:pt x="0" y="2"/>
                    <a:pt x="2" y="7"/>
                    <a:pt x="6" y="12"/>
                  </a:cubicBezTo>
                  <a:cubicBezTo>
                    <a:pt x="30" y="36"/>
                    <a:pt x="43" y="18"/>
                    <a:pt x="44" y="17"/>
                  </a:cubicBezTo>
                  <a:cubicBezTo>
                    <a:pt x="28" y="12"/>
                    <a:pt x="12" y="8"/>
                    <a:pt x="0" y="0"/>
                  </a:cubicBezTo>
                  <a:close/>
                </a:path>
              </a:pathLst>
            </a:custGeom>
            <a:solidFill>
              <a:srgbClr val="0E77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9" name="Rectangle 16"/>
            <p:cNvSpPr>
              <a:spLocks noChangeArrowheads="1"/>
            </p:cNvSpPr>
            <p:nvPr/>
          </p:nvSpPr>
          <p:spPr bwMode="auto">
            <a:xfrm>
              <a:off x="908050" y="6238875"/>
              <a:ext cx="904875" cy="227013"/>
            </a:xfrm>
            <a:prstGeom prst="rect">
              <a:avLst/>
            </a:prstGeom>
            <a:solidFill>
              <a:srgbClr val="FF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0" name="Rectangle 17"/>
            <p:cNvSpPr>
              <a:spLocks noChangeArrowheads="1"/>
            </p:cNvSpPr>
            <p:nvPr/>
          </p:nvSpPr>
          <p:spPr bwMode="auto">
            <a:xfrm>
              <a:off x="1681163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1" name="Rectangle 18"/>
            <p:cNvSpPr>
              <a:spLocks noChangeArrowheads="1"/>
            </p:cNvSpPr>
            <p:nvPr/>
          </p:nvSpPr>
          <p:spPr bwMode="auto">
            <a:xfrm>
              <a:off x="16510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2" name="Rectangle 19"/>
            <p:cNvSpPr>
              <a:spLocks noChangeArrowheads="1"/>
            </p:cNvSpPr>
            <p:nvPr/>
          </p:nvSpPr>
          <p:spPr bwMode="auto">
            <a:xfrm>
              <a:off x="16129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3" name="Rectangle 20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solidFill>
              <a:srgbClr val="F9EE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4" name="Rectangle 21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5" name="Rectangle 22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6" name="Rectangle 23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7" name="Rectangle 24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8" name="Rectangle 25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9" name="Rectangle 26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0" name="Rectangle 27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1" name="Rectangle 28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2" name="Rectangle 29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3" name="Rectangle 30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4" name="Rectangle 31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5" name="Rectangle 32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6" name="Rectangle 33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7" name="Rectangle 34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8" name="Rectangle 35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9" name="Rectangle 36"/>
            <p:cNvSpPr>
              <a:spLocks noChangeArrowheads="1"/>
            </p:cNvSpPr>
            <p:nvPr/>
          </p:nvSpPr>
          <p:spPr bwMode="auto">
            <a:xfrm>
              <a:off x="879475" y="6118225"/>
              <a:ext cx="1058863" cy="120650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0" name="Rectangle 37"/>
            <p:cNvSpPr>
              <a:spLocks noChangeArrowheads="1"/>
            </p:cNvSpPr>
            <p:nvPr/>
          </p:nvSpPr>
          <p:spPr bwMode="auto">
            <a:xfrm>
              <a:off x="1835150" y="6118225"/>
              <a:ext cx="28575" cy="1206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1" name="Rectangle 38"/>
            <p:cNvSpPr>
              <a:spLocks noChangeArrowheads="1"/>
            </p:cNvSpPr>
            <p:nvPr/>
          </p:nvSpPr>
          <p:spPr bwMode="auto">
            <a:xfrm>
              <a:off x="1101725" y="5751513"/>
              <a:ext cx="588963" cy="150813"/>
            </a:xfrm>
            <a:prstGeom prst="rect">
              <a:avLst/>
            </a:prstGeom>
            <a:solidFill>
              <a:srgbClr val="2B5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2" name="Rectangle 39"/>
            <p:cNvSpPr>
              <a:spLocks noChangeArrowheads="1"/>
            </p:cNvSpPr>
            <p:nvPr/>
          </p:nvSpPr>
          <p:spPr bwMode="auto">
            <a:xfrm>
              <a:off x="1633538" y="5751513"/>
              <a:ext cx="14288" cy="150813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3" name="Freeform 40"/>
            <p:cNvSpPr/>
            <p:nvPr/>
          </p:nvSpPr>
          <p:spPr bwMode="auto">
            <a:xfrm>
              <a:off x="1012825" y="5902325"/>
              <a:ext cx="530225" cy="215900"/>
            </a:xfrm>
            <a:custGeom>
              <a:avLst/>
              <a:gdLst>
                <a:gd name="T0" fmla="*/ 186 w 186"/>
                <a:gd name="T1" fmla="*/ 38 h 76"/>
                <a:gd name="T2" fmla="*/ 183 w 186"/>
                <a:gd name="T3" fmla="*/ 0 h 76"/>
                <a:gd name="T4" fmla="*/ 183 w 186"/>
                <a:gd name="T5" fmla="*/ 0 h 76"/>
                <a:gd name="T6" fmla="*/ 182 w 186"/>
                <a:gd name="T7" fmla="*/ 0 h 76"/>
                <a:gd name="T8" fmla="*/ 182 w 186"/>
                <a:gd name="T9" fmla="*/ 0 h 76"/>
                <a:gd name="T10" fmla="*/ 182 w 186"/>
                <a:gd name="T11" fmla="*/ 0 h 76"/>
                <a:gd name="T12" fmla="*/ 0 w 186"/>
                <a:gd name="T13" fmla="*/ 0 h 76"/>
                <a:gd name="T14" fmla="*/ 0 w 186"/>
                <a:gd name="T15" fmla="*/ 8 h 76"/>
                <a:gd name="T16" fmla="*/ 173 w 186"/>
                <a:gd name="T17" fmla="*/ 8 h 76"/>
                <a:gd name="T18" fmla="*/ 173 w 186"/>
                <a:gd name="T19" fmla="*/ 68 h 76"/>
                <a:gd name="T20" fmla="*/ 0 w 186"/>
                <a:gd name="T21" fmla="*/ 68 h 76"/>
                <a:gd name="T22" fmla="*/ 0 w 186"/>
                <a:gd name="T23" fmla="*/ 76 h 76"/>
                <a:gd name="T24" fmla="*/ 183 w 186"/>
                <a:gd name="T25" fmla="*/ 76 h 76"/>
                <a:gd name="T26" fmla="*/ 183 w 186"/>
                <a:gd name="T27" fmla="*/ 76 h 76"/>
                <a:gd name="T28" fmla="*/ 186 w 186"/>
                <a:gd name="T29" fmla="*/ 3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6" h="76">
                  <a:moveTo>
                    <a:pt x="186" y="38"/>
                  </a:moveTo>
                  <a:cubicBezTo>
                    <a:pt x="186" y="19"/>
                    <a:pt x="184" y="3"/>
                    <a:pt x="183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73" y="8"/>
                    <a:pt x="173" y="8"/>
                    <a:pt x="173" y="8"/>
                  </a:cubicBezTo>
                  <a:cubicBezTo>
                    <a:pt x="173" y="68"/>
                    <a:pt x="173" y="68"/>
                    <a:pt x="173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4" y="73"/>
                    <a:pt x="186" y="57"/>
                    <a:pt x="186" y="38"/>
                  </a:cubicBezTo>
                  <a:close/>
                </a:path>
              </a:pathLst>
            </a:custGeom>
            <a:solidFill>
              <a:srgbClr val="5D9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4" name="Freeform 41"/>
            <p:cNvSpPr/>
            <p:nvPr/>
          </p:nvSpPr>
          <p:spPr bwMode="auto">
            <a:xfrm>
              <a:off x="1425575" y="6034088"/>
              <a:ext cx="42863" cy="122238"/>
            </a:xfrm>
            <a:custGeom>
              <a:avLst/>
              <a:gdLst>
                <a:gd name="T0" fmla="*/ 0 w 27"/>
                <a:gd name="T1" fmla="*/ 0 h 77"/>
                <a:gd name="T2" fmla="*/ 0 w 27"/>
                <a:gd name="T3" fmla="*/ 77 h 77"/>
                <a:gd name="T4" fmla="*/ 13 w 27"/>
                <a:gd name="T5" fmla="*/ 64 h 77"/>
                <a:gd name="T6" fmla="*/ 27 w 27"/>
                <a:gd name="T7" fmla="*/ 77 h 77"/>
                <a:gd name="T8" fmla="*/ 27 w 27"/>
                <a:gd name="T9" fmla="*/ 0 h 77"/>
                <a:gd name="T10" fmla="*/ 0 w 27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77">
                  <a:moveTo>
                    <a:pt x="0" y="0"/>
                  </a:moveTo>
                  <a:lnTo>
                    <a:pt x="0" y="77"/>
                  </a:lnTo>
                  <a:lnTo>
                    <a:pt x="13" y="64"/>
                  </a:lnTo>
                  <a:lnTo>
                    <a:pt x="27" y="77"/>
                  </a:lnTo>
                  <a:lnTo>
                    <a:pt x="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2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467360" y="1275715"/>
            <a:ext cx="5910580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看图识字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10460" y="2632432"/>
            <a:ext cx="1763051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字理识字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  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389535" y="2643719"/>
            <a:ext cx="530531" cy="6145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昼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43608" y="3419787"/>
            <a:ext cx="6913864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    会意字</a:t>
            </a:r>
            <a:r>
              <a:rPr lang="zh-CN" altLang="en-US" sz="24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，“旦”指“日出”，“尽”本指“尺寸度量到头”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。</a:t>
            </a:r>
            <a:r>
              <a:rPr lang="zh-CN" altLang="en-US" sz="24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“尽”与“旦”联合起来表示“从日出到日落的一段光阴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”。</a:t>
            </a:r>
            <a:endParaRPr lang="en-US" altLang="zh-CN" sz="24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013" y="1153048"/>
            <a:ext cx="1470423" cy="1407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259121"/>
            <a:ext cx="1672540" cy="1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279" y="2644531"/>
            <a:ext cx="456632" cy="745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767147"/>
            <a:ext cx="14001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右箭头 5"/>
          <p:cNvSpPr/>
          <p:nvPr/>
        </p:nvSpPr>
        <p:spPr>
          <a:xfrm>
            <a:off x="4388455" y="2838610"/>
            <a:ext cx="489204" cy="357674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349431" y="1296000"/>
            <a:ext cx="26145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桑 </a:t>
            </a:r>
            <a:r>
              <a:rPr lang="zh-CN" altLang="en-US" sz="2800" b="1" dirty="0" smtClean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桑葚 桑叶</a:t>
            </a:r>
            <a:endParaRPr lang="en-US" altLang="zh-CN" sz="2800" b="1" dirty="0">
              <a:solidFill>
                <a:prstClr val="black"/>
              </a:solidFill>
              <a:latin typeface="楷体" pitchFamily="49" charset="-122"/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88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2" grpId="0"/>
      <p:bldP spid="43" grpId="0"/>
      <p:bldP spid="6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957882"/>
              </p:ext>
            </p:extLst>
          </p:nvPr>
        </p:nvGraphicFramePr>
        <p:xfrm>
          <a:off x="1237120" y="2310420"/>
          <a:ext cx="1481202" cy="1528636"/>
        </p:xfrm>
        <a:graphic>
          <a:graphicData uri="http://schemas.openxmlformats.org/drawingml/2006/table">
            <a:tbl>
              <a:tblPr/>
              <a:tblGrid>
                <a:gridCol w="740601"/>
                <a:gridCol w="740601"/>
              </a:tblGrid>
              <a:tr h="77903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496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2" name="TextBox 23"/>
          <p:cNvSpPr txBox="1"/>
          <p:nvPr/>
        </p:nvSpPr>
        <p:spPr>
          <a:xfrm>
            <a:off x="1274955" y="2211710"/>
            <a:ext cx="1420517" cy="166968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4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昼</a:t>
            </a:r>
          </a:p>
        </p:txBody>
      </p:sp>
      <p:sp>
        <p:nvSpPr>
          <p:cNvPr id="23" name="TextBox 24"/>
          <p:cNvSpPr txBox="1"/>
          <p:nvPr/>
        </p:nvSpPr>
        <p:spPr>
          <a:xfrm>
            <a:off x="1191288" y="1328446"/>
            <a:ext cx="2071702" cy="83869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5000" dirty="0" err="1" smtClean="0">
                <a:latin typeface="汉语拼音" pitchFamily="34" charset="0"/>
                <a:ea typeface="宋体" panose="02010600030101010101" pitchFamily="2" charset="-122"/>
                <a:cs typeface="汉语拼音" pitchFamily="34" charset="0"/>
              </a:rPr>
              <a:t>zhòu</a:t>
            </a:r>
            <a:endParaRPr lang="zh-CN" altLang="en-US" sz="5000" dirty="0">
              <a:solidFill>
                <a:prstClr val="black"/>
              </a:solidFill>
              <a:latin typeface="汉语拼音" pitchFamily="34" charset="0"/>
              <a:ea typeface="宋体" panose="02010600030101010101" pitchFamily="2" charset="-122"/>
              <a:cs typeface="汉语拼音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35896" y="2804011"/>
            <a:ext cx="4572205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800" dirty="0" smtClean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巧记：</a:t>
            </a:r>
            <a:r>
              <a:rPr lang="zh-CN" altLang="en-US" sz="2800" dirty="0">
                <a:latin typeface="黑体" pitchFamily="2" charset="-122"/>
                <a:ea typeface="黑体" pitchFamily="2" charset="-122"/>
              </a:rPr>
              <a:t>一</a:t>
            </a:r>
            <a:r>
              <a:rPr lang="zh-CN" altLang="en-US" sz="2800" dirty="0" smtClean="0">
                <a:latin typeface="黑体" pitchFamily="2" charset="-122"/>
                <a:ea typeface="黑体" pitchFamily="2" charset="-122"/>
              </a:rPr>
              <a:t>“日”一“尺”。</a:t>
            </a:r>
            <a:endParaRPr lang="en-US" altLang="zh-CN" sz="2800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xmlns="" id="{8FE0BFC7-B61D-5A47-A831-C6B4E031A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5261" y="411510"/>
            <a:ext cx="3759027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重难点字书写指导</a:t>
            </a:r>
            <a:endParaRPr lang="zh-CN" altLang="en-US" sz="33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41E85033-E8C0-9343-9B46-5C9FD264E333}"/>
              </a:ext>
            </a:extLst>
          </p:cNvPr>
          <p:cNvGrpSpPr/>
          <p:nvPr/>
        </p:nvGrpSpPr>
        <p:grpSpPr>
          <a:xfrm>
            <a:off x="2915816" y="484535"/>
            <a:ext cx="456833" cy="456366"/>
            <a:chOff x="631825" y="5181600"/>
            <a:chExt cx="1554163" cy="155257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9B30D802-19E3-6A45-9C32-26CEF49CCC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825" y="5181600"/>
              <a:ext cx="1554163" cy="1552575"/>
            </a:xfrm>
            <a:prstGeom prst="ellipse">
              <a:avLst/>
            </a:prstGeom>
            <a:solidFill>
              <a:srgbClr val="FFC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42765D81-EE69-414F-B4DF-F1CB5278348F}"/>
                </a:ext>
              </a:extLst>
            </p:cNvPr>
            <p:cNvSpPr/>
            <p:nvPr/>
          </p:nvSpPr>
          <p:spPr bwMode="auto">
            <a:xfrm>
              <a:off x="1468438" y="5353050"/>
              <a:ext cx="34925" cy="87313"/>
            </a:xfrm>
            <a:custGeom>
              <a:avLst/>
              <a:gdLst>
                <a:gd name="T0" fmla="*/ 4 w 12"/>
                <a:gd name="T1" fmla="*/ 30 h 31"/>
                <a:gd name="T2" fmla="*/ 12 w 12"/>
                <a:gd name="T3" fmla="*/ 3 h 31"/>
                <a:gd name="T4" fmla="*/ 11 w 12"/>
                <a:gd name="T5" fmla="*/ 0 h 31"/>
                <a:gd name="T6" fmla="*/ 0 w 12"/>
                <a:gd name="T7" fmla="*/ 31 h 31"/>
                <a:gd name="T8" fmla="*/ 4 w 12"/>
                <a:gd name="T9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1">
                  <a:moveTo>
                    <a:pt x="4" y="30"/>
                  </a:moveTo>
                  <a:cubicBezTo>
                    <a:pt x="4" y="20"/>
                    <a:pt x="7" y="7"/>
                    <a:pt x="12" y="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" y="6"/>
                    <a:pt x="0" y="21"/>
                    <a:pt x="0" y="31"/>
                  </a:cubicBezTo>
                  <a:lnTo>
                    <a:pt x="4" y="30"/>
                  </a:lnTo>
                  <a:close/>
                </a:path>
              </a:pathLst>
            </a:custGeom>
            <a:solidFill>
              <a:srgbClr val="4F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48DDAF00-5010-4D4D-814D-604C701FE49E}"/>
                </a:ext>
              </a:extLst>
            </p:cNvPr>
            <p:cNvSpPr/>
            <p:nvPr/>
          </p:nvSpPr>
          <p:spPr bwMode="auto">
            <a:xfrm>
              <a:off x="1471613" y="5410200"/>
              <a:ext cx="204788" cy="358775"/>
            </a:xfrm>
            <a:custGeom>
              <a:avLst/>
              <a:gdLst>
                <a:gd name="T0" fmla="*/ 0 w 72"/>
                <a:gd name="T1" fmla="*/ 119 h 126"/>
                <a:gd name="T2" fmla="*/ 66 w 72"/>
                <a:gd name="T3" fmla="*/ 67 h 126"/>
                <a:gd name="T4" fmla="*/ 45 w 72"/>
                <a:gd name="T5" fmla="*/ 7 h 126"/>
                <a:gd name="T6" fmla="*/ 1 w 72"/>
                <a:gd name="T7" fmla="*/ 9 h 126"/>
                <a:gd name="T8" fmla="*/ 0 w 72"/>
                <a:gd name="T9" fmla="*/ 11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26">
                  <a:moveTo>
                    <a:pt x="0" y="119"/>
                  </a:moveTo>
                  <a:cubicBezTo>
                    <a:pt x="29" y="126"/>
                    <a:pt x="60" y="101"/>
                    <a:pt x="66" y="67"/>
                  </a:cubicBezTo>
                  <a:cubicBezTo>
                    <a:pt x="72" y="33"/>
                    <a:pt x="61" y="15"/>
                    <a:pt x="45" y="7"/>
                  </a:cubicBezTo>
                  <a:cubicBezTo>
                    <a:pt x="31" y="0"/>
                    <a:pt x="3" y="11"/>
                    <a:pt x="1" y="9"/>
                  </a:cubicBezTo>
                  <a:lnTo>
                    <a:pt x="0" y="119"/>
                  </a:lnTo>
                  <a:close/>
                </a:path>
              </a:pathLst>
            </a:custGeom>
            <a:solidFill>
              <a:srgbClr val="C90D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xmlns="" id="{0A106DC2-2737-3C4D-BD9B-250E930A2313}"/>
                </a:ext>
              </a:extLst>
            </p:cNvPr>
            <p:cNvSpPr/>
            <p:nvPr/>
          </p:nvSpPr>
          <p:spPr bwMode="auto">
            <a:xfrm>
              <a:off x="1274763" y="5410200"/>
              <a:ext cx="200025" cy="355600"/>
            </a:xfrm>
            <a:custGeom>
              <a:avLst/>
              <a:gdLst>
                <a:gd name="T0" fmla="*/ 70 w 70"/>
                <a:gd name="T1" fmla="*/ 9 h 125"/>
                <a:gd name="T2" fmla="*/ 26 w 70"/>
                <a:gd name="T3" fmla="*/ 8 h 125"/>
                <a:gd name="T4" fmla="*/ 8 w 70"/>
                <a:gd name="T5" fmla="*/ 69 h 125"/>
                <a:gd name="T6" fmla="*/ 69 w 70"/>
                <a:gd name="T7" fmla="*/ 119 h 125"/>
                <a:gd name="T8" fmla="*/ 70 w 70"/>
                <a:gd name="T9" fmla="*/ 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25">
                  <a:moveTo>
                    <a:pt x="70" y="9"/>
                  </a:moveTo>
                  <a:cubicBezTo>
                    <a:pt x="68" y="11"/>
                    <a:pt x="40" y="0"/>
                    <a:pt x="26" y="8"/>
                  </a:cubicBezTo>
                  <a:cubicBezTo>
                    <a:pt x="11" y="17"/>
                    <a:pt x="0" y="35"/>
                    <a:pt x="8" y="69"/>
                  </a:cubicBezTo>
                  <a:cubicBezTo>
                    <a:pt x="16" y="103"/>
                    <a:pt x="38" y="125"/>
                    <a:pt x="69" y="119"/>
                  </a:cubicBezTo>
                  <a:lnTo>
                    <a:pt x="70" y="9"/>
                  </a:lnTo>
                  <a:close/>
                </a:path>
              </a:pathLst>
            </a:custGeom>
            <a:solidFill>
              <a:srgbClr val="DB1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xmlns="" id="{9535B714-72F2-AD42-AE7C-F16244161E45}"/>
                </a:ext>
              </a:extLst>
            </p:cNvPr>
            <p:cNvSpPr/>
            <p:nvPr/>
          </p:nvSpPr>
          <p:spPr bwMode="auto">
            <a:xfrm>
              <a:off x="1374775" y="5313363"/>
              <a:ext cx="125413" cy="53975"/>
            </a:xfrm>
            <a:custGeom>
              <a:avLst/>
              <a:gdLst>
                <a:gd name="T0" fmla="*/ 44 w 44"/>
                <a:gd name="T1" fmla="*/ 19 h 19"/>
                <a:gd name="T2" fmla="*/ 27 w 44"/>
                <a:gd name="T3" fmla="*/ 4 h 19"/>
                <a:gd name="T4" fmla="*/ 0 w 44"/>
                <a:gd name="T5" fmla="*/ 1 h 19"/>
                <a:gd name="T6" fmla="*/ 0 w 44"/>
                <a:gd name="T7" fmla="*/ 2 h 19"/>
                <a:gd name="T8" fmla="*/ 44 w 44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9">
                  <a:moveTo>
                    <a:pt x="44" y="19"/>
                  </a:moveTo>
                  <a:cubicBezTo>
                    <a:pt x="44" y="19"/>
                    <a:pt x="40" y="9"/>
                    <a:pt x="27" y="4"/>
                  </a:cubicBezTo>
                  <a:cubicBezTo>
                    <a:pt x="15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2" y="10"/>
                    <a:pt x="28" y="14"/>
                    <a:pt x="44" y="19"/>
                  </a:cubicBezTo>
                  <a:close/>
                </a:path>
              </a:pathLst>
            </a:custGeom>
            <a:solidFill>
              <a:srgbClr val="128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xmlns="" id="{751FB210-F2D6-F346-901C-C4551F6FD566}"/>
                </a:ext>
              </a:extLst>
            </p:cNvPr>
            <p:cNvSpPr/>
            <p:nvPr/>
          </p:nvSpPr>
          <p:spPr bwMode="auto">
            <a:xfrm>
              <a:off x="1374775" y="5318125"/>
              <a:ext cx="125413" cy="103188"/>
            </a:xfrm>
            <a:custGeom>
              <a:avLst/>
              <a:gdLst>
                <a:gd name="T0" fmla="*/ 0 w 44"/>
                <a:gd name="T1" fmla="*/ 0 h 36"/>
                <a:gd name="T2" fmla="*/ 6 w 44"/>
                <a:gd name="T3" fmla="*/ 12 h 36"/>
                <a:gd name="T4" fmla="*/ 44 w 44"/>
                <a:gd name="T5" fmla="*/ 17 h 36"/>
                <a:gd name="T6" fmla="*/ 0 w 44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6">
                  <a:moveTo>
                    <a:pt x="0" y="0"/>
                  </a:moveTo>
                  <a:cubicBezTo>
                    <a:pt x="0" y="2"/>
                    <a:pt x="2" y="7"/>
                    <a:pt x="6" y="12"/>
                  </a:cubicBezTo>
                  <a:cubicBezTo>
                    <a:pt x="30" y="36"/>
                    <a:pt x="43" y="18"/>
                    <a:pt x="44" y="17"/>
                  </a:cubicBezTo>
                  <a:cubicBezTo>
                    <a:pt x="28" y="12"/>
                    <a:pt x="12" y="8"/>
                    <a:pt x="0" y="0"/>
                  </a:cubicBezTo>
                  <a:close/>
                </a:path>
              </a:pathLst>
            </a:custGeom>
            <a:solidFill>
              <a:srgbClr val="0E77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49906E3E-7773-C04F-934C-BDF75303F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8050" y="6238875"/>
              <a:ext cx="904875" cy="227013"/>
            </a:xfrm>
            <a:prstGeom prst="rect">
              <a:avLst/>
            </a:prstGeom>
            <a:solidFill>
              <a:srgbClr val="FF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39E4B783-960D-F045-8C54-54A7530F99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1163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04E61CE1-192F-B641-8C2D-A0F725180C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10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xmlns="" id="{406042AE-8660-B044-83C3-34306D8F40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29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" name="Rectangle 20">
              <a:extLst>
                <a:ext uri="{FF2B5EF4-FFF2-40B4-BE49-F238E27FC236}">
                  <a16:creationId xmlns:a16="http://schemas.microsoft.com/office/drawing/2014/main" xmlns="" id="{1EA32813-1F5F-6B4A-93EC-26B9AC8AE0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solidFill>
              <a:srgbClr val="F9EE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Rectangle 21">
              <a:extLst>
                <a:ext uri="{FF2B5EF4-FFF2-40B4-BE49-F238E27FC236}">
                  <a16:creationId xmlns:a16="http://schemas.microsoft.com/office/drawing/2014/main" xmlns="" id="{8153D62C-B881-1744-921F-61870E7E3C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Rectangle 22">
              <a:extLst>
                <a:ext uri="{FF2B5EF4-FFF2-40B4-BE49-F238E27FC236}">
                  <a16:creationId xmlns:a16="http://schemas.microsoft.com/office/drawing/2014/main" xmlns="" id="{E10DA7BB-C4F6-1F45-A5E3-74D772C8CA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Rectangle 23">
              <a:extLst>
                <a:ext uri="{FF2B5EF4-FFF2-40B4-BE49-F238E27FC236}">
                  <a16:creationId xmlns:a16="http://schemas.microsoft.com/office/drawing/2014/main" xmlns="" id="{A86D8FA8-1228-8B47-B415-B4B1FC7863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" name="Rectangle 24">
              <a:extLst>
                <a:ext uri="{FF2B5EF4-FFF2-40B4-BE49-F238E27FC236}">
                  <a16:creationId xmlns:a16="http://schemas.microsoft.com/office/drawing/2014/main" xmlns="" id="{82289460-1D79-2C42-9F11-F67B2A786D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" name="Rectangle 25">
              <a:extLst>
                <a:ext uri="{FF2B5EF4-FFF2-40B4-BE49-F238E27FC236}">
                  <a16:creationId xmlns:a16="http://schemas.microsoft.com/office/drawing/2014/main" xmlns="" id="{4024BD79-9059-B944-AE8F-80B3518DB9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" name="Rectangle 26">
              <a:extLst>
                <a:ext uri="{FF2B5EF4-FFF2-40B4-BE49-F238E27FC236}">
                  <a16:creationId xmlns:a16="http://schemas.microsoft.com/office/drawing/2014/main" xmlns="" id="{8B49C1D7-1F25-264C-8A43-A8128C0EE4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xmlns="" id="{782FD89F-DF09-7943-A17D-A8E3D35F8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xmlns="" id="{C2D2BE2B-1EC7-064B-A229-9BB045DA19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xmlns="" id="{A3D0AA8D-C0D2-5245-BC02-391AEF43C5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" name="Rectangle 30">
              <a:extLst>
                <a:ext uri="{FF2B5EF4-FFF2-40B4-BE49-F238E27FC236}">
                  <a16:creationId xmlns:a16="http://schemas.microsoft.com/office/drawing/2014/main" xmlns="" id="{618D25E3-9D00-1342-B38A-07863043BB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" name="Rectangle 31">
              <a:extLst>
                <a:ext uri="{FF2B5EF4-FFF2-40B4-BE49-F238E27FC236}">
                  <a16:creationId xmlns:a16="http://schemas.microsoft.com/office/drawing/2014/main" xmlns="" id="{3F94CBDD-CE78-174C-851C-99DCA3FE96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" name="Rectangle 32">
              <a:extLst>
                <a:ext uri="{FF2B5EF4-FFF2-40B4-BE49-F238E27FC236}">
                  <a16:creationId xmlns:a16="http://schemas.microsoft.com/office/drawing/2014/main" xmlns="" id="{BFA21128-5DC5-0F49-A229-E265A09713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" name="Rectangle 33">
              <a:extLst>
                <a:ext uri="{FF2B5EF4-FFF2-40B4-BE49-F238E27FC236}">
                  <a16:creationId xmlns:a16="http://schemas.microsoft.com/office/drawing/2014/main" xmlns="" id="{E895F796-DD04-A94A-BA15-3244291E7E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0" name="Rectangle 34">
              <a:extLst>
                <a:ext uri="{FF2B5EF4-FFF2-40B4-BE49-F238E27FC236}">
                  <a16:creationId xmlns:a16="http://schemas.microsoft.com/office/drawing/2014/main" xmlns="" id="{297390B9-9FE5-094B-BCC8-0507677D52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" name="Rectangle 35">
              <a:extLst>
                <a:ext uri="{FF2B5EF4-FFF2-40B4-BE49-F238E27FC236}">
                  <a16:creationId xmlns:a16="http://schemas.microsoft.com/office/drawing/2014/main" xmlns="" id="{F61888FE-0143-5649-AE95-CE63A593AA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" name="Rectangle 36">
              <a:extLst>
                <a:ext uri="{FF2B5EF4-FFF2-40B4-BE49-F238E27FC236}">
                  <a16:creationId xmlns:a16="http://schemas.microsoft.com/office/drawing/2014/main" xmlns="" id="{A0A523CB-76FB-7143-98D2-341378AE6C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9475" y="6118225"/>
              <a:ext cx="1058863" cy="120650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" name="Rectangle 37">
              <a:extLst>
                <a:ext uri="{FF2B5EF4-FFF2-40B4-BE49-F238E27FC236}">
                  <a16:creationId xmlns:a16="http://schemas.microsoft.com/office/drawing/2014/main" xmlns="" id="{81D96A4B-12B1-9346-AD78-6B4701674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5150" y="6118225"/>
              <a:ext cx="28575" cy="1206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" name="Rectangle 38">
              <a:extLst>
                <a:ext uri="{FF2B5EF4-FFF2-40B4-BE49-F238E27FC236}">
                  <a16:creationId xmlns:a16="http://schemas.microsoft.com/office/drawing/2014/main" xmlns="" id="{A84FE305-594D-A541-816F-D7D6A91B91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1725" y="5751513"/>
              <a:ext cx="588963" cy="150813"/>
            </a:xfrm>
            <a:prstGeom prst="rect">
              <a:avLst/>
            </a:prstGeom>
            <a:solidFill>
              <a:srgbClr val="2B5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" name="Rectangle 39">
              <a:extLst>
                <a:ext uri="{FF2B5EF4-FFF2-40B4-BE49-F238E27FC236}">
                  <a16:creationId xmlns:a16="http://schemas.microsoft.com/office/drawing/2014/main" xmlns="" id="{2D42DD71-FF50-CA41-991F-40BA09C867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3538" y="5751513"/>
              <a:ext cx="14288" cy="150813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" name="Freeform 40">
              <a:extLst>
                <a:ext uri="{FF2B5EF4-FFF2-40B4-BE49-F238E27FC236}">
                  <a16:creationId xmlns:a16="http://schemas.microsoft.com/office/drawing/2014/main" xmlns="" id="{C057316A-2842-EA49-AE84-97C616769143}"/>
                </a:ext>
              </a:extLst>
            </p:cNvPr>
            <p:cNvSpPr/>
            <p:nvPr/>
          </p:nvSpPr>
          <p:spPr bwMode="auto">
            <a:xfrm>
              <a:off x="1012825" y="5902325"/>
              <a:ext cx="530225" cy="215900"/>
            </a:xfrm>
            <a:custGeom>
              <a:avLst/>
              <a:gdLst>
                <a:gd name="T0" fmla="*/ 186 w 186"/>
                <a:gd name="T1" fmla="*/ 38 h 76"/>
                <a:gd name="T2" fmla="*/ 183 w 186"/>
                <a:gd name="T3" fmla="*/ 0 h 76"/>
                <a:gd name="T4" fmla="*/ 183 w 186"/>
                <a:gd name="T5" fmla="*/ 0 h 76"/>
                <a:gd name="T6" fmla="*/ 182 w 186"/>
                <a:gd name="T7" fmla="*/ 0 h 76"/>
                <a:gd name="T8" fmla="*/ 182 w 186"/>
                <a:gd name="T9" fmla="*/ 0 h 76"/>
                <a:gd name="T10" fmla="*/ 182 w 186"/>
                <a:gd name="T11" fmla="*/ 0 h 76"/>
                <a:gd name="T12" fmla="*/ 0 w 186"/>
                <a:gd name="T13" fmla="*/ 0 h 76"/>
                <a:gd name="T14" fmla="*/ 0 w 186"/>
                <a:gd name="T15" fmla="*/ 8 h 76"/>
                <a:gd name="T16" fmla="*/ 173 w 186"/>
                <a:gd name="T17" fmla="*/ 8 h 76"/>
                <a:gd name="T18" fmla="*/ 173 w 186"/>
                <a:gd name="T19" fmla="*/ 68 h 76"/>
                <a:gd name="T20" fmla="*/ 0 w 186"/>
                <a:gd name="T21" fmla="*/ 68 h 76"/>
                <a:gd name="T22" fmla="*/ 0 w 186"/>
                <a:gd name="T23" fmla="*/ 76 h 76"/>
                <a:gd name="T24" fmla="*/ 183 w 186"/>
                <a:gd name="T25" fmla="*/ 76 h 76"/>
                <a:gd name="T26" fmla="*/ 183 w 186"/>
                <a:gd name="T27" fmla="*/ 76 h 76"/>
                <a:gd name="T28" fmla="*/ 186 w 186"/>
                <a:gd name="T29" fmla="*/ 3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6" h="76">
                  <a:moveTo>
                    <a:pt x="186" y="38"/>
                  </a:moveTo>
                  <a:cubicBezTo>
                    <a:pt x="186" y="19"/>
                    <a:pt x="184" y="3"/>
                    <a:pt x="183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73" y="8"/>
                    <a:pt x="173" y="8"/>
                    <a:pt x="173" y="8"/>
                  </a:cubicBezTo>
                  <a:cubicBezTo>
                    <a:pt x="173" y="68"/>
                    <a:pt x="173" y="68"/>
                    <a:pt x="173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4" y="73"/>
                    <a:pt x="186" y="57"/>
                    <a:pt x="186" y="38"/>
                  </a:cubicBezTo>
                  <a:close/>
                </a:path>
              </a:pathLst>
            </a:custGeom>
            <a:solidFill>
              <a:srgbClr val="5D9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" name="Freeform 41">
              <a:extLst>
                <a:ext uri="{FF2B5EF4-FFF2-40B4-BE49-F238E27FC236}">
                  <a16:creationId xmlns:a16="http://schemas.microsoft.com/office/drawing/2014/main" xmlns="" id="{B3745C81-0F3C-574B-B1EE-BC6F8661A403}"/>
                </a:ext>
              </a:extLst>
            </p:cNvPr>
            <p:cNvSpPr/>
            <p:nvPr/>
          </p:nvSpPr>
          <p:spPr bwMode="auto">
            <a:xfrm>
              <a:off x="1425575" y="6034088"/>
              <a:ext cx="42863" cy="122238"/>
            </a:xfrm>
            <a:custGeom>
              <a:avLst/>
              <a:gdLst>
                <a:gd name="T0" fmla="*/ 0 w 27"/>
                <a:gd name="T1" fmla="*/ 0 h 77"/>
                <a:gd name="T2" fmla="*/ 0 w 27"/>
                <a:gd name="T3" fmla="*/ 77 h 77"/>
                <a:gd name="T4" fmla="*/ 13 w 27"/>
                <a:gd name="T5" fmla="*/ 64 h 77"/>
                <a:gd name="T6" fmla="*/ 27 w 27"/>
                <a:gd name="T7" fmla="*/ 77 h 77"/>
                <a:gd name="T8" fmla="*/ 27 w 27"/>
                <a:gd name="T9" fmla="*/ 0 h 77"/>
                <a:gd name="T10" fmla="*/ 0 w 27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77">
                  <a:moveTo>
                    <a:pt x="0" y="0"/>
                  </a:moveTo>
                  <a:lnTo>
                    <a:pt x="0" y="77"/>
                  </a:lnTo>
                  <a:lnTo>
                    <a:pt x="13" y="64"/>
                  </a:lnTo>
                  <a:lnTo>
                    <a:pt x="27" y="77"/>
                  </a:lnTo>
                  <a:lnTo>
                    <a:pt x="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2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48" name="线形标注 2 47"/>
          <p:cNvSpPr/>
          <p:nvPr/>
        </p:nvSpPr>
        <p:spPr>
          <a:xfrm>
            <a:off x="4211960" y="1419622"/>
            <a:ext cx="3605679" cy="648071"/>
          </a:xfrm>
          <a:prstGeom prst="borderCallout2">
            <a:avLst>
              <a:gd name="adj1" fmla="val 45851"/>
              <a:gd name="adj2" fmla="val -515"/>
              <a:gd name="adj3" fmla="val 76503"/>
              <a:gd name="adj4" fmla="val -17616"/>
              <a:gd name="adj5" fmla="val 283411"/>
              <a:gd name="adj6" fmla="val -48863"/>
            </a:avLst>
          </a:prstGeom>
          <a:solidFill>
            <a:srgbClr val="CCFFCC"/>
          </a:solidFill>
          <a:ln w="15875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注意下半部分是“旦”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1481157" y="3054080"/>
            <a:ext cx="1008112" cy="723347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8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321774"/>
            <a:ext cx="2724012" cy="1891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0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307969"/>
              </p:ext>
            </p:extLst>
          </p:nvPr>
        </p:nvGraphicFramePr>
        <p:xfrm>
          <a:off x="1077781" y="2156531"/>
          <a:ext cx="1481202" cy="1528636"/>
        </p:xfrm>
        <a:graphic>
          <a:graphicData uri="http://schemas.openxmlformats.org/drawingml/2006/table">
            <a:tbl>
              <a:tblPr/>
              <a:tblGrid>
                <a:gridCol w="740601"/>
                <a:gridCol w="740601"/>
              </a:tblGrid>
              <a:tr h="77903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496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2" name="TextBox 23"/>
          <p:cNvSpPr txBox="1"/>
          <p:nvPr/>
        </p:nvSpPr>
        <p:spPr>
          <a:xfrm>
            <a:off x="1115616" y="2057821"/>
            <a:ext cx="1420517" cy="166968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4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晓</a:t>
            </a:r>
            <a:endParaRPr lang="zh-CN" altLang="en-US" sz="104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" name="TextBox 24"/>
          <p:cNvSpPr txBox="1"/>
          <p:nvPr/>
        </p:nvSpPr>
        <p:spPr>
          <a:xfrm>
            <a:off x="1115616" y="1222796"/>
            <a:ext cx="1877908" cy="83869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000" dirty="0" err="1" smtClean="0">
                <a:solidFill>
                  <a:prstClr val="black"/>
                </a:solidFill>
                <a:latin typeface="汉语拼音" pitchFamily="34" charset="0"/>
                <a:ea typeface="黑体" panose="02010609060101010101" pitchFamily="49" charset="-122"/>
                <a:cs typeface="汉语拼音" pitchFamily="34" charset="0"/>
              </a:rPr>
              <a:t>xiǎo</a:t>
            </a:r>
            <a:endParaRPr lang="zh-CN" altLang="en-US" sz="5000" dirty="0">
              <a:solidFill>
                <a:prstClr val="black"/>
              </a:solidFill>
              <a:latin typeface="汉语拼音" pitchFamily="34" charset="0"/>
              <a:ea typeface="黑体" panose="02010609060101010101" pitchFamily="49" charset="-122"/>
              <a:cs typeface="汉语拼音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21727" y="2688408"/>
            <a:ext cx="2592287" cy="16446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巧记：</a:t>
            </a:r>
            <a:r>
              <a:rPr lang="zh-CN" altLang="en-US" sz="2400" dirty="0">
                <a:latin typeface="黑体" pitchFamily="2" charset="-122"/>
                <a:ea typeface="黑体" pitchFamily="2" charset="-122"/>
              </a:rPr>
              <a:t>用火</a:t>
            </a:r>
            <a:r>
              <a:rPr lang="zh-CN" altLang="en-US" sz="2400" dirty="0" smtClean="0">
                <a:latin typeface="黑体" pitchFamily="2" charset="-122"/>
                <a:ea typeface="黑体" pitchFamily="2" charset="-122"/>
              </a:rPr>
              <a:t>“烧”</a:t>
            </a:r>
            <a:r>
              <a:rPr lang="en-US" altLang="zh-CN" sz="2400" dirty="0" smtClean="0">
                <a:latin typeface="黑体" pitchFamily="2" charset="-122"/>
                <a:ea typeface="黑体" pitchFamily="2" charset="-122"/>
              </a:rPr>
              <a:t>,</a:t>
            </a:r>
            <a:r>
              <a:rPr lang="zh-CN" altLang="en-US" sz="2400" dirty="0">
                <a:latin typeface="黑体" pitchFamily="2" charset="-122"/>
                <a:ea typeface="黑体" pitchFamily="2" charset="-122"/>
              </a:rPr>
              <a:t>用水</a:t>
            </a:r>
            <a:r>
              <a:rPr lang="zh-CN" altLang="en-US" sz="2400" dirty="0" smtClean="0">
                <a:latin typeface="黑体" pitchFamily="2" charset="-122"/>
                <a:ea typeface="黑体" pitchFamily="2" charset="-122"/>
              </a:rPr>
              <a:t>“浇”</a:t>
            </a:r>
            <a:r>
              <a:rPr lang="en-US" altLang="zh-CN" sz="2400" dirty="0" smtClean="0">
                <a:latin typeface="黑体" pitchFamily="2" charset="-122"/>
                <a:ea typeface="黑体" pitchFamily="2" charset="-122"/>
              </a:rPr>
              <a:t>,</a:t>
            </a:r>
            <a:r>
              <a:rPr lang="zh-CN" altLang="en-US" sz="2400" dirty="0">
                <a:latin typeface="黑体" pitchFamily="2" charset="-122"/>
                <a:ea typeface="黑体" pitchFamily="2" charset="-122"/>
              </a:rPr>
              <a:t>东方日出是指“晓”。</a:t>
            </a:r>
            <a:endParaRPr lang="en-US" altLang="zh-CN" sz="2400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9" name="线形标注 2 8"/>
          <p:cNvSpPr/>
          <p:nvPr/>
        </p:nvSpPr>
        <p:spPr>
          <a:xfrm>
            <a:off x="3923928" y="1101548"/>
            <a:ext cx="3378230" cy="528830"/>
          </a:xfrm>
          <a:prstGeom prst="borderCallout2">
            <a:avLst>
              <a:gd name="adj1" fmla="val 43071"/>
              <a:gd name="adj2" fmla="val -306"/>
              <a:gd name="adj3" fmla="val 73936"/>
              <a:gd name="adj4" fmla="val -21998"/>
              <a:gd name="adj5" fmla="val 260300"/>
              <a:gd name="adj6" fmla="val -45281"/>
            </a:avLst>
          </a:prstGeom>
          <a:solidFill>
            <a:srgbClr val="CCFFCC"/>
          </a:solidFill>
          <a:ln w="15875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zh-CN" altLang="en-US" sz="27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注意与“戈”的区别</a:t>
            </a:r>
            <a:endParaRPr lang="zh-CN" altLang="en-US" sz="27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1632343" y="2326735"/>
            <a:ext cx="844453" cy="723347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1115616" y="1563638"/>
            <a:ext cx="5750496" cy="317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>
                <a:latin typeface="宋体" pitchFamily="2" charset="-122"/>
                <a:ea typeface="宋体" pitchFamily="2" charset="-122"/>
              </a:rPr>
              <a:t>1</a:t>
            </a:r>
            <a:r>
              <a:rPr lang="en-US" altLang="zh-CN" sz="2800" b="1" dirty="0" smtClean="0">
                <a:latin typeface="宋体" pitchFamily="2" charset="-122"/>
                <a:ea typeface="宋体" pitchFamily="2" charset="-122"/>
              </a:rPr>
              <a:t>.</a:t>
            </a:r>
            <a:r>
              <a:rPr lang="zh-CN" altLang="en-US" sz="2800" b="1" dirty="0" smtClean="0">
                <a:latin typeface="宋体" pitchFamily="2" charset="-122"/>
                <a:ea typeface="宋体" pitchFamily="2" charset="-122"/>
              </a:rPr>
              <a:t>耘田：在田间锄草。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</a:rPr>
              <a:t/>
            </a:r>
            <a:br>
              <a:rPr lang="zh-CN" altLang="en-US" sz="2800" b="1" dirty="0">
                <a:latin typeface="宋体" pitchFamily="2" charset="-122"/>
                <a:ea typeface="宋体" pitchFamily="2" charset="-122"/>
              </a:rPr>
            </a:br>
            <a:r>
              <a:rPr lang="en-US" altLang="zh-CN" sz="2800" b="1" dirty="0">
                <a:latin typeface="宋体" pitchFamily="2" charset="-122"/>
                <a:ea typeface="宋体" pitchFamily="2" charset="-122"/>
              </a:rPr>
              <a:t>2</a:t>
            </a:r>
            <a:r>
              <a:rPr lang="en-US" altLang="zh-CN" sz="2800" b="1" dirty="0" smtClean="0">
                <a:latin typeface="宋体" pitchFamily="2" charset="-122"/>
                <a:ea typeface="宋体" pitchFamily="2" charset="-122"/>
              </a:rPr>
              <a:t>.</a:t>
            </a:r>
            <a:r>
              <a:rPr lang="zh-CN" altLang="en-US" sz="2800" b="1" dirty="0" smtClean="0">
                <a:latin typeface="宋体" pitchFamily="2" charset="-122"/>
                <a:ea typeface="宋体" pitchFamily="2" charset="-122"/>
              </a:rPr>
              <a:t>绩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</a:rPr>
              <a:t>麻：把麻搓成</a:t>
            </a:r>
            <a:r>
              <a:rPr lang="zh-CN" altLang="en-US" sz="2800" b="1" dirty="0" smtClean="0">
                <a:latin typeface="宋体" pitchFamily="2" charset="-122"/>
                <a:ea typeface="宋体" pitchFamily="2" charset="-122"/>
              </a:rPr>
              <a:t>线。       </a:t>
            </a:r>
            <a:endParaRPr lang="en-US" altLang="zh-CN" sz="2800" b="1" dirty="0">
              <a:latin typeface="宋体" pitchFamily="2" charset="-122"/>
              <a:ea typeface="宋体" pitchFamily="2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800" b="1" dirty="0">
                <a:latin typeface="宋体" pitchFamily="2" charset="-122"/>
                <a:ea typeface="宋体" pitchFamily="2" charset="-122"/>
              </a:rPr>
              <a:t>3</a:t>
            </a:r>
            <a:r>
              <a:rPr lang="en-US" altLang="zh-CN" sz="2800" b="1" dirty="0" smtClean="0">
                <a:latin typeface="宋体" pitchFamily="2" charset="-122"/>
                <a:ea typeface="宋体" pitchFamily="2" charset="-122"/>
              </a:rPr>
              <a:t>.</a:t>
            </a:r>
            <a:r>
              <a:rPr lang="zh-CN" altLang="en-US" sz="2800" b="1" dirty="0" smtClean="0">
                <a:latin typeface="宋体" pitchFamily="2" charset="-122"/>
                <a:ea typeface="宋体" pitchFamily="2" charset="-122"/>
              </a:rPr>
              <a:t>解：理解，懂得。 </a:t>
            </a:r>
            <a:endParaRPr lang="zh-CN" altLang="en-US" sz="2800" b="1" dirty="0">
              <a:latin typeface="宋体" pitchFamily="2" charset="-122"/>
              <a:ea typeface="宋体" pitchFamily="2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800" b="1" dirty="0">
                <a:latin typeface="宋体" pitchFamily="2" charset="-122"/>
                <a:ea typeface="宋体" pitchFamily="2" charset="-122"/>
              </a:rPr>
              <a:t>4</a:t>
            </a:r>
            <a:r>
              <a:rPr lang="en-US" altLang="zh-CN" sz="2800" b="1" dirty="0" smtClean="0">
                <a:latin typeface="宋体" pitchFamily="2" charset="-122"/>
                <a:ea typeface="宋体" pitchFamily="2" charset="-122"/>
              </a:rPr>
              <a:t>.</a:t>
            </a:r>
            <a:r>
              <a:rPr lang="zh-CN" altLang="en-US" sz="2800" b="1" dirty="0" smtClean="0">
                <a:latin typeface="宋体" pitchFamily="2" charset="-122"/>
                <a:ea typeface="宋体" pitchFamily="2" charset="-122"/>
              </a:rPr>
              <a:t>供：从事。     </a:t>
            </a:r>
            <a:endParaRPr lang="en-US" altLang="zh-CN" sz="2800" b="1" dirty="0">
              <a:latin typeface="宋体" pitchFamily="2" charset="-122"/>
              <a:ea typeface="宋体" pitchFamily="2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800" b="1" dirty="0">
                <a:latin typeface="宋体" pitchFamily="2" charset="-122"/>
                <a:ea typeface="宋体" pitchFamily="2" charset="-122"/>
              </a:rPr>
              <a:t>5</a:t>
            </a:r>
            <a:r>
              <a:rPr lang="en-US" altLang="zh-CN" sz="2800" b="1" dirty="0" smtClean="0">
                <a:latin typeface="宋体" pitchFamily="2" charset="-122"/>
                <a:ea typeface="宋体" pitchFamily="2" charset="-122"/>
              </a:rPr>
              <a:t>.</a:t>
            </a:r>
            <a:r>
              <a:rPr lang="zh-CN" altLang="en-US" sz="2800" b="1" dirty="0" smtClean="0">
                <a:latin typeface="宋体" pitchFamily="2" charset="-122"/>
                <a:ea typeface="宋体" pitchFamily="2" charset="-122"/>
              </a:rPr>
              <a:t>傍</a:t>
            </a:r>
            <a:r>
              <a:rPr lang="en-US" altLang="zh-CN" sz="2800" b="1" dirty="0" smtClean="0">
                <a:latin typeface="宋体" pitchFamily="2" charset="-122"/>
                <a:ea typeface="宋体" pitchFamily="2" charset="-122"/>
              </a:rPr>
              <a:t>:</a:t>
            </a:r>
            <a:r>
              <a:rPr lang="zh-CN" altLang="en-US" sz="2800" b="1" dirty="0" smtClean="0">
                <a:latin typeface="宋体" pitchFamily="2" charset="-122"/>
                <a:ea typeface="宋体" pitchFamily="2" charset="-122"/>
              </a:rPr>
              <a:t>靠近。</a:t>
            </a:r>
            <a:endParaRPr lang="en-US" altLang="zh-CN" sz="2800" b="1" dirty="0" smtClean="0">
              <a:latin typeface="宋体" pitchFamily="2" charset="-122"/>
              <a:ea typeface="宋体" pitchFamily="2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800" b="1" dirty="0" smtClean="0">
                <a:latin typeface="宋体" pitchFamily="2" charset="-122"/>
                <a:ea typeface="宋体" pitchFamily="2" charset="-122"/>
              </a:rPr>
              <a:t>6.</a:t>
            </a:r>
            <a:r>
              <a:rPr lang="zh-CN" altLang="en-US" sz="2800" b="1" dirty="0" smtClean="0">
                <a:latin typeface="宋体" pitchFamily="2" charset="-122"/>
                <a:ea typeface="宋体" pitchFamily="2" charset="-122"/>
              </a:rPr>
              <a:t>阴：树荫。</a:t>
            </a:r>
            <a:endParaRPr lang="zh-CN" altLang="en-US" sz="28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49156" name="Text Box 8"/>
          <p:cNvSpPr txBox="1">
            <a:spLocks noChangeArrowheads="1"/>
          </p:cNvSpPr>
          <p:nvPr/>
        </p:nvSpPr>
        <p:spPr bwMode="auto">
          <a:xfrm>
            <a:off x="2628082" y="1065096"/>
            <a:ext cx="4323630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《</a:t>
            </a:r>
            <a:r>
              <a:rPr lang="zh-CN" altLang="en-US" sz="24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四时田园杂兴</a:t>
            </a:r>
            <a:r>
              <a:rPr lang="en-US" altLang="zh-CN" sz="24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》</a:t>
            </a:r>
            <a:r>
              <a:rPr lang="zh-CN" altLang="en-US" sz="2400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（其三十一）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251520" y="483518"/>
            <a:ext cx="1656184" cy="500137"/>
            <a:chOff x="251520" y="483518"/>
            <a:chExt cx="1656184" cy="500137"/>
          </a:xfrm>
        </p:grpSpPr>
        <p:sp>
          <p:nvSpPr>
            <p:cNvPr id="9" name="TextBox 11"/>
            <p:cNvSpPr txBox="1">
              <a:spLocks noChangeArrowheads="1"/>
            </p:cNvSpPr>
            <p:nvPr/>
          </p:nvSpPr>
          <p:spPr bwMode="auto">
            <a:xfrm>
              <a:off x="287528" y="483518"/>
              <a:ext cx="1620176" cy="500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800" b="1" dirty="0" smtClean="0"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词语解释</a:t>
              </a:r>
              <a:endParaRPr lang="zh-CN" altLang="en-US" sz="28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835696" y="627534"/>
              <a:ext cx="36000" cy="324000"/>
            </a:xfrm>
            <a:prstGeom prst="rect">
              <a:avLst/>
            </a:prstGeom>
            <a:solidFill>
              <a:srgbClr val="CC33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251520" y="627534"/>
              <a:ext cx="36000" cy="324000"/>
            </a:xfrm>
            <a:prstGeom prst="rect">
              <a:avLst/>
            </a:prstGeom>
            <a:solidFill>
              <a:srgbClr val="CC33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85471"/>
            <a:ext cx="2871151" cy="272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046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838223" y="1019824"/>
            <a:ext cx="7334177" cy="2654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800" b="1" dirty="0" smtClean="0">
                <a:latin typeface="宋体" pitchFamily="2" charset="-122"/>
                <a:ea typeface="宋体" pitchFamily="2" charset="-122"/>
              </a:rPr>
              <a:t>    1.</a:t>
            </a:r>
            <a:r>
              <a:rPr lang="zh-CN" altLang="en-US" sz="2800" b="1" dirty="0" smtClean="0">
                <a:latin typeface="宋体" pitchFamily="2" charset="-122"/>
                <a:ea typeface="宋体" pitchFamily="2" charset="-122"/>
              </a:rPr>
              <a:t>稚子：幼小的孩子。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</a:rPr>
              <a:t/>
            </a:r>
            <a:br>
              <a:rPr lang="zh-CN" altLang="en-US" sz="2800" b="1" dirty="0">
                <a:latin typeface="宋体" pitchFamily="2" charset="-122"/>
                <a:ea typeface="宋体" pitchFamily="2" charset="-122"/>
              </a:rPr>
            </a:br>
            <a:r>
              <a:rPr lang="zh-CN" altLang="en-US" sz="2800" b="1" dirty="0" smtClean="0">
                <a:latin typeface="宋体" pitchFamily="2" charset="-122"/>
                <a:ea typeface="宋体" pitchFamily="2" charset="-122"/>
              </a:rPr>
              <a:t>    </a:t>
            </a:r>
            <a:r>
              <a:rPr lang="en-US" altLang="zh-CN" sz="2800" b="1" dirty="0" smtClean="0">
                <a:latin typeface="宋体" pitchFamily="2" charset="-122"/>
                <a:ea typeface="宋体" pitchFamily="2" charset="-122"/>
              </a:rPr>
              <a:t>2.</a:t>
            </a:r>
            <a:r>
              <a:rPr lang="zh-CN" altLang="en-US" sz="2800" b="1" dirty="0" smtClean="0">
                <a:latin typeface="宋体" pitchFamily="2" charset="-122"/>
                <a:ea typeface="宋体" pitchFamily="2" charset="-122"/>
              </a:rPr>
              <a:t>金盆脱晓冰：早晨从金属盆里把冰取出来。       </a:t>
            </a:r>
            <a:endParaRPr lang="en-US" altLang="zh-CN" sz="2800" b="1" dirty="0">
              <a:latin typeface="宋体" pitchFamily="2" charset="-122"/>
              <a:ea typeface="宋体" pitchFamily="2" charset="-122"/>
            </a:endParaRPr>
          </a:p>
          <a:p>
            <a:r>
              <a:rPr lang="en-US" altLang="zh-CN" sz="2800" b="1" dirty="0" smtClean="0">
                <a:latin typeface="宋体" pitchFamily="2" charset="-122"/>
                <a:ea typeface="宋体" pitchFamily="2" charset="-122"/>
              </a:rPr>
              <a:t>    3.</a:t>
            </a:r>
            <a:r>
              <a:rPr lang="zh-CN" altLang="en-US" sz="2800" b="1" dirty="0" smtClean="0">
                <a:latin typeface="宋体" pitchFamily="2" charset="-122"/>
                <a:ea typeface="宋体" pitchFamily="2" charset="-122"/>
              </a:rPr>
              <a:t>钲：一种金属打击乐器，形状像钟，有长柄。 </a:t>
            </a:r>
            <a:endParaRPr lang="zh-CN" altLang="en-US" sz="2800" b="1" dirty="0">
              <a:latin typeface="宋体" pitchFamily="2" charset="-122"/>
              <a:ea typeface="宋体" pitchFamily="2" charset="-122"/>
            </a:endParaRPr>
          </a:p>
          <a:p>
            <a:r>
              <a:rPr lang="en-US" altLang="zh-CN" sz="2800" b="1" dirty="0" smtClean="0">
                <a:latin typeface="宋体" pitchFamily="2" charset="-122"/>
                <a:ea typeface="宋体" pitchFamily="2" charset="-122"/>
              </a:rPr>
              <a:t>    4.</a:t>
            </a:r>
            <a:r>
              <a:rPr lang="zh-CN" altLang="en-US" sz="2800" b="1" dirty="0" smtClean="0">
                <a:latin typeface="宋体" pitchFamily="2" charset="-122"/>
                <a:ea typeface="宋体" pitchFamily="2" charset="-122"/>
              </a:rPr>
              <a:t>磬：一种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</a:rPr>
              <a:t>金属</a:t>
            </a:r>
            <a:r>
              <a:rPr lang="zh-CN" altLang="en-US" sz="2800" b="1" dirty="0" smtClean="0">
                <a:latin typeface="宋体" pitchFamily="2" charset="-122"/>
                <a:ea typeface="宋体" pitchFamily="2" charset="-122"/>
              </a:rPr>
              <a:t>打击乐器，形状像曲尺。     </a:t>
            </a:r>
            <a:endParaRPr lang="en-US" altLang="zh-CN" sz="28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49156" name="Text Box 8"/>
          <p:cNvSpPr txBox="1">
            <a:spLocks noChangeArrowheads="1"/>
          </p:cNvSpPr>
          <p:nvPr/>
        </p:nvSpPr>
        <p:spPr bwMode="auto">
          <a:xfrm>
            <a:off x="3419871" y="404976"/>
            <a:ext cx="1872753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《</a:t>
            </a:r>
            <a:r>
              <a:rPr lang="zh-CN" altLang="en-US" sz="24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稚子弄冰</a:t>
            </a:r>
            <a:r>
              <a:rPr lang="en-US" altLang="zh-CN" sz="24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》</a:t>
            </a:r>
            <a:endParaRPr lang="zh-CN" altLang="en-US" sz="2400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369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Box 1"/>
          <p:cNvSpPr txBox="1">
            <a:spLocks noChangeArrowheads="1"/>
          </p:cNvSpPr>
          <p:nvPr/>
        </p:nvSpPr>
        <p:spPr bwMode="auto">
          <a:xfrm>
            <a:off x="1114996" y="1563638"/>
            <a:ext cx="3323133" cy="2553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latin typeface="宋体" pitchFamily="2" charset="-122"/>
                <a:ea typeface="宋体" pitchFamily="2" charset="-122"/>
              </a:rPr>
              <a:t>1</a:t>
            </a:r>
            <a:r>
              <a:rPr lang="en-US" altLang="zh-CN" sz="2800" b="1" dirty="0" smtClean="0">
                <a:latin typeface="宋体" pitchFamily="2" charset="-122"/>
                <a:ea typeface="宋体" pitchFamily="2" charset="-122"/>
              </a:rPr>
              <a:t>.</a:t>
            </a:r>
            <a:r>
              <a:rPr lang="zh-CN" altLang="en-US" sz="2800" b="1" dirty="0" smtClean="0">
                <a:latin typeface="宋体" pitchFamily="2" charset="-122"/>
                <a:ea typeface="宋体" pitchFamily="2" charset="-122"/>
              </a:rPr>
              <a:t>陂：池塘。</a:t>
            </a:r>
            <a:endParaRPr lang="zh-CN" altLang="en-US" sz="2800" b="1" dirty="0">
              <a:latin typeface="宋体" pitchFamily="2" charset="-122"/>
              <a:ea typeface="宋体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宋体" pitchFamily="2" charset="-122"/>
                <a:ea typeface="宋体" pitchFamily="2" charset="-122"/>
              </a:rPr>
              <a:t>2</a:t>
            </a:r>
            <a:r>
              <a:rPr lang="en-US" altLang="zh-CN" sz="2800" b="1" dirty="0" smtClean="0">
                <a:latin typeface="宋体" pitchFamily="2" charset="-122"/>
                <a:ea typeface="宋体" pitchFamily="2" charset="-122"/>
              </a:rPr>
              <a:t>.</a:t>
            </a:r>
            <a:r>
              <a:rPr lang="zh-CN" altLang="en-US" sz="2800" b="1" dirty="0" smtClean="0">
                <a:latin typeface="宋体" pitchFamily="2" charset="-122"/>
                <a:ea typeface="宋体" pitchFamily="2" charset="-122"/>
              </a:rPr>
              <a:t>漪：水中的波纹。</a:t>
            </a:r>
            <a:endParaRPr lang="zh-CN" altLang="en-US" sz="2800" b="1" dirty="0">
              <a:latin typeface="宋体" pitchFamily="2" charset="-122"/>
              <a:ea typeface="宋体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宋体" pitchFamily="2" charset="-122"/>
                <a:ea typeface="宋体" pitchFamily="2" charset="-122"/>
              </a:rPr>
              <a:t>3</a:t>
            </a:r>
            <a:r>
              <a:rPr lang="en-US" altLang="zh-CN" sz="2800" b="1" dirty="0" smtClean="0">
                <a:latin typeface="宋体" pitchFamily="2" charset="-122"/>
                <a:ea typeface="宋体" pitchFamily="2" charset="-122"/>
              </a:rPr>
              <a:t>.</a:t>
            </a:r>
            <a:r>
              <a:rPr lang="zh-CN" altLang="en-US" sz="2800" b="1" dirty="0" smtClean="0">
                <a:latin typeface="宋体" pitchFamily="2" charset="-122"/>
                <a:ea typeface="宋体" pitchFamily="2" charset="-122"/>
              </a:rPr>
              <a:t>腔</a:t>
            </a:r>
            <a:r>
              <a:rPr lang="en-US" altLang="zh-CN" sz="2800" b="1" dirty="0" smtClean="0">
                <a:latin typeface="宋体" pitchFamily="2" charset="-122"/>
                <a:ea typeface="宋体" pitchFamily="2" charset="-122"/>
              </a:rPr>
              <a:t>: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</a:rPr>
              <a:t>曲调</a:t>
            </a:r>
            <a:r>
              <a:rPr lang="zh-CN" altLang="en-US" sz="2800" b="1" dirty="0" smtClean="0">
                <a:latin typeface="宋体" pitchFamily="2" charset="-122"/>
                <a:ea typeface="宋体" pitchFamily="2" charset="-122"/>
              </a:rPr>
              <a:t>。</a:t>
            </a:r>
            <a:endParaRPr lang="en-US" altLang="zh-CN" sz="2800" b="1" dirty="0">
              <a:latin typeface="宋体" pitchFamily="2" charset="-122"/>
              <a:ea typeface="宋体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宋体" pitchFamily="2" charset="-122"/>
                <a:ea typeface="宋体" pitchFamily="2" charset="-122"/>
              </a:rPr>
              <a:t>4</a:t>
            </a:r>
            <a:r>
              <a:rPr lang="en-US" altLang="zh-CN" sz="2800" b="1" dirty="0" smtClean="0">
                <a:latin typeface="宋体" pitchFamily="2" charset="-122"/>
                <a:ea typeface="宋体" pitchFamily="2" charset="-122"/>
              </a:rPr>
              <a:t>.</a:t>
            </a:r>
            <a:r>
              <a:rPr lang="zh-CN" altLang="en-US" sz="2800" b="1" dirty="0" smtClean="0">
                <a:latin typeface="宋体" pitchFamily="2" charset="-122"/>
                <a:ea typeface="宋体" pitchFamily="2" charset="-122"/>
              </a:rPr>
              <a:t>信口：随口。</a:t>
            </a:r>
            <a:endParaRPr lang="zh-CN" altLang="en-US" sz="28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51202" name="Text Box 3"/>
          <p:cNvSpPr txBox="1">
            <a:spLocks noChangeArrowheads="1"/>
          </p:cNvSpPr>
          <p:nvPr/>
        </p:nvSpPr>
        <p:spPr bwMode="auto">
          <a:xfrm>
            <a:off x="1475656" y="768283"/>
            <a:ext cx="1300907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《</a:t>
            </a:r>
            <a:r>
              <a:rPr lang="zh-CN" altLang="en-US" sz="24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村晚</a:t>
            </a:r>
            <a:r>
              <a:rPr lang="en-US" altLang="zh-CN" sz="24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》</a:t>
            </a:r>
            <a:endParaRPr lang="zh-CN" altLang="en-US" sz="2400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788" y="949374"/>
            <a:ext cx="2396404" cy="36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809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" y="0"/>
            <a:ext cx="9145116" cy="5160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48"/>
          <p:cNvSpPr txBox="1"/>
          <p:nvPr/>
        </p:nvSpPr>
        <p:spPr>
          <a:xfrm>
            <a:off x="2267744" y="1167448"/>
            <a:ext cx="4320480" cy="1731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5400" b="1" dirty="0">
                <a:ln w="0"/>
                <a:solidFill>
                  <a:srgbClr val="FF0000"/>
                </a:solidFill>
                <a:effectLst>
                  <a:glow rad="139700">
                    <a:schemeClr val="bg1">
                      <a:alpha val="91000"/>
                    </a:schemeClr>
                  </a:glow>
                </a:effectLst>
                <a:latin typeface="黑体" pitchFamily="49" charset="-122"/>
                <a:ea typeface="黑体" pitchFamily="49" charset="-122"/>
              </a:rPr>
              <a:t>四时田园杂</a:t>
            </a:r>
            <a:r>
              <a:rPr lang="zh-CN" altLang="en-US" sz="5400" b="1" dirty="0" smtClean="0">
                <a:ln w="0"/>
                <a:solidFill>
                  <a:srgbClr val="FF0000"/>
                </a:solidFill>
                <a:effectLst>
                  <a:glow rad="139700">
                    <a:schemeClr val="bg1">
                      <a:alpha val="91000"/>
                    </a:schemeClr>
                  </a:glow>
                </a:effectLst>
                <a:latin typeface="黑体" pitchFamily="49" charset="-122"/>
                <a:ea typeface="黑体" pitchFamily="49" charset="-122"/>
              </a:rPr>
              <a:t>兴（其三十一）</a:t>
            </a:r>
            <a:endParaRPr lang="zh-CN" altLang="en-US" sz="5400" b="1" dirty="0">
              <a:ln w="0"/>
              <a:solidFill>
                <a:srgbClr val="FF0000"/>
              </a:solidFill>
              <a:effectLst>
                <a:glow rad="139700">
                  <a:schemeClr val="bg1">
                    <a:alpha val="91000"/>
                  </a:schemeClr>
                </a:glow>
              </a:effectLst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018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283968" y="620406"/>
            <a:ext cx="4023102" cy="3935705"/>
            <a:chOff x="4283968" y="620406"/>
            <a:chExt cx="4023102" cy="393570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rcRect l="4457" t="9468" r="4432" b="10868"/>
            <a:stretch>
              <a:fillRect/>
            </a:stretch>
          </p:blipFill>
          <p:spPr>
            <a:xfrm>
              <a:off x="4283968" y="620406"/>
              <a:ext cx="4023102" cy="3935705"/>
            </a:xfrm>
            <a:prstGeom prst="rect">
              <a:avLst/>
            </a:prstGeom>
          </p:spPr>
        </p:pic>
        <p:sp>
          <p:nvSpPr>
            <p:cNvPr id="5" name="文本框 6"/>
            <p:cNvSpPr txBox="1"/>
            <p:nvPr/>
          </p:nvSpPr>
          <p:spPr>
            <a:xfrm>
              <a:off x="4465413" y="882661"/>
              <a:ext cx="3706987" cy="341632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400" b="1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楷体" panose="02010609060101010101" pitchFamily="49" charset="-122"/>
                  <a:sym typeface="+mn-ea"/>
                </a:rPr>
                <a:t>四时田园杂兴（其三十一）</a:t>
              </a:r>
              <a:endParaRPr lang="en-US" altLang="zh-CN" sz="2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  <a:sym typeface="+mn-ea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sz="2400" b="1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楷体" panose="02010609060101010101" pitchFamily="49" charset="-122"/>
                  <a:sym typeface="+mn-ea"/>
                </a:rPr>
                <a:t>[</a:t>
              </a:r>
              <a:r>
                <a:rPr lang="zh-CN" altLang="en-US" sz="24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楷体" panose="02010609060101010101" pitchFamily="49" charset="-122"/>
                  <a:sym typeface="+mn-ea"/>
                </a:rPr>
                <a:t>宋</a:t>
              </a:r>
              <a:r>
                <a:rPr lang="en-US" altLang="zh-CN" sz="24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楷体" panose="02010609060101010101" pitchFamily="49" charset="-122"/>
                  <a:sym typeface="+mn-ea"/>
                </a:rPr>
                <a:t>]</a:t>
              </a:r>
              <a:r>
                <a:rPr lang="zh-CN" altLang="en-US" sz="24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楷体" panose="02010609060101010101" pitchFamily="49" charset="-122"/>
                  <a:sym typeface="+mn-ea"/>
                </a:rPr>
                <a:t> 范成大</a:t>
              </a:r>
            </a:p>
            <a:p>
              <a:pPr algn="ctr">
                <a:lnSpc>
                  <a:spcPct val="150000"/>
                </a:lnSpc>
              </a:pPr>
              <a:r>
                <a:rPr lang="zh-CN" altLang="en-US" sz="2400" b="1" dirty="0" smtClean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昼</a:t>
              </a:r>
              <a:r>
                <a:rPr lang="zh-CN" altLang="en-US" sz="2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出</a:t>
              </a:r>
              <a:r>
                <a:rPr lang="en-US" altLang="zh-CN" sz="2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/</a:t>
              </a:r>
              <a:r>
                <a:rPr lang="zh-CN" altLang="en-US" sz="2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耘田</a:t>
              </a:r>
              <a:r>
                <a:rPr lang="en-US" altLang="zh-CN" sz="2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/</a:t>
              </a:r>
              <a:r>
                <a:rPr lang="zh-CN" altLang="en-US" sz="2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夜绩麻，</a:t>
              </a:r>
            </a:p>
            <a:p>
              <a:pPr algn="ctr">
                <a:lnSpc>
                  <a:spcPct val="150000"/>
                </a:lnSpc>
              </a:pPr>
              <a:r>
                <a:rPr lang="zh-CN" altLang="en-US" sz="2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村庄</a:t>
              </a:r>
              <a:r>
                <a:rPr lang="en-US" altLang="zh-CN" sz="2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/</a:t>
              </a:r>
              <a:r>
                <a:rPr lang="zh-CN" altLang="en-US" sz="2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儿女</a:t>
              </a:r>
              <a:r>
                <a:rPr lang="en-US" altLang="zh-CN" sz="2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/</a:t>
              </a:r>
              <a:r>
                <a:rPr lang="zh-CN" altLang="en-US" sz="2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各当家。</a:t>
              </a:r>
            </a:p>
            <a:p>
              <a:pPr algn="ctr">
                <a:lnSpc>
                  <a:spcPct val="150000"/>
                </a:lnSpc>
              </a:pPr>
              <a:r>
                <a:rPr lang="zh-CN" altLang="en-US" sz="2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童孙</a:t>
              </a:r>
              <a:r>
                <a:rPr lang="en-US" altLang="zh-CN" sz="2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/</a:t>
              </a:r>
              <a:r>
                <a:rPr lang="zh-CN" altLang="en-US" sz="2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未解</a:t>
              </a:r>
              <a:r>
                <a:rPr lang="en-US" altLang="zh-CN" sz="2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/</a:t>
              </a:r>
              <a:r>
                <a:rPr lang="zh-CN" altLang="en-US" sz="2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供耕织，</a:t>
              </a:r>
            </a:p>
            <a:p>
              <a:pPr algn="ctr">
                <a:lnSpc>
                  <a:spcPct val="150000"/>
                </a:lnSpc>
              </a:pPr>
              <a:r>
                <a:rPr lang="zh-CN" altLang="en-US" sz="2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也傍</a:t>
              </a:r>
              <a:r>
                <a:rPr lang="en-US" altLang="zh-CN" sz="2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/</a:t>
              </a:r>
              <a:r>
                <a:rPr lang="zh-CN" altLang="en-US" sz="2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桑阴</a:t>
              </a:r>
              <a:r>
                <a:rPr lang="en-US" altLang="zh-CN" sz="2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/</a:t>
              </a:r>
              <a:r>
                <a:rPr lang="zh-CN" altLang="en-US" sz="24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学种瓜。</a:t>
              </a:r>
            </a:p>
          </p:txBody>
        </p:sp>
      </p:grpSp>
      <p:sp>
        <p:nvSpPr>
          <p:cNvPr id="3" name="文本框 6"/>
          <p:cNvSpPr txBox="1"/>
          <p:nvPr/>
        </p:nvSpPr>
        <p:spPr>
          <a:xfrm>
            <a:off x="714348" y="1714494"/>
            <a:ext cx="3286148" cy="177279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 smtClean="0">
                <a:latin typeface="黑体" pitchFamily="2" charset="-122"/>
                <a:ea typeface="黑体" pitchFamily="2" charset="-122"/>
                <a:cs typeface="楷体" panose="02010609060101010101" pitchFamily="49" charset="-122"/>
              </a:rPr>
              <a:t>    </a:t>
            </a:r>
            <a:r>
              <a:rPr lang="zh-CN" altLang="en-US" sz="2800" dirty="0" smtClean="0">
                <a:latin typeface="黑体" pitchFamily="2" charset="-122"/>
                <a:ea typeface="黑体" pitchFamily="2" charset="-122"/>
                <a:cs typeface="楷体" panose="02010609060101010101" pitchFamily="49" charset="-122"/>
              </a:rPr>
              <a:t>用</a:t>
            </a:r>
            <a:r>
              <a:rPr lang="zh-CN" altLang="en-US" sz="2800" dirty="0">
                <a:latin typeface="黑体" pitchFamily="2" charset="-122"/>
                <a:ea typeface="黑体" pitchFamily="2" charset="-122"/>
                <a:cs typeface="楷体" panose="02010609060101010101" pitchFamily="49" charset="-122"/>
              </a:rPr>
              <a:t>自己喜欢的方式自由读诗，把古诗读正确、读流利。</a:t>
            </a:r>
            <a:r>
              <a:rPr lang="zh-CN" altLang="en-US" sz="2400" dirty="0">
                <a:latin typeface="黑体" pitchFamily="2" charset="-122"/>
                <a:ea typeface="黑体" pitchFamily="2" charset="-122"/>
                <a:cs typeface="楷体" panose="02010609060101010101" pitchFamily="49" charset="-122"/>
              </a:rPr>
              <a:t> </a:t>
            </a:r>
            <a:r>
              <a:rPr lang="zh-CN" altLang="en-US" sz="2400" dirty="0">
                <a:latin typeface="黑体" pitchFamily="2" charset="-122"/>
                <a:ea typeface="黑体" pitchFamily="2" charset="-122"/>
              </a:rPr>
              <a:t>          </a:t>
            </a:r>
          </a:p>
        </p:txBody>
      </p:sp>
      <p:sp>
        <p:nvSpPr>
          <p:cNvPr id="8" name="文本框 14">
            <a:extLst>
              <a:ext uri="{FF2B5EF4-FFF2-40B4-BE49-F238E27FC236}">
                <a16:creationId xmlns="" xmlns:a16="http://schemas.microsoft.com/office/drawing/2014/main" id="{2CE03CEB-302D-7F49-91E3-27EDABCA2FA5}"/>
              </a:ext>
            </a:extLst>
          </p:cNvPr>
          <p:cNvSpPr txBox="1"/>
          <p:nvPr/>
        </p:nvSpPr>
        <p:spPr>
          <a:xfrm>
            <a:off x="624428" y="353874"/>
            <a:ext cx="2147372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YouYuan" panose="02010509060101010101" pitchFamily="49" charset="-122"/>
                <a:ea typeface="YouYuan" panose="02010509060101010101" pitchFamily="49" charset="-122"/>
              </a:rPr>
              <a:t>整体感知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09C90686-15F3-D346-BEB7-8A3E8DB4E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82" y="406551"/>
            <a:ext cx="366860" cy="45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1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1928794" y="627534"/>
            <a:ext cx="6048672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如何</a:t>
            </a:r>
            <a:r>
              <a:rPr lang="zh-CN" altLang="en-US" sz="28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理解</a:t>
            </a:r>
            <a:r>
              <a:rPr lang="zh-CN" altLang="en-US" sz="2800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题目“四时田园杂兴”</a:t>
            </a:r>
            <a:r>
              <a:rPr lang="en-US" altLang="zh-CN" sz="28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?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26" y="1707654"/>
            <a:ext cx="1356678" cy="194421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167844" y="1637124"/>
            <a:ext cx="4392488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ln w="0"/>
                <a:solidFill>
                  <a:schemeClr val="tx1"/>
                </a:solidFill>
                <a:latin typeface="楷体" pitchFamily="49" charset="-122"/>
                <a:ea typeface="楷体" pitchFamily="49" charset="-122"/>
              </a:rPr>
              <a:t>四时  田园  杂兴</a:t>
            </a:r>
            <a:endParaRPr lang="en-US" altLang="zh-CN" sz="2800" b="1" dirty="0">
              <a:solidFill>
                <a:schemeClr val="tx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6" name="椭圆 5"/>
          <p:cNvSpPr/>
          <p:nvPr/>
        </p:nvSpPr>
        <p:spPr bwMode="auto">
          <a:xfrm>
            <a:off x="3167844" y="1801703"/>
            <a:ext cx="936104" cy="43204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396846" y="2450915"/>
            <a:ext cx="1643074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春夏秋冬四个季节</a:t>
            </a:r>
            <a:endParaRPr lang="en-US" altLang="zh-CN" sz="2800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1" name="椭圆 10"/>
          <p:cNvSpPr/>
          <p:nvPr/>
        </p:nvSpPr>
        <p:spPr bwMode="auto">
          <a:xfrm>
            <a:off x="4314887" y="1812473"/>
            <a:ext cx="860673" cy="43204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4182797" y="2450915"/>
            <a:ext cx="928694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田家乡村</a:t>
            </a:r>
            <a:endParaRPr lang="en-US" altLang="zh-CN" sz="2800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5" name="椭圆 14"/>
          <p:cNvSpPr/>
          <p:nvPr/>
        </p:nvSpPr>
        <p:spPr bwMode="auto">
          <a:xfrm>
            <a:off x="5246311" y="1801703"/>
            <a:ext cx="1355947" cy="43204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5254366" y="2593791"/>
            <a:ext cx="2449982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随兴而写的诗</a:t>
            </a:r>
            <a:endParaRPr lang="en-US" altLang="zh-CN" sz="2800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881390" y="3673220"/>
            <a:ext cx="5929354" cy="73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解题：随兴而写的关于乡村</a:t>
            </a:r>
            <a:r>
              <a:rPr lang="zh-CN" altLang="en-US" sz="28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四季</a:t>
            </a:r>
            <a:r>
              <a:rPr lang="zh-CN" altLang="en-US" sz="2800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的诗</a:t>
            </a:r>
            <a:endParaRPr lang="en-US" altLang="zh-CN" sz="2800" dirty="0">
              <a:solidFill>
                <a:schemeClr val="tx1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463332" y="1153631"/>
            <a:ext cx="1124892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err="1" smtClean="0">
                <a:solidFill>
                  <a:srgbClr val="FF0000"/>
                </a:solidFill>
                <a:latin typeface="汉语拼音" pitchFamily="34" charset="0"/>
                <a:ea typeface="黑体" pitchFamily="49" charset="-122"/>
                <a:cs typeface="汉语拼音" pitchFamily="34" charset="0"/>
              </a:rPr>
              <a:t>xìng</a:t>
            </a:r>
            <a:endParaRPr lang="en-US" altLang="zh-CN" sz="2800" dirty="0">
              <a:solidFill>
                <a:srgbClr val="FF0000"/>
              </a:solidFill>
              <a:latin typeface="汉语拼音" pitchFamily="34" charset="0"/>
              <a:ea typeface="黑体" pitchFamily="49" charset="-122"/>
              <a:cs typeface="汉语拼音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16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"/>
          <p:cNvSpPr txBox="1"/>
          <p:nvPr/>
        </p:nvSpPr>
        <p:spPr>
          <a:xfrm>
            <a:off x="2143108" y="1500180"/>
            <a:ext cx="5597244" cy="201285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有感情地朗读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前两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句古诗，结合注释，说说这两句诗写了什么。</a:t>
            </a: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4" y="2000246"/>
            <a:ext cx="1356678" cy="1944216"/>
          </a:xfrm>
          <a:prstGeom prst="rect">
            <a:avLst/>
          </a:prstGeom>
        </p:spPr>
      </p:pic>
      <p:sp>
        <p:nvSpPr>
          <p:cNvPr id="10" name="文本框 14"/>
          <p:cNvSpPr txBox="1"/>
          <p:nvPr/>
        </p:nvSpPr>
        <p:spPr>
          <a:xfrm>
            <a:off x="624428" y="411510"/>
            <a:ext cx="1931348" cy="56070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互动课堂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94" y="464186"/>
            <a:ext cx="366861" cy="45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4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128"/>
            <a:ext cx="9144000" cy="5261173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 flipH="1">
            <a:off x="0" y="123478"/>
            <a:ext cx="2771800" cy="252000"/>
          </a:xfrm>
          <a:prstGeom prst="rect">
            <a:avLst/>
          </a:prstGeom>
          <a:gradFill flip="none" rotWithShape="1">
            <a:gsLst>
              <a:gs pos="40000">
                <a:schemeClr val="bg1"/>
              </a:gs>
              <a:gs pos="99000">
                <a:schemeClr val="bg1">
                  <a:alpha val="0"/>
                </a:schemeClr>
              </a:gs>
              <a:gs pos="77000">
                <a:schemeClr val="bg1">
                  <a:alpha val="59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5" name="文本框 1"/>
          <p:cNvSpPr txBox="1"/>
          <p:nvPr/>
        </p:nvSpPr>
        <p:spPr>
          <a:xfrm>
            <a:off x="161281" y="110686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200" dirty="0" smtClean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语文  五年级  下册</a:t>
            </a:r>
            <a:endParaRPr kumimoji="1" lang="zh-CN" altLang="en-US" sz="1200" dirty="0">
              <a:solidFill>
                <a:prstClr val="black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6" name="TextBox 48"/>
          <p:cNvSpPr txBox="1"/>
          <p:nvPr/>
        </p:nvSpPr>
        <p:spPr>
          <a:xfrm>
            <a:off x="3642282" y="1059582"/>
            <a:ext cx="4248471" cy="992579"/>
          </a:xfrm>
          <a:prstGeom prst="rect">
            <a:avLst/>
          </a:prstGeom>
          <a:solidFill>
            <a:schemeClr val="bg1">
              <a:alpha val="42000"/>
            </a:schemeClr>
          </a:solidFill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6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 </a:t>
            </a:r>
            <a:r>
              <a:rPr lang="zh-CN" altLang="en-US" sz="6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古诗三首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897" y="4238670"/>
            <a:ext cx="1629583" cy="37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897" y="4630648"/>
            <a:ext cx="1629583" cy="37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文本框 15">
            <a:hlinkClick r:id="rId5" action="ppaction://hlinksldjump"/>
          </p:cNvPr>
          <p:cNvSpPr txBox="1"/>
          <p:nvPr/>
        </p:nvSpPr>
        <p:spPr>
          <a:xfrm>
            <a:off x="7275010" y="4227934"/>
            <a:ext cx="123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prstClr val="white"/>
                </a:solidFill>
              </a:rPr>
              <a:t>第一课时</a:t>
            </a:r>
          </a:p>
        </p:txBody>
      </p:sp>
      <p:sp>
        <p:nvSpPr>
          <p:cNvPr id="20" name="文本框 14">
            <a:hlinkClick r:id="rId6" action="ppaction://hlinksldjump"/>
          </p:cNvPr>
          <p:cNvSpPr txBox="1"/>
          <p:nvPr/>
        </p:nvSpPr>
        <p:spPr>
          <a:xfrm>
            <a:off x="7275010" y="4619912"/>
            <a:ext cx="123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prstClr val="white"/>
                </a:solidFill>
              </a:rPr>
              <a:t>第二课时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664802" y="961680"/>
            <a:ext cx="3894015" cy="15696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昼出</a:t>
            </a:r>
            <a:r>
              <a:rPr lang="en-US" alt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耘田</a:t>
            </a:r>
            <a:r>
              <a:rPr lang="en-US" alt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夜绩麻，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 smtClean="0">
                <a:latin typeface="楷体" pitchFamily="49" charset="-122"/>
                <a:ea typeface="楷体" pitchFamily="49" charset="-122"/>
              </a:rPr>
              <a:t>村庄</a:t>
            </a:r>
            <a:r>
              <a:rPr lang="en-US" altLang="zh-CN" sz="32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/</a:t>
            </a:r>
            <a:r>
              <a:rPr lang="zh-CN" altLang="en-US" sz="3200" b="1" dirty="0" smtClean="0">
                <a:latin typeface="楷体" pitchFamily="49" charset="-122"/>
                <a:ea typeface="楷体" pitchFamily="49" charset="-122"/>
              </a:rPr>
              <a:t>儿女</a:t>
            </a:r>
            <a:r>
              <a:rPr lang="en-US" altLang="zh-CN" sz="32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/</a:t>
            </a:r>
            <a:r>
              <a:rPr lang="zh-CN" altLang="en-US" sz="3200" b="1" dirty="0" smtClean="0">
                <a:latin typeface="楷体" pitchFamily="49" charset="-122"/>
                <a:ea typeface="楷体" pitchFamily="49" charset="-122"/>
              </a:rPr>
              <a:t>各当家。</a:t>
            </a:r>
            <a:endParaRPr lang="zh-CN" altLang="en-US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66542" y="461543"/>
            <a:ext cx="1042799" cy="50013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28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白天</a:t>
            </a:r>
            <a:endParaRPr lang="zh-CN" altLang="en-US" sz="2800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331640" y="461543"/>
            <a:ext cx="2131246" cy="50013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28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在田间除草</a:t>
            </a:r>
            <a:endParaRPr lang="zh-CN" altLang="en-US" sz="2800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471436" y="411510"/>
            <a:ext cx="2105562" cy="50013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把麻搓成线</a:t>
            </a:r>
            <a:endParaRPr lang="zh-CN" altLang="en-US" sz="2800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643042" y="2786064"/>
            <a:ext cx="3721046" cy="50013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各人都担任一定的工作</a:t>
            </a:r>
            <a:endParaRPr lang="zh-CN" altLang="en-US" sz="2800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28597" y="3571882"/>
            <a:ext cx="7715304" cy="8079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诗意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：</a:t>
            </a:r>
            <a:r>
              <a:rPr lang="zh-CN" altLang="en-US" sz="2400" b="1" dirty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白天在田里锄草，夜晚在家中</a:t>
            </a:r>
            <a:r>
              <a:rPr lang="zh-CN" altLang="en-US" sz="2400" b="1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搓麻线，</a:t>
            </a:r>
            <a:r>
              <a:rPr lang="zh-CN" altLang="en-US" sz="2400" b="1" dirty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村中男男女女各有各的家务劳动。</a:t>
            </a:r>
          </a:p>
        </p:txBody>
      </p:sp>
      <p:sp>
        <p:nvSpPr>
          <p:cNvPr id="7" name="上箭头 6"/>
          <p:cNvSpPr/>
          <p:nvPr/>
        </p:nvSpPr>
        <p:spPr bwMode="auto">
          <a:xfrm>
            <a:off x="755576" y="978454"/>
            <a:ext cx="197168" cy="227718"/>
          </a:xfrm>
          <a:prstGeom prst="upArrow">
            <a:avLst/>
          </a:prstGeom>
          <a:solidFill>
            <a:srgbClr val="92D050">
              <a:alpha val="92000"/>
            </a:srgbClr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上箭头 29"/>
          <p:cNvSpPr/>
          <p:nvPr/>
        </p:nvSpPr>
        <p:spPr bwMode="auto">
          <a:xfrm>
            <a:off x="2113590" y="978454"/>
            <a:ext cx="197168" cy="227718"/>
          </a:xfrm>
          <a:prstGeom prst="upArrow">
            <a:avLst/>
          </a:prstGeom>
          <a:solidFill>
            <a:srgbClr val="92D050">
              <a:alpha val="92000"/>
            </a:srgbClr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上箭头 31"/>
          <p:cNvSpPr/>
          <p:nvPr/>
        </p:nvSpPr>
        <p:spPr bwMode="auto">
          <a:xfrm>
            <a:off x="3471436" y="991564"/>
            <a:ext cx="197168" cy="227718"/>
          </a:xfrm>
          <a:prstGeom prst="upArrow">
            <a:avLst/>
          </a:prstGeom>
          <a:solidFill>
            <a:srgbClr val="92D050">
              <a:alpha val="92000"/>
            </a:srgbClr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上箭头 36"/>
          <p:cNvSpPr/>
          <p:nvPr/>
        </p:nvSpPr>
        <p:spPr bwMode="auto">
          <a:xfrm flipV="1">
            <a:off x="3364302" y="2478928"/>
            <a:ext cx="197168" cy="227718"/>
          </a:xfrm>
          <a:prstGeom prst="upArrow">
            <a:avLst/>
          </a:prstGeom>
          <a:solidFill>
            <a:srgbClr val="92D050">
              <a:alpha val="92000"/>
            </a:srgbClr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1747112" y="1134813"/>
            <a:ext cx="857256" cy="48263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3185684" y="1169371"/>
            <a:ext cx="785818" cy="48263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2757056" y="1848820"/>
            <a:ext cx="1285884" cy="55406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664802" y="1194055"/>
            <a:ext cx="522822" cy="48263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1" r="1"/>
          <a:stretch/>
        </p:blipFill>
        <p:spPr>
          <a:xfrm>
            <a:off x="4788795" y="1805130"/>
            <a:ext cx="3815562" cy="548688"/>
          </a:xfrm>
          <a:prstGeom prst="rect">
            <a:avLst/>
          </a:prstGeom>
        </p:spPr>
      </p:pic>
      <p:sp>
        <p:nvSpPr>
          <p:cNvPr id="21" name="文本框 5"/>
          <p:cNvSpPr txBox="1"/>
          <p:nvPr/>
        </p:nvSpPr>
        <p:spPr>
          <a:xfrm>
            <a:off x="4788795" y="1635646"/>
            <a:ext cx="3430747" cy="73866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latin typeface="黑体" pitchFamily="49" charset="-122"/>
                <a:ea typeface="黑体" pitchFamily="49" charset="-122"/>
                <a:cs typeface="楷体" panose="02010609060101010101" pitchFamily="49" charset="-122"/>
                <a:sym typeface="+mn-ea"/>
              </a:rPr>
              <a:t>热爱劳动，体现喜爱</a:t>
            </a:r>
            <a:endParaRPr lang="zh-CN" altLang="en-US" sz="2800" b="1" dirty="0">
              <a:latin typeface="黑体" pitchFamily="49" charset="-122"/>
              <a:ea typeface="黑体" pitchFamily="49" charset="-122"/>
              <a:cs typeface="楷体" panose="02010609060101010101" pitchFamily="49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0656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23" grpId="0" animBg="1"/>
      <p:bldP spid="27" grpId="0" animBg="1"/>
      <p:bldP spid="7" grpId="0" animBg="1"/>
      <p:bldP spid="30" grpId="0" animBg="1"/>
      <p:bldP spid="32" grpId="0" animBg="1"/>
      <p:bldP spid="37" grpId="0" animBg="1"/>
      <p:bldP spid="2" grpId="0" animBg="1"/>
      <p:bldP spid="34" grpId="0" animBg="1"/>
      <p:bldP spid="36" grpId="0" animBg="1"/>
      <p:bldP spid="17" grpId="0" animBg="1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61074"/>
            <a:ext cx="3457409" cy="2636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755575" y="627534"/>
            <a:ext cx="7777889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400" dirty="0" smtClean="0">
                <a:latin typeface="黑体" pitchFamily="2" charset="-122"/>
                <a:ea typeface="黑体" pitchFamily="2" charset="-122"/>
              </a:rPr>
              <a:t>    围绕“耘田”“绩麻”想象：农民们</a:t>
            </a:r>
            <a:r>
              <a:rPr lang="zh-CN" altLang="en-US" sz="2400" dirty="0">
                <a:latin typeface="黑体" pitchFamily="2" charset="-122"/>
                <a:ea typeface="黑体" pitchFamily="2" charset="-122"/>
              </a:rPr>
              <a:t>除了</a:t>
            </a:r>
            <a:r>
              <a:rPr lang="zh-CN" altLang="en-US" sz="2400" dirty="0" smtClean="0">
                <a:latin typeface="黑体" pitchFamily="2" charset="-122"/>
                <a:ea typeface="黑体" pitchFamily="2" charset="-122"/>
              </a:rPr>
              <a:t>“耘田”“绩麻”还要</a:t>
            </a:r>
            <a:r>
              <a:rPr lang="zh-CN" altLang="en-US" sz="2400" dirty="0">
                <a:latin typeface="黑体" pitchFamily="2" charset="-122"/>
                <a:ea typeface="黑体" pitchFamily="2" charset="-122"/>
              </a:rPr>
              <a:t>干些什么活？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776707" y="1923678"/>
            <a:ext cx="3739524" cy="2407948"/>
            <a:chOff x="802168" y="2367738"/>
            <a:chExt cx="4240292" cy="2407948"/>
          </a:xfrm>
        </p:grpSpPr>
        <p:sp>
          <p:nvSpPr>
            <p:cNvPr id="4" name="矩形 3"/>
            <p:cNvSpPr/>
            <p:nvPr/>
          </p:nvSpPr>
          <p:spPr>
            <a:xfrm>
              <a:off x="855492" y="2399787"/>
              <a:ext cx="4044127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FF0000"/>
                  </a:solidFill>
                  <a:latin typeface="楷体" pitchFamily="49" charset="-122"/>
                  <a:ea typeface="楷体" pitchFamily="49" charset="-122"/>
                </a:rPr>
                <a:t>    农民们</a:t>
              </a:r>
              <a:r>
                <a:rPr lang="zh-CN" altLang="en-US" sz="2800" b="1" dirty="0">
                  <a:solidFill>
                    <a:srgbClr val="FF0000"/>
                  </a:solidFill>
                  <a:latin typeface="楷体" pitchFamily="49" charset="-122"/>
                  <a:ea typeface="楷体" pitchFamily="49" charset="-122"/>
                </a:rPr>
                <a:t>除了</a:t>
              </a:r>
              <a:r>
                <a:rPr lang="zh-CN" altLang="en-US" sz="2800" b="1" dirty="0" smtClean="0">
                  <a:solidFill>
                    <a:srgbClr val="FF0000"/>
                  </a:solidFill>
                  <a:latin typeface="楷体" pitchFamily="49" charset="-122"/>
                  <a:ea typeface="楷体" pitchFamily="49" charset="-122"/>
                </a:rPr>
                <a:t>“耘田”“绩麻”还要插秧</a:t>
              </a:r>
              <a:r>
                <a:rPr lang="zh-CN" altLang="en-US" sz="2800" b="1" dirty="0">
                  <a:solidFill>
                    <a:srgbClr val="FF0000"/>
                  </a:solidFill>
                  <a:latin typeface="楷体" pitchFamily="49" charset="-122"/>
                  <a:ea typeface="楷体" pitchFamily="49" charset="-122"/>
                </a:rPr>
                <a:t>、收割、犁地、积肥</a:t>
              </a:r>
              <a:r>
                <a:rPr lang="en-US" altLang="zh-CN" sz="2800" b="1" dirty="0" smtClean="0">
                  <a:solidFill>
                    <a:srgbClr val="FF0000"/>
                  </a:solidFill>
                  <a:latin typeface="楷体" pitchFamily="49" charset="-122"/>
                  <a:ea typeface="楷体" pitchFamily="49" charset="-122"/>
                </a:rPr>
                <a:t>……</a:t>
              </a:r>
              <a:r>
                <a:rPr lang="zh-CN" altLang="en-US" sz="2800" b="1" dirty="0" smtClean="0">
                  <a:solidFill>
                    <a:srgbClr val="FF0000"/>
                  </a:solidFill>
                  <a:latin typeface="楷体" pitchFamily="49" charset="-122"/>
                  <a:ea typeface="楷体" pitchFamily="49" charset="-122"/>
                </a:rPr>
                <a:t>农村的劳动非常繁忙。</a:t>
              </a:r>
              <a:endPara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802168" y="2367738"/>
              <a:ext cx="4240292" cy="2407948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2424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"/>
          <p:cNvSpPr txBox="1"/>
          <p:nvPr/>
        </p:nvSpPr>
        <p:spPr>
          <a:xfrm>
            <a:off x="2357422" y="1142990"/>
            <a:ext cx="5976664" cy="233294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村庄的男男女女都在劳动，真是一片繁忙的乡村劳作图，还有谁也在劳作呢？齐读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古诗后两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句，一起来看看吧！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4" y="1857370"/>
            <a:ext cx="1605926" cy="230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3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91667" y="1153841"/>
            <a:ext cx="3764309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latin typeface="楷体" pitchFamily="49" charset="-122"/>
                <a:ea typeface="楷体" pitchFamily="49" charset="-122"/>
                <a:sym typeface="+mn-ea"/>
              </a:rPr>
              <a:t>童孙</a:t>
            </a:r>
            <a:r>
              <a:rPr lang="en-US" altLang="zh-CN" sz="2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  <a:sym typeface="+mn-ea"/>
              </a:rPr>
              <a:t>/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  <a:sym typeface="+mn-ea"/>
              </a:rPr>
              <a:t>未解</a:t>
            </a:r>
            <a:r>
              <a:rPr lang="en-US" altLang="zh-CN" sz="2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  <a:sym typeface="+mn-ea"/>
              </a:rPr>
              <a:t>/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  <a:sym typeface="+mn-ea"/>
              </a:rPr>
              <a:t>供耕织，</a:t>
            </a:r>
            <a:endParaRPr lang="en-US" altLang="zh-CN" sz="2800" b="1" dirty="0" smtClean="0">
              <a:latin typeface="楷体" pitchFamily="49" charset="-122"/>
              <a:ea typeface="楷体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 smtClean="0">
                <a:latin typeface="楷体" pitchFamily="49" charset="-122"/>
                <a:ea typeface="楷体" pitchFamily="49" charset="-122"/>
                <a:sym typeface="+mn-ea"/>
              </a:rPr>
              <a:t>也傍</a:t>
            </a:r>
            <a:r>
              <a:rPr lang="en-US" altLang="zh-CN" sz="2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  <a:sym typeface="+mn-ea"/>
              </a:rPr>
              <a:t>/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  <a:sym typeface="+mn-ea"/>
              </a:rPr>
              <a:t>桑阴</a:t>
            </a:r>
            <a:r>
              <a:rPr lang="en-US" altLang="zh-CN" sz="2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  <a:sym typeface="+mn-ea"/>
              </a:rPr>
              <a:t>/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  <a:sym typeface="+mn-ea"/>
              </a:rPr>
              <a:t>学种瓜。</a:t>
            </a:r>
            <a:endParaRPr lang="zh-CN" altLang="en-US" sz="2800" b="1" dirty="0">
              <a:latin typeface="楷体" pitchFamily="49" charset="-122"/>
              <a:ea typeface="楷体" pitchFamily="49" charset="-122"/>
              <a:sym typeface="+mn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03635" y="586286"/>
            <a:ext cx="2016225" cy="50013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理解，懂得</a:t>
            </a:r>
            <a:endParaRPr lang="zh-CN" altLang="en-US" sz="2800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839173" y="2747096"/>
            <a:ext cx="928694" cy="50013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树荫</a:t>
            </a:r>
            <a:endParaRPr lang="zh-CN" altLang="en-US" sz="2800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85720" y="3666805"/>
            <a:ext cx="4320480" cy="8079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诗意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：</a:t>
            </a:r>
            <a:r>
              <a:rPr lang="zh-CN" altLang="en-US" sz="2400" b="1" dirty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小孩子虽然</a:t>
            </a:r>
            <a:r>
              <a:rPr lang="zh-CN" altLang="en-US" sz="2400" b="1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不</a:t>
            </a:r>
            <a:r>
              <a:rPr lang="zh-CN" altLang="en-US" sz="2400" b="1" dirty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懂得</a:t>
            </a:r>
            <a:r>
              <a:rPr lang="zh-CN" altLang="en-US" sz="2400" b="1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耕田</a:t>
            </a:r>
            <a:r>
              <a:rPr lang="zh-CN" altLang="en-US" sz="2400" b="1" dirty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织布</a:t>
            </a:r>
            <a:r>
              <a:rPr lang="en-US" altLang="zh-CN" sz="2400" b="1" dirty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,</a:t>
            </a:r>
            <a:r>
              <a:rPr lang="zh-CN" altLang="en-US" sz="2400" b="1" dirty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也在那</a:t>
            </a:r>
            <a:r>
              <a:rPr lang="zh-CN" altLang="en-US" sz="2400" b="1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桑树荫下学</a:t>
            </a:r>
            <a:r>
              <a:rPr lang="zh-CN" altLang="en-US" sz="2400" b="1" dirty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着种瓜</a:t>
            </a:r>
            <a:r>
              <a:rPr lang="zh-CN" altLang="en-US" sz="2400" b="1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。</a:t>
            </a:r>
            <a:endParaRPr lang="zh-CN" altLang="en-US" sz="2400" b="1" dirty="0">
              <a:solidFill>
                <a:schemeClr val="tx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32" name="上箭头 31"/>
          <p:cNvSpPr/>
          <p:nvPr/>
        </p:nvSpPr>
        <p:spPr bwMode="auto">
          <a:xfrm>
            <a:off x="1961586" y="1104022"/>
            <a:ext cx="197168" cy="227718"/>
          </a:xfrm>
          <a:prstGeom prst="upArrow">
            <a:avLst/>
          </a:prstGeom>
          <a:solidFill>
            <a:srgbClr val="92D050">
              <a:alpha val="92000"/>
            </a:srgbClr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上箭头 32"/>
          <p:cNvSpPr/>
          <p:nvPr/>
        </p:nvSpPr>
        <p:spPr bwMode="auto">
          <a:xfrm rot="10800000">
            <a:off x="2053487" y="2461344"/>
            <a:ext cx="197168" cy="227718"/>
          </a:xfrm>
          <a:prstGeom prst="upArrow">
            <a:avLst/>
          </a:prstGeom>
          <a:solidFill>
            <a:srgbClr val="92D050">
              <a:alpha val="92000"/>
            </a:srgbClr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1910611" y="1318336"/>
            <a:ext cx="434847" cy="48263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2410677" y="1318336"/>
            <a:ext cx="434847" cy="48263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上箭头 17"/>
          <p:cNvSpPr/>
          <p:nvPr/>
        </p:nvSpPr>
        <p:spPr bwMode="auto">
          <a:xfrm>
            <a:off x="2533090" y="1104022"/>
            <a:ext cx="197168" cy="227718"/>
          </a:xfrm>
          <a:prstGeom prst="upArrow">
            <a:avLst/>
          </a:prstGeom>
          <a:solidFill>
            <a:srgbClr val="92D050">
              <a:alpha val="92000"/>
            </a:srgbClr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2391867" y="603956"/>
            <a:ext cx="864096" cy="50013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从事</a:t>
            </a:r>
            <a:endParaRPr lang="zh-CN" altLang="en-US" sz="2800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1020916" y="1961278"/>
            <a:ext cx="434847" cy="48263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上箭头 22"/>
          <p:cNvSpPr/>
          <p:nvPr/>
        </p:nvSpPr>
        <p:spPr bwMode="auto">
          <a:xfrm rot="10800000">
            <a:off x="1124793" y="2488048"/>
            <a:ext cx="197168" cy="227718"/>
          </a:xfrm>
          <a:prstGeom prst="upArrow">
            <a:avLst/>
          </a:prstGeom>
          <a:solidFill>
            <a:srgbClr val="92D050">
              <a:alpha val="92000"/>
            </a:srgbClr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767603" y="2747096"/>
            <a:ext cx="936104" cy="50013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靠近</a:t>
            </a:r>
            <a:endParaRPr lang="zh-CN" altLang="en-US" sz="2800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1910611" y="1961278"/>
            <a:ext cx="434847" cy="48263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576" y="878893"/>
            <a:ext cx="1936471" cy="2521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矩形 26"/>
          <p:cNvSpPr/>
          <p:nvPr/>
        </p:nvSpPr>
        <p:spPr>
          <a:xfrm>
            <a:off x="3995936" y="1255562"/>
            <a:ext cx="21602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latin typeface="宋体" pitchFamily="2" charset="-122"/>
                <a:ea typeface="宋体" pitchFamily="2" charset="-122"/>
              </a:rPr>
              <a:t>儿童学种瓜的场景</a:t>
            </a:r>
            <a:endParaRPr lang="zh-CN" altLang="en-US" sz="2800" b="1" dirty="0">
              <a:latin typeface="宋体" pitchFamily="2" charset="-122"/>
              <a:ea typeface="宋体" pitchFamily="2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1" r="1"/>
          <a:stretch/>
        </p:blipFill>
        <p:spPr>
          <a:xfrm>
            <a:off x="4788795" y="3874778"/>
            <a:ext cx="3815562" cy="548688"/>
          </a:xfrm>
          <a:prstGeom prst="rect">
            <a:avLst/>
          </a:prstGeom>
        </p:spPr>
      </p:pic>
      <p:sp>
        <p:nvSpPr>
          <p:cNvPr id="29" name="文本框 5"/>
          <p:cNvSpPr txBox="1"/>
          <p:nvPr/>
        </p:nvSpPr>
        <p:spPr>
          <a:xfrm>
            <a:off x="4788795" y="3705294"/>
            <a:ext cx="3430747" cy="73866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latin typeface="黑体" pitchFamily="49" charset="-122"/>
                <a:ea typeface="黑体" pitchFamily="49" charset="-122"/>
                <a:cs typeface="楷体" panose="02010609060101010101" pitchFamily="49" charset="-122"/>
                <a:sym typeface="+mn-ea"/>
              </a:rPr>
              <a:t>儿童</a:t>
            </a:r>
            <a:r>
              <a:rPr lang="zh-CN" altLang="en-US" sz="2800" b="1" dirty="0">
                <a:latin typeface="黑体" pitchFamily="49" charset="-122"/>
                <a:ea typeface="黑体" pitchFamily="49" charset="-122"/>
                <a:cs typeface="楷体" panose="02010609060101010101" pitchFamily="49" charset="-122"/>
                <a:sym typeface="+mn-ea"/>
              </a:rPr>
              <a:t>天真</a:t>
            </a:r>
            <a:r>
              <a:rPr lang="zh-CN" altLang="en-US" sz="2800" b="1" dirty="0" smtClean="0">
                <a:latin typeface="黑体" pitchFamily="49" charset="-122"/>
                <a:ea typeface="黑体" pitchFamily="49" charset="-122"/>
                <a:cs typeface="楷体" panose="02010609060101010101" pitchFamily="49" charset="-122"/>
                <a:sym typeface="+mn-ea"/>
              </a:rPr>
              <a:t>，体现喜爱</a:t>
            </a:r>
            <a:endParaRPr lang="zh-CN" altLang="en-US" sz="2800" b="1" dirty="0">
              <a:latin typeface="黑体" pitchFamily="49" charset="-122"/>
              <a:ea typeface="黑体" pitchFamily="49" charset="-122"/>
              <a:cs typeface="楷体" panose="02010609060101010101" pitchFamily="49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9884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3" grpId="0" animBg="1"/>
      <p:bldP spid="15" grpId="0" animBg="1"/>
      <p:bldP spid="32" grpId="0" animBg="1"/>
      <p:bldP spid="33" grpId="0" animBg="1"/>
      <p:bldP spid="14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7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/>
          <p:cNvGrpSpPr/>
          <p:nvPr/>
        </p:nvGrpSpPr>
        <p:grpSpPr>
          <a:xfrm>
            <a:off x="623286" y="1265176"/>
            <a:ext cx="2136787" cy="982028"/>
            <a:chOff x="8100392" y="1962696"/>
            <a:chExt cx="1490131" cy="549627"/>
          </a:xfrm>
          <a:effectLst/>
        </p:grpSpPr>
        <p:sp>
          <p:nvSpPr>
            <p:cNvPr id="10" name="云形 9"/>
            <p:cNvSpPr/>
            <p:nvPr/>
          </p:nvSpPr>
          <p:spPr>
            <a:xfrm>
              <a:off x="8100392" y="1962696"/>
              <a:ext cx="1490131" cy="549627"/>
            </a:xfrm>
            <a:prstGeom prst="cloud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黑体" pitchFamily="2" charset="-122"/>
                <a:ea typeface="黑体" pitchFamily="2" charset="-122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21480" y="2052027"/>
              <a:ext cx="1134878" cy="2928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FF0000"/>
                  </a:solidFill>
                  <a:latin typeface="黑体" pitchFamily="2" charset="-122"/>
                  <a:ea typeface="黑体" pitchFamily="2" charset="-122"/>
                </a:rPr>
                <a:t>一本正经</a:t>
              </a:r>
              <a:endParaRPr lang="zh-CN" altLang="en-US" sz="2800" b="1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endParaRPr>
            </a:p>
          </p:txBody>
        </p:sp>
      </p:grpSp>
      <p:grpSp>
        <p:nvGrpSpPr>
          <p:cNvPr id="3" name="组合 5"/>
          <p:cNvGrpSpPr/>
          <p:nvPr/>
        </p:nvGrpSpPr>
        <p:grpSpPr>
          <a:xfrm>
            <a:off x="3125159" y="1318528"/>
            <a:ext cx="1918970" cy="928774"/>
            <a:chOff x="8100392" y="1962696"/>
            <a:chExt cx="1490131" cy="549627"/>
          </a:xfrm>
          <a:effectLst/>
        </p:grpSpPr>
        <p:sp>
          <p:nvSpPr>
            <p:cNvPr id="7" name="云形 6"/>
            <p:cNvSpPr/>
            <p:nvPr/>
          </p:nvSpPr>
          <p:spPr>
            <a:xfrm>
              <a:off x="8100392" y="1962696"/>
              <a:ext cx="1490131" cy="549627"/>
            </a:xfrm>
            <a:prstGeom prst="cloud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黑体" pitchFamily="2" charset="-122"/>
                <a:ea typeface="黑体" pitchFamily="2" charset="-122"/>
              </a:endParaRPr>
            </a:p>
          </p:txBody>
        </p:sp>
        <p:sp>
          <p:nvSpPr>
            <p:cNvPr id="12" name="TextBox 10"/>
            <p:cNvSpPr txBox="1"/>
            <p:nvPr/>
          </p:nvSpPr>
          <p:spPr>
            <a:xfrm>
              <a:off x="8221480" y="2036589"/>
              <a:ext cx="1263695" cy="3096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FF0000"/>
                  </a:solidFill>
                  <a:latin typeface="黑体" pitchFamily="2" charset="-122"/>
                  <a:ea typeface="黑体" pitchFamily="2" charset="-122"/>
                </a:rPr>
                <a:t>有模有样</a:t>
              </a:r>
              <a:endParaRPr lang="zh-CN" altLang="en-US" sz="2800" b="1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659871" y="581948"/>
            <a:ext cx="6336705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你能想象孩子们学种瓜的样子吗？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74" y="3982126"/>
            <a:ext cx="850943" cy="697101"/>
          </a:xfrm>
          <a:prstGeom prst="rect">
            <a:avLst/>
          </a:prstGeom>
        </p:spPr>
      </p:pic>
      <p:sp>
        <p:nvSpPr>
          <p:cNvPr id="15" name="文本框 10">
            <a:extLst>
              <a:ext uri="{FF2B5EF4-FFF2-40B4-BE49-F238E27FC236}">
                <a16:creationId xmlns:a16="http://schemas.microsoft.com/office/drawing/2014/main" xmlns="" id="{EB1CD407-1289-E64D-B770-EE2BC86550F5}"/>
              </a:ext>
            </a:extLst>
          </p:cNvPr>
          <p:cNvSpPr txBox="1"/>
          <p:nvPr/>
        </p:nvSpPr>
        <p:spPr>
          <a:xfrm>
            <a:off x="1259062" y="4069067"/>
            <a:ext cx="3528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黑体" pitchFamily="49" charset="-122"/>
                <a:ea typeface="黑体" pitchFamily="49" charset="-122"/>
              </a:rPr>
              <a:t>读出儿童的天真可爱。</a:t>
            </a:r>
            <a:endParaRPr lang="en-US" altLang="zh-CN" sz="28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6" name="文本框 2"/>
          <p:cNvSpPr txBox="1"/>
          <p:nvPr/>
        </p:nvSpPr>
        <p:spPr>
          <a:xfrm>
            <a:off x="1043898" y="2519043"/>
            <a:ext cx="3432351" cy="9541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 anchor="t">
            <a:spAutoFit/>
          </a:bodyPr>
          <a:lstStyle/>
          <a:p>
            <a:pPr algn="ctr"/>
            <a:r>
              <a:rPr lang="zh-CN" altLang="en-US" sz="2800" b="1" dirty="0" smtClean="0">
                <a:latin typeface="黑体" pitchFamily="2" charset="-122"/>
                <a:ea typeface="黑体" pitchFamily="2" charset="-122"/>
              </a:rPr>
              <a:t>童孙</a:t>
            </a:r>
            <a:r>
              <a:rPr lang="en-US" altLang="zh-CN" sz="2800" b="1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/</a:t>
            </a:r>
            <a:r>
              <a:rPr lang="zh-CN" altLang="en-US" sz="2800" b="1" dirty="0" smtClean="0">
                <a:latin typeface="黑体" pitchFamily="2" charset="-122"/>
                <a:ea typeface="黑体" pitchFamily="2" charset="-122"/>
              </a:rPr>
              <a:t>未解</a:t>
            </a:r>
            <a:r>
              <a:rPr lang="en-US" altLang="zh-CN" sz="2800" b="1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/</a:t>
            </a:r>
            <a:r>
              <a:rPr lang="zh-CN" altLang="en-US" sz="2800" b="1" dirty="0" smtClean="0">
                <a:latin typeface="黑体" pitchFamily="2" charset="-122"/>
                <a:ea typeface="黑体" pitchFamily="2" charset="-122"/>
              </a:rPr>
              <a:t>供耕织，</a:t>
            </a:r>
          </a:p>
          <a:p>
            <a:pPr algn="ctr"/>
            <a:r>
              <a:rPr lang="zh-CN" altLang="en-US" sz="2800" b="1" dirty="0" smtClean="0">
                <a:latin typeface="黑体" pitchFamily="2" charset="-122"/>
                <a:ea typeface="黑体" pitchFamily="2" charset="-122"/>
              </a:rPr>
              <a:t>也傍</a:t>
            </a:r>
            <a:r>
              <a:rPr lang="en-US" altLang="zh-CN" sz="2800" b="1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/</a:t>
            </a:r>
            <a:r>
              <a:rPr lang="zh-CN" altLang="en-US" sz="2800" b="1" dirty="0" smtClean="0">
                <a:latin typeface="黑体" pitchFamily="2" charset="-122"/>
                <a:ea typeface="黑体" pitchFamily="2" charset="-122"/>
              </a:rPr>
              <a:t>桑阴</a:t>
            </a:r>
            <a:r>
              <a:rPr lang="en-US" altLang="zh-CN" sz="2800" b="1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/</a:t>
            </a:r>
            <a:r>
              <a:rPr lang="zh-CN" altLang="en-US" sz="2800" b="1" dirty="0" smtClean="0">
                <a:latin typeface="黑体" pitchFamily="2" charset="-122"/>
                <a:ea typeface="黑体" pitchFamily="2" charset="-122"/>
              </a:rPr>
              <a:t>学种瓜。</a:t>
            </a:r>
            <a:endParaRPr lang="zh-CN" altLang="en-US" sz="2800" b="1" dirty="0"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276022"/>
            <a:ext cx="1936471" cy="2521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140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3"/>
          <p:cNvSpPr txBox="1"/>
          <p:nvPr/>
        </p:nvSpPr>
        <p:spPr>
          <a:xfrm>
            <a:off x="1530376" y="1842596"/>
            <a:ext cx="6858048" cy="2654573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    那些孩子们，他们不会耕也不会织，却也不（     ）。他们从小（       ），喜爱（     ），于是“也傍桑阴学种瓜”，也就在茂盛的桑树底下（      ），那一本正经的样子，真是太有趣了！</a:t>
            </a: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15616" y="615978"/>
            <a:ext cx="7433394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读完这两句诗后，说说你眼前浮现出了怎样的画面，体会其中的乐趣。</a:t>
            </a:r>
            <a:r>
              <a:rPr lang="zh-CN" altLang="en-US" sz="2800" kern="0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（课后第</a:t>
            </a:r>
            <a:r>
              <a:rPr lang="en-US" altLang="zh-CN" sz="2800" kern="0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800" kern="0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题）</a:t>
            </a:r>
            <a:endParaRPr lang="zh-CN" altLang="en-US" sz="2800" kern="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文本框 3"/>
          <p:cNvSpPr txBox="1"/>
          <p:nvPr/>
        </p:nvSpPr>
        <p:spPr>
          <a:xfrm>
            <a:off x="3030574" y="2283718"/>
            <a:ext cx="1008112" cy="500137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/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闲着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文本框 3"/>
          <p:cNvSpPr txBox="1"/>
          <p:nvPr/>
        </p:nvSpPr>
        <p:spPr>
          <a:xfrm>
            <a:off x="6245284" y="2359645"/>
            <a:ext cx="1571636" cy="500137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/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耳濡目染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文本框 3"/>
          <p:cNvSpPr txBox="1"/>
          <p:nvPr/>
        </p:nvSpPr>
        <p:spPr>
          <a:xfrm>
            <a:off x="2744822" y="2926660"/>
            <a:ext cx="1080352" cy="500137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/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劳动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99642"/>
            <a:ext cx="1356678" cy="1944216"/>
          </a:xfrm>
          <a:prstGeom prst="rect">
            <a:avLst/>
          </a:prstGeom>
        </p:spPr>
      </p:pic>
      <p:sp>
        <p:nvSpPr>
          <p:cNvPr id="9" name="文本框 3"/>
          <p:cNvSpPr txBox="1"/>
          <p:nvPr/>
        </p:nvSpPr>
        <p:spPr>
          <a:xfrm>
            <a:off x="5506879" y="3363838"/>
            <a:ext cx="1378412" cy="500137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/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学种瓜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758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01920" y="339502"/>
            <a:ext cx="5810583" cy="1808066"/>
            <a:chOff x="467544" y="1078065"/>
            <a:chExt cx="4114098" cy="1808066"/>
          </a:xfrm>
          <a:effectLst/>
        </p:grpSpPr>
        <p:sp>
          <p:nvSpPr>
            <p:cNvPr id="6" name="TextBox 5"/>
            <p:cNvSpPr txBox="1"/>
            <p:nvPr/>
          </p:nvSpPr>
          <p:spPr>
            <a:xfrm>
              <a:off x="943529" y="1420102"/>
              <a:ext cx="340564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latin typeface="宋体" pitchFamily="2" charset="-122"/>
                  <a:ea typeface="宋体" pitchFamily="2" charset="-122"/>
                </a:rPr>
                <a:t>诗</a:t>
              </a:r>
              <a:r>
                <a:rPr lang="zh-CN" altLang="en-US" sz="2800" b="1" dirty="0">
                  <a:latin typeface="宋体" pitchFamily="2" charset="-122"/>
                  <a:ea typeface="宋体" pitchFamily="2" charset="-122"/>
                </a:rPr>
                <a:t>中的</a:t>
              </a:r>
              <a:r>
                <a:rPr lang="zh-CN" altLang="en-US" sz="2800" b="1" dirty="0" smtClean="0">
                  <a:latin typeface="宋体" pitchFamily="2" charset="-122"/>
                  <a:ea typeface="宋体" pitchFamily="2" charset="-122"/>
                </a:rPr>
                <a:t>“儿女”和“</a:t>
              </a:r>
              <a:r>
                <a:rPr lang="zh-CN" altLang="en-US" sz="2800" b="1" dirty="0">
                  <a:latin typeface="宋体" pitchFamily="2" charset="-122"/>
                  <a:ea typeface="宋体" pitchFamily="2" charset="-122"/>
                </a:rPr>
                <a:t>童孙</a:t>
              </a:r>
              <a:r>
                <a:rPr lang="zh-CN" altLang="en-US" sz="2800" b="1" dirty="0" smtClean="0">
                  <a:latin typeface="宋体" pitchFamily="2" charset="-122"/>
                  <a:ea typeface="宋体" pitchFamily="2" charset="-122"/>
                </a:rPr>
                <a:t>” 给你留下了怎样的印象？</a:t>
              </a:r>
              <a:endParaRPr lang="zh-CN" altLang="en-US" sz="2800" b="1" dirty="0">
                <a:latin typeface="宋体" pitchFamily="2" charset="-122"/>
                <a:ea typeface="宋体" pitchFamily="2" charset="-122"/>
              </a:endParaRPr>
            </a:p>
          </p:txBody>
        </p:sp>
        <p:sp>
          <p:nvSpPr>
            <p:cNvPr id="8" name="云形标注 7"/>
            <p:cNvSpPr/>
            <p:nvPr/>
          </p:nvSpPr>
          <p:spPr>
            <a:xfrm>
              <a:off x="467544" y="1078065"/>
              <a:ext cx="4114098" cy="1808066"/>
            </a:xfrm>
            <a:prstGeom prst="cloudCallout">
              <a:avLst>
                <a:gd name="adj1" fmla="val -48467"/>
                <a:gd name="adj2" fmla="val 68431"/>
              </a:avLst>
            </a:prstGeom>
            <a:grpFill/>
            <a:ln>
              <a:solidFill>
                <a:schemeClr val="accent3">
                  <a:lumMod val="75000"/>
                </a:schemeClr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691679" y="2456551"/>
            <a:ext cx="3239087" cy="1384995"/>
            <a:chOff x="755575" y="3406920"/>
            <a:chExt cx="4320481" cy="1384995"/>
          </a:xfrm>
        </p:grpSpPr>
        <p:sp>
          <p:nvSpPr>
            <p:cNvPr id="9" name="TextBox 8"/>
            <p:cNvSpPr txBox="1"/>
            <p:nvPr/>
          </p:nvSpPr>
          <p:spPr>
            <a:xfrm>
              <a:off x="755575" y="3406920"/>
              <a:ext cx="432048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rgbClr val="FF0000"/>
                  </a:solidFill>
                  <a:latin typeface="宋体" pitchFamily="2" charset="-122"/>
                  <a:ea typeface="宋体" pitchFamily="2" charset="-122"/>
                </a:rPr>
                <a:t>“</a:t>
              </a:r>
              <a:r>
                <a:rPr lang="zh-CN" altLang="en-US" sz="2800" b="1" dirty="0" smtClean="0">
                  <a:solidFill>
                    <a:srgbClr val="FF0000"/>
                  </a:solidFill>
                  <a:latin typeface="宋体" pitchFamily="2" charset="-122"/>
                  <a:ea typeface="宋体" pitchFamily="2" charset="-122"/>
                </a:rPr>
                <a:t>儿女</a:t>
              </a:r>
              <a:r>
                <a:rPr lang="en-US" altLang="zh-CN" sz="2800" b="1" dirty="0" smtClean="0">
                  <a:solidFill>
                    <a:srgbClr val="FF0000"/>
                  </a:solidFill>
                  <a:latin typeface="宋体" pitchFamily="2" charset="-122"/>
                  <a:ea typeface="宋体" pitchFamily="2" charset="-122"/>
                </a:rPr>
                <a:t>”</a:t>
              </a:r>
              <a:r>
                <a:rPr lang="zh-CN" altLang="en-US" sz="2800" b="1" dirty="0" smtClean="0">
                  <a:solidFill>
                    <a:srgbClr val="FF0000"/>
                  </a:solidFill>
                  <a:latin typeface="宋体" pitchFamily="2" charset="-122"/>
                  <a:ea typeface="宋体" pitchFamily="2" charset="-122"/>
                </a:rPr>
                <a:t>：</a:t>
              </a:r>
              <a:r>
                <a:rPr lang="zh-CN" altLang="en-US" sz="2800" b="1" dirty="0">
                  <a:latin typeface="宋体" pitchFamily="2" charset="-122"/>
                  <a:ea typeface="宋体" pitchFamily="2" charset="-122"/>
                </a:rPr>
                <a:t>勤劳，不辞劳苦，热爱劳动，热爱生活。</a:t>
              </a: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755576" y="3433347"/>
              <a:ext cx="4320480" cy="1342640"/>
            </a:xfrm>
            <a:prstGeom prst="roundRect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心形 10"/>
          <p:cNvSpPr/>
          <p:nvPr/>
        </p:nvSpPr>
        <p:spPr>
          <a:xfrm>
            <a:off x="4677360" y="3913554"/>
            <a:ext cx="1229439" cy="1005000"/>
          </a:xfrm>
          <a:prstGeom prst="heart">
            <a:avLst/>
          </a:prstGeom>
          <a:noFill/>
          <a:ln>
            <a:gradFill>
              <a:gsLst>
                <a:gs pos="0">
                  <a:srgbClr val="FFF200"/>
                </a:gs>
                <a:gs pos="0">
                  <a:srgbClr val="FF7A00"/>
                </a:gs>
                <a:gs pos="91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</a:ln>
          <a:effectLst>
            <a:outerShdw blurRad="50800" dist="50800" dir="5400000" algn="ctr" rotWithShape="0">
              <a:schemeClr val="bg1">
                <a:alpha val="5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solidFill>
                  <a:srgbClr val="FF0000"/>
                </a:solidFill>
                <a:effectLst/>
                <a:latin typeface="黑体" pitchFamily="49" charset="-122"/>
                <a:ea typeface="黑体" pitchFamily="49" charset="-122"/>
              </a:rPr>
              <a:t>喜爱</a:t>
            </a:r>
            <a:endParaRPr lang="zh-CN" altLang="en-US" sz="2400" dirty="0">
              <a:solidFill>
                <a:srgbClr val="FF0000"/>
              </a:solidFill>
              <a:effectLst/>
              <a:latin typeface="黑体" pitchFamily="49" charset="-122"/>
              <a:ea typeface="黑体" pitchFamily="49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292080" y="2427734"/>
            <a:ext cx="2808312" cy="1384995"/>
            <a:chOff x="755575" y="3406920"/>
            <a:chExt cx="4320481" cy="1384995"/>
          </a:xfrm>
        </p:grpSpPr>
        <p:sp>
          <p:nvSpPr>
            <p:cNvPr id="15" name="TextBox 14"/>
            <p:cNvSpPr txBox="1"/>
            <p:nvPr/>
          </p:nvSpPr>
          <p:spPr>
            <a:xfrm>
              <a:off x="755575" y="3406920"/>
              <a:ext cx="432048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rgbClr val="FF0000"/>
                  </a:solidFill>
                  <a:latin typeface="宋体" pitchFamily="2" charset="-122"/>
                  <a:ea typeface="宋体" pitchFamily="2" charset="-122"/>
                </a:rPr>
                <a:t>“</a:t>
              </a:r>
              <a:r>
                <a:rPr lang="zh-CN" altLang="en-US" sz="2800" b="1" dirty="0" smtClean="0">
                  <a:solidFill>
                    <a:srgbClr val="FF0000"/>
                  </a:solidFill>
                  <a:latin typeface="宋体" pitchFamily="2" charset="-122"/>
                  <a:ea typeface="宋体" pitchFamily="2" charset="-122"/>
                </a:rPr>
                <a:t>童孙</a:t>
              </a:r>
              <a:r>
                <a:rPr lang="en-US" altLang="zh-CN" sz="2800" b="1" dirty="0" smtClean="0">
                  <a:solidFill>
                    <a:srgbClr val="FF0000"/>
                  </a:solidFill>
                  <a:latin typeface="宋体" pitchFamily="2" charset="-122"/>
                  <a:ea typeface="宋体" pitchFamily="2" charset="-122"/>
                </a:rPr>
                <a:t>”</a:t>
              </a:r>
              <a:r>
                <a:rPr lang="zh-CN" altLang="en-US" sz="2800" b="1" dirty="0" smtClean="0">
                  <a:solidFill>
                    <a:srgbClr val="FF0000"/>
                  </a:solidFill>
                  <a:latin typeface="宋体" pitchFamily="2" charset="-122"/>
                  <a:ea typeface="宋体" pitchFamily="2" charset="-122"/>
                </a:rPr>
                <a:t>：</a:t>
              </a:r>
              <a:r>
                <a:rPr lang="zh-CN" altLang="en-US" sz="2800" b="1" dirty="0">
                  <a:latin typeface="宋体" pitchFamily="2" charset="-122"/>
                  <a:ea typeface="宋体" pitchFamily="2" charset="-122"/>
                </a:rPr>
                <a:t>天真淳朴，活泼可爱，热爱劳动。</a:t>
              </a: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755576" y="3433347"/>
              <a:ext cx="4320480" cy="1342640"/>
            </a:xfrm>
            <a:prstGeom prst="roundRect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8262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3"/>
          <p:cNvSpPr txBox="1"/>
          <p:nvPr/>
        </p:nvSpPr>
        <p:spPr>
          <a:xfrm>
            <a:off x="683568" y="1203598"/>
            <a:ext cx="7704856" cy="955646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    古诗中乡村儿童的童年是不是很</a:t>
            </a:r>
            <a:r>
              <a:rPr lang="zh-CN" altLang="en-US" sz="2400" dirty="0">
                <a:latin typeface="黑体" pitchFamily="49" charset="-122"/>
                <a:ea typeface="黑体" pitchFamily="49" charset="-122"/>
              </a:rPr>
              <a:t>有趣</a:t>
            </a:r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呢？快来</a:t>
            </a:r>
            <a:r>
              <a:rPr lang="zh-CN" altLang="en-US" sz="2400" dirty="0">
                <a:latin typeface="黑体" pitchFamily="49" charset="-122"/>
                <a:ea typeface="黑体" pitchFamily="49" charset="-122"/>
              </a:rPr>
              <a:t>伴着音乐，带</a:t>
            </a:r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着</a:t>
            </a:r>
            <a:r>
              <a:rPr lang="zh-CN" altLang="en-US" sz="2400" dirty="0">
                <a:latin typeface="黑体" pitchFamily="49" charset="-122"/>
                <a:ea typeface="黑体" pitchFamily="49" charset="-122"/>
              </a:rPr>
              <a:t>对</a:t>
            </a:r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儿童的喜爱</a:t>
            </a:r>
            <a:r>
              <a:rPr lang="zh-CN" altLang="en-US" sz="2400" dirty="0">
                <a:latin typeface="黑体" pitchFamily="49" charset="-122"/>
                <a:ea typeface="黑体" pitchFamily="49" charset="-122"/>
              </a:rPr>
              <a:t>之情朗读一下吧！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11510"/>
            <a:ext cx="850943" cy="697101"/>
          </a:xfrm>
          <a:prstGeom prst="rect">
            <a:avLst/>
          </a:prstGeom>
        </p:spPr>
      </p:pic>
      <p:sp>
        <p:nvSpPr>
          <p:cNvPr id="4" name="文本框 10">
            <a:extLst>
              <a:ext uri="{FF2B5EF4-FFF2-40B4-BE49-F238E27FC236}">
                <a16:creationId xmlns="" xmlns:a16="http://schemas.microsoft.com/office/drawing/2014/main" id="{EB1CD407-1289-E64D-B770-EE2BC86550F5}"/>
              </a:ext>
            </a:extLst>
          </p:cNvPr>
          <p:cNvSpPr txBox="1"/>
          <p:nvPr/>
        </p:nvSpPr>
        <p:spPr>
          <a:xfrm>
            <a:off x="1295465" y="555526"/>
            <a:ext cx="1692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朗读指导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835696" y="2427734"/>
            <a:ext cx="41044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四时田园杂兴（</a:t>
            </a:r>
            <a:r>
              <a:rPr lang="zh-CN" altLang="en-US" sz="2400" b="1" dirty="0" smtClean="0">
                <a:latin typeface="楷体" pitchFamily="49" charset="-122"/>
                <a:ea typeface="楷体" pitchFamily="49" charset="-122"/>
              </a:rPr>
              <a:t>其三十一）</a:t>
            </a:r>
            <a:endParaRPr lang="en-US" altLang="zh-CN" sz="2400" b="1" dirty="0" smtClean="0">
              <a:latin typeface="楷体" pitchFamily="49" charset="-122"/>
              <a:ea typeface="楷体" pitchFamily="49" charset="-122"/>
            </a:endParaRPr>
          </a:p>
          <a:p>
            <a:pPr algn="ctr"/>
            <a:r>
              <a:rPr lang="en-US" altLang="zh-CN" sz="2400" b="1" dirty="0">
                <a:latin typeface="楷体" pitchFamily="49" charset="-122"/>
                <a:ea typeface="楷体" pitchFamily="49" charset="-122"/>
              </a:rPr>
              <a:t>[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宋</a:t>
            </a:r>
            <a:r>
              <a:rPr lang="en-US" altLang="zh-CN" sz="2400" b="1" dirty="0">
                <a:latin typeface="楷体" pitchFamily="49" charset="-122"/>
                <a:ea typeface="楷体" pitchFamily="49" charset="-122"/>
              </a:rPr>
              <a:t>] 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范成大</a:t>
            </a:r>
          </a:p>
          <a:p>
            <a:pPr algn="ctr"/>
            <a:r>
              <a:rPr lang="zh-CN" altLang="en-US" sz="2400" b="1" dirty="0" smtClean="0">
                <a:latin typeface="楷体" pitchFamily="49" charset="-122"/>
                <a:ea typeface="楷体" pitchFamily="49" charset="-122"/>
              </a:rPr>
              <a:t>昼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出</a:t>
            </a:r>
            <a:r>
              <a:rPr lang="en-US" altLang="zh-CN" sz="2400" b="1" dirty="0">
                <a:latin typeface="楷体" pitchFamily="49" charset="-122"/>
                <a:ea typeface="楷体" pitchFamily="49" charset="-122"/>
              </a:rPr>
              <a:t>/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耘田</a:t>
            </a:r>
            <a:r>
              <a:rPr lang="en-US" altLang="zh-CN" sz="2400" b="1" dirty="0">
                <a:latin typeface="楷体" pitchFamily="49" charset="-122"/>
                <a:ea typeface="楷体" pitchFamily="49" charset="-122"/>
              </a:rPr>
              <a:t>/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夜绩麻，</a:t>
            </a:r>
          </a:p>
          <a:p>
            <a:pPr algn="ctr"/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村庄</a:t>
            </a:r>
            <a:r>
              <a:rPr lang="en-US" altLang="zh-CN" sz="2400" b="1" dirty="0">
                <a:latin typeface="楷体" pitchFamily="49" charset="-122"/>
                <a:ea typeface="楷体" pitchFamily="49" charset="-122"/>
              </a:rPr>
              <a:t>/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儿女</a:t>
            </a:r>
            <a:r>
              <a:rPr lang="en-US" altLang="zh-CN" sz="2400" b="1" dirty="0">
                <a:latin typeface="楷体" pitchFamily="49" charset="-122"/>
                <a:ea typeface="楷体" pitchFamily="49" charset="-122"/>
              </a:rPr>
              <a:t>/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各当家。</a:t>
            </a:r>
          </a:p>
          <a:p>
            <a:pPr algn="ctr"/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童孙</a:t>
            </a:r>
            <a:r>
              <a:rPr lang="en-US" altLang="zh-CN" sz="2400" b="1" dirty="0">
                <a:latin typeface="楷体" pitchFamily="49" charset="-122"/>
                <a:ea typeface="楷体" pitchFamily="49" charset="-122"/>
              </a:rPr>
              <a:t>/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未解</a:t>
            </a:r>
            <a:r>
              <a:rPr lang="en-US" altLang="zh-CN" sz="2400" b="1" dirty="0">
                <a:latin typeface="楷体" pitchFamily="49" charset="-122"/>
                <a:ea typeface="楷体" pitchFamily="49" charset="-122"/>
              </a:rPr>
              <a:t>/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供耕织，</a:t>
            </a:r>
          </a:p>
          <a:p>
            <a:pPr algn="ctr"/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也傍</a:t>
            </a:r>
            <a:r>
              <a:rPr lang="en-US" altLang="zh-CN" sz="2400" b="1" dirty="0">
                <a:latin typeface="楷体" pitchFamily="49" charset="-122"/>
                <a:ea typeface="楷体" pitchFamily="49" charset="-122"/>
              </a:rPr>
              <a:t>/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桑阴</a:t>
            </a:r>
            <a:r>
              <a:rPr lang="en-US" altLang="zh-CN" sz="2400" b="1" dirty="0">
                <a:latin typeface="楷体" pitchFamily="49" charset="-122"/>
                <a:ea typeface="楷体" pitchFamily="49" charset="-122"/>
              </a:rPr>
              <a:t>/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学种瓜。</a:t>
            </a:r>
          </a:p>
        </p:txBody>
      </p:sp>
      <p:pic>
        <p:nvPicPr>
          <p:cNvPr id="2" name="纯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60232" y="2924175"/>
            <a:ext cx="609600" cy="609600"/>
          </a:xfrm>
          <a:prstGeom prst="rect">
            <a:avLst/>
          </a:prstGeom>
        </p:spPr>
      </p:pic>
      <p:sp>
        <p:nvSpPr>
          <p:cNvPr id="7" name="文本框 3"/>
          <p:cNvSpPr txBox="1"/>
          <p:nvPr/>
        </p:nvSpPr>
        <p:spPr>
          <a:xfrm>
            <a:off x="6449709" y="3854278"/>
            <a:ext cx="1453313" cy="5124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68580" tIns="34290" rIns="68580" bIns="3429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伴读音乐</a:t>
            </a:r>
            <a:endParaRPr lang="zh-CN" altLang="en-US" sz="2400" dirty="0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176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9502"/>
            <a:ext cx="850943" cy="69710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75384" y="1483076"/>
            <a:ext cx="5220752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b="1" dirty="0" smtClean="0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四时田园杂兴（其三十一）</a:t>
            </a: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[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宋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] 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范成大</a:t>
            </a:r>
          </a:p>
          <a:p>
            <a:pPr algn="ctr">
              <a:lnSpc>
                <a:spcPct val="120000"/>
              </a:lnSpc>
            </a:pP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（     ）</a:t>
            </a: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/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耘田</a:t>
            </a: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/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夜绩麻，</a:t>
            </a:r>
            <a:endParaRPr lang="en-US" altLang="zh-CN" sz="2800" b="1" dirty="0" smtClean="0">
              <a:latin typeface="楷体" pitchFamily="49" charset="-122"/>
              <a:ea typeface="楷体" pitchFamily="49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村庄</a:t>
            </a: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/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（    ）</a:t>
            </a: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/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（      ）。</a:t>
            </a:r>
            <a:endParaRPr lang="en-US" altLang="zh-CN" sz="2800" b="1" dirty="0" smtClean="0">
              <a:latin typeface="楷体" pitchFamily="49" charset="-122"/>
              <a:ea typeface="楷体" pitchFamily="49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童孙</a:t>
            </a: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/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（    ）</a:t>
            </a: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/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供（    ），</a:t>
            </a:r>
            <a:endParaRPr lang="en-US" altLang="zh-CN" sz="2800" b="1" dirty="0" smtClean="0">
              <a:latin typeface="楷体" pitchFamily="49" charset="-122"/>
              <a:ea typeface="楷体" pitchFamily="49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也傍</a:t>
            </a: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/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（    ）</a:t>
            </a: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/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学种瓜。</a:t>
            </a: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8" name="文本框 3"/>
          <p:cNvSpPr txBox="1"/>
          <p:nvPr/>
        </p:nvSpPr>
        <p:spPr>
          <a:xfrm>
            <a:off x="1469374" y="2516987"/>
            <a:ext cx="942386" cy="500137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/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昼出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文本框 3"/>
          <p:cNvSpPr txBox="1"/>
          <p:nvPr/>
        </p:nvSpPr>
        <p:spPr>
          <a:xfrm>
            <a:off x="2339752" y="4094424"/>
            <a:ext cx="1224136" cy="500137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/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桑阴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文本框 3"/>
          <p:cNvSpPr txBox="1"/>
          <p:nvPr/>
        </p:nvSpPr>
        <p:spPr>
          <a:xfrm>
            <a:off x="2045438" y="3594288"/>
            <a:ext cx="942386" cy="500137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/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未解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文本框 3"/>
          <p:cNvSpPr txBox="1"/>
          <p:nvPr/>
        </p:nvSpPr>
        <p:spPr>
          <a:xfrm>
            <a:off x="3668759" y="3064821"/>
            <a:ext cx="1407297" cy="500137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/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各当家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文本框 10">
            <a:extLst>
              <a:ext uri="{FF2B5EF4-FFF2-40B4-BE49-F238E27FC236}">
                <a16:creationId xmlns="" xmlns:a16="http://schemas.microsoft.com/office/drawing/2014/main" id="{EB1CD407-1289-E64D-B770-EE2BC86550F5}"/>
              </a:ext>
            </a:extLst>
          </p:cNvPr>
          <p:cNvSpPr txBox="1"/>
          <p:nvPr/>
        </p:nvSpPr>
        <p:spPr>
          <a:xfrm>
            <a:off x="1295464" y="483518"/>
            <a:ext cx="4356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背诵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指导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文本框 3"/>
          <p:cNvSpPr txBox="1"/>
          <p:nvPr/>
        </p:nvSpPr>
        <p:spPr>
          <a:xfrm>
            <a:off x="677286" y="1036603"/>
            <a:ext cx="7669360" cy="500137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/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边</a:t>
            </a:r>
            <a:r>
              <a:rPr lang="zh-CN" altLang="en-US" sz="2800" b="1" dirty="0">
                <a:latin typeface="黑体" pitchFamily="49" charset="-122"/>
                <a:ea typeface="黑体" pitchFamily="49" charset="-122"/>
              </a:rPr>
              <a:t>看图</a:t>
            </a:r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边填空，相信你一定能很快背诵这首诗！</a:t>
            </a:r>
            <a:endParaRPr lang="zh-CN" altLang="en-US" sz="28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1" name="文本框 3"/>
          <p:cNvSpPr txBox="1"/>
          <p:nvPr/>
        </p:nvSpPr>
        <p:spPr>
          <a:xfrm>
            <a:off x="2059130" y="3088491"/>
            <a:ext cx="928694" cy="500137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/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儿女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" name="文本框 3"/>
          <p:cNvSpPr txBox="1"/>
          <p:nvPr/>
        </p:nvSpPr>
        <p:spPr>
          <a:xfrm>
            <a:off x="3995936" y="3525669"/>
            <a:ext cx="936104" cy="500137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/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耕织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008867"/>
            <a:ext cx="2585594" cy="214314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333740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21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/>
        </p:nvSpPr>
        <p:spPr>
          <a:xfrm>
            <a:off x="5004048" y="2211710"/>
            <a:ext cx="3600400" cy="194421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    默写</a:t>
            </a:r>
            <a:r>
              <a:rPr lang="zh-CN" altLang="en-US" sz="2800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时，要把字写正确</a:t>
            </a:r>
            <a:r>
              <a:rPr lang="zh-CN" altLang="en-US" sz="28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，还要注意写上标点符号。</a:t>
            </a:r>
            <a:endParaRPr lang="zh-CN" altLang="en-US" sz="2800" dirty="0"/>
          </a:p>
        </p:txBody>
      </p:sp>
      <p:sp>
        <p:nvSpPr>
          <p:cNvPr id="8" name="文本框 3"/>
          <p:cNvSpPr txBox="1"/>
          <p:nvPr/>
        </p:nvSpPr>
        <p:spPr>
          <a:xfrm>
            <a:off x="467544" y="833308"/>
            <a:ext cx="8611890" cy="586314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800" dirty="0" smtClean="0">
                <a:latin typeface="黑体" pitchFamily="49" charset="-122"/>
                <a:ea typeface="黑体" pitchFamily="49" charset="-122"/>
              </a:rPr>
              <a:t>完成背诵后，你能试着默写这首诗吗？</a:t>
            </a:r>
            <a:r>
              <a:rPr lang="zh-CN" altLang="en-US" sz="2800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（课后第</a:t>
            </a:r>
            <a:r>
              <a:rPr lang="en-US" altLang="zh-CN" sz="2800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1</a:t>
            </a:r>
            <a:r>
              <a:rPr lang="zh-CN" altLang="en-US" sz="2800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题）</a:t>
            </a:r>
            <a:endParaRPr lang="zh-CN" altLang="en-US" sz="2800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95536" y="1714494"/>
            <a:ext cx="465145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 smtClean="0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四时田园杂兴（其三十一）</a:t>
            </a:r>
          </a:p>
          <a:p>
            <a:pPr algn="ctr"/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  </a:t>
            </a: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【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宋</a:t>
            </a: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】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范成大</a:t>
            </a:r>
            <a:endParaRPr lang="en-US" altLang="zh-CN" sz="2800" b="1" dirty="0" smtClean="0">
              <a:latin typeface="楷体" pitchFamily="49" charset="-122"/>
              <a:ea typeface="楷体" pitchFamily="49" charset="-122"/>
            </a:endParaRPr>
          </a:p>
          <a:p>
            <a:pPr algn="ctr"/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昼出耘田夜绩麻，</a:t>
            </a:r>
          </a:p>
          <a:p>
            <a:pPr algn="ctr"/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村庄儿女各当家。</a:t>
            </a:r>
          </a:p>
          <a:p>
            <a:pPr algn="ctr"/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童孙未解供耕织，</a:t>
            </a:r>
          </a:p>
          <a:p>
            <a:pPr algn="ctr"/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也傍桑阴学种瓜。</a:t>
            </a: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3477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5"/>
          <p:cNvSpPr>
            <a:spLocks noChangeArrowheads="1"/>
          </p:cNvSpPr>
          <p:nvPr/>
        </p:nvSpPr>
        <p:spPr bwMode="auto">
          <a:xfrm>
            <a:off x="833969" y="987574"/>
            <a:ext cx="4577732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u="sng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范成大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：</a:t>
            </a:r>
            <a:endParaRPr lang="en-US" altLang="zh-CN" sz="2800" b="1" dirty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   </a:t>
            </a:r>
            <a:r>
              <a:rPr lang="zh-CN" altLang="en-US" sz="2400" b="1" dirty="0" smtClean="0">
                <a:latin typeface="楷体" pitchFamily="49" charset="-122"/>
                <a:ea typeface="楷体" pitchFamily="49" charset="-122"/>
              </a:rPr>
              <a:t>字</a:t>
            </a:r>
            <a:r>
              <a:rPr lang="zh-CN" altLang="en-US" sz="2400" b="1" u="sng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致能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，号称</a:t>
            </a:r>
            <a:r>
              <a:rPr lang="zh-CN" altLang="en-US" sz="2400" b="1" u="sng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石湖居士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。南宋诗人。诗题材广泛，以反映农村社会生活内容的作品成就最高。他与杨万里、陆游、尤袤合称南宋“中兴四大诗人”</a:t>
            </a:r>
            <a:r>
              <a:rPr lang="zh-CN" altLang="en-US" sz="2400" b="1" dirty="0" smtClean="0">
                <a:latin typeface="楷体" pitchFamily="49" charset="-122"/>
                <a:ea typeface="楷体" pitchFamily="49" charset="-122"/>
              </a:rPr>
              <a:t>。</a:t>
            </a:r>
            <a:endParaRPr lang="en-US" altLang="zh-CN" sz="2400" b="1" dirty="0"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46FC3C70-07FC-524D-8E0A-6C12C0962B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13" y="494254"/>
            <a:ext cx="1629583" cy="378638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11">
            <a:extLst>
              <a:ext uri="{FF2B5EF4-FFF2-40B4-BE49-F238E27FC236}">
                <a16:creationId xmlns="" xmlns:a16="http://schemas.microsoft.com/office/drawing/2014/main" id="{9FDC4D59-C4EE-164C-8F2E-F8055F73027B}"/>
              </a:ext>
            </a:extLst>
          </p:cNvPr>
          <p:cNvSpPr txBox="1"/>
          <p:nvPr/>
        </p:nvSpPr>
        <p:spPr>
          <a:xfrm>
            <a:off x="218226" y="483518"/>
            <a:ext cx="1231486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 smtClean="0">
                <a:solidFill>
                  <a:schemeClr val="bg1"/>
                </a:solidFill>
              </a:rPr>
              <a:t>第一课时</a:t>
            </a:r>
            <a:endParaRPr kumimoji="1" lang="zh-CN" altLang="en-US" sz="2000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275606"/>
            <a:ext cx="2502746" cy="282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9"/>
          <p:cNvSpPr txBox="1">
            <a:spLocks noChangeArrowheads="1"/>
          </p:cNvSpPr>
          <p:nvPr/>
        </p:nvSpPr>
        <p:spPr bwMode="auto">
          <a:xfrm>
            <a:off x="1852463" y="1633448"/>
            <a:ext cx="90256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CN" altLang="en-US" sz="2800" dirty="0" smtClean="0">
                <a:latin typeface="黑体" pitchFamily="2" charset="-122"/>
                <a:ea typeface="黑体" pitchFamily="2" charset="-122"/>
              </a:rPr>
              <a:t>儿女：</a:t>
            </a:r>
            <a:endParaRPr lang="zh-CN" altLang="en-US" sz="2800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8" name="文本框 10"/>
          <p:cNvSpPr txBox="1">
            <a:spLocks noChangeArrowheads="1"/>
          </p:cNvSpPr>
          <p:nvPr/>
        </p:nvSpPr>
        <p:spPr bwMode="auto">
          <a:xfrm>
            <a:off x="6328880" y="1555325"/>
            <a:ext cx="178595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辛勤忙碌</a:t>
            </a:r>
            <a:endParaRPr lang="en-US" altLang="zh-CN" sz="2800" dirty="0" smtClean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  <a:p>
            <a:r>
              <a:rPr lang="zh-CN" altLang="en-US" sz="28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热爱劳动</a:t>
            </a:r>
            <a:endParaRPr lang="en-US" altLang="zh-CN" sz="2800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5" name="文本框 16"/>
          <p:cNvSpPr txBox="1">
            <a:spLocks noChangeArrowheads="1"/>
          </p:cNvSpPr>
          <p:nvPr/>
        </p:nvSpPr>
        <p:spPr bwMode="auto">
          <a:xfrm>
            <a:off x="1835696" y="2980305"/>
            <a:ext cx="11384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CN" altLang="en-US" sz="2800" dirty="0" smtClean="0">
                <a:latin typeface="黑体" pitchFamily="2" charset="-122"/>
                <a:ea typeface="黑体" pitchFamily="2" charset="-122"/>
              </a:rPr>
              <a:t>童孙：</a:t>
            </a:r>
            <a:endParaRPr lang="zh-CN" altLang="en-US" sz="2800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30" name="右箭头 29"/>
          <p:cNvSpPr/>
          <p:nvPr/>
        </p:nvSpPr>
        <p:spPr>
          <a:xfrm>
            <a:off x="5757376" y="3126391"/>
            <a:ext cx="601959" cy="312755"/>
          </a:xfrm>
          <a:prstGeom prst="rightArrow">
            <a:avLst/>
          </a:prstGeom>
          <a:solidFill>
            <a:srgbClr val="FF0000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800">
              <a:solidFill>
                <a:srgbClr val="0000FF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" name="左大括号 1"/>
          <p:cNvSpPr/>
          <p:nvPr/>
        </p:nvSpPr>
        <p:spPr>
          <a:xfrm>
            <a:off x="1574883" y="1878290"/>
            <a:ext cx="251333" cy="1641687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7" name="文本框 14">
            <a:extLst>
              <a:ext uri="{FF2B5EF4-FFF2-40B4-BE49-F238E27FC236}">
                <a16:creationId xmlns="" xmlns:a16="http://schemas.microsoft.com/office/drawing/2014/main" id="{E83FD7BB-D7E3-EF4B-BEBB-9F1DFCF1B616}"/>
              </a:ext>
            </a:extLst>
          </p:cNvPr>
          <p:cNvSpPr txBox="1"/>
          <p:nvPr/>
        </p:nvSpPr>
        <p:spPr>
          <a:xfrm>
            <a:off x="696436" y="281866"/>
            <a:ext cx="221938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YouYuan" panose="02010509060101010101" pitchFamily="49" charset="-122"/>
                <a:ea typeface="YouYuan" panose="02010509060101010101" pitchFamily="49" charset="-122"/>
              </a:rPr>
              <a:t>结构梳理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4B718F5D-0AAE-104C-8DD5-C80D03BD0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91" y="349434"/>
            <a:ext cx="366860" cy="456338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53218" y="1406263"/>
            <a:ext cx="1046440" cy="2245608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zh-CN" altLang="en-US" sz="2800" b="1" dirty="0" smtClean="0">
                <a:latin typeface="楷体" pitchFamily="49" charset="-122"/>
                <a:ea typeface="楷体" pitchFamily="49" charset="-122"/>
                <a:cs typeface="楷体" pitchFamily="49" charset="-122"/>
                <a:sym typeface="+mn-ea"/>
              </a:rPr>
              <a:t>四时田园杂兴</a:t>
            </a:r>
            <a:endParaRPr lang="en-US" altLang="zh-CN" sz="2800" b="1" dirty="0" smtClean="0">
              <a:latin typeface="楷体" pitchFamily="49" charset="-122"/>
              <a:ea typeface="楷体" pitchFamily="49" charset="-122"/>
              <a:cs typeface="楷体" pitchFamily="49" charset="-122"/>
              <a:sym typeface="+mn-ea"/>
            </a:endParaRPr>
          </a:p>
          <a:p>
            <a:r>
              <a:rPr lang="zh-CN" altLang="en-US" sz="2800" b="1" dirty="0" smtClean="0">
                <a:latin typeface="楷体" pitchFamily="49" charset="-122"/>
                <a:ea typeface="楷体" pitchFamily="49" charset="-122"/>
                <a:sym typeface="+mn-ea"/>
              </a:rPr>
              <a:t>（其三十一）</a:t>
            </a:r>
            <a:endParaRPr lang="zh-CN" altLang="en-US" sz="2800" dirty="0"/>
          </a:p>
        </p:txBody>
      </p:sp>
      <p:sp>
        <p:nvSpPr>
          <p:cNvPr id="13" name="文本框 9"/>
          <p:cNvSpPr txBox="1">
            <a:spLocks noChangeArrowheads="1"/>
          </p:cNvSpPr>
          <p:nvPr/>
        </p:nvSpPr>
        <p:spPr bwMode="auto">
          <a:xfrm>
            <a:off x="3040782" y="1656319"/>
            <a:ext cx="13573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CN" altLang="en-US" sz="2800" dirty="0" smtClean="0">
                <a:latin typeface="黑体" pitchFamily="2" charset="-122"/>
                <a:ea typeface="黑体" pitchFamily="2" charset="-122"/>
              </a:rPr>
              <a:t>昼耘田</a:t>
            </a:r>
            <a:endParaRPr lang="zh-CN" altLang="en-US" sz="2800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4" name="文本框 9"/>
          <p:cNvSpPr txBox="1">
            <a:spLocks noChangeArrowheads="1"/>
          </p:cNvSpPr>
          <p:nvPr/>
        </p:nvSpPr>
        <p:spPr bwMode="auto">
          <a:xfrm>
            <a:off x="4326666" y="1656319"/>
            <a:ext cx="13573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CN" altLang="en-US" sz="2800" dirty="0" smtClean="0">
                <a:latin typeface="黑体" pitchFamily="2" charset="-122"/>
                <a:ea typeface="黑体" pitchFamily="2" charset="-122"/>
              </a:rPr>
              <a:t>夜绩麻</a:t>
            </a:r>
            <a:endParaRPr lang="zh-CN" altLang="en-US" sz="2800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5" name="文本框 9"/>
          <p:cNvSpPr txBox="1">
            <a:spLocks noChangeArrowheads="1"/>
          </p:cNvSpPr>
          <p:nvPr/>
        </p:nvSpPr>
        <p:spPr bwMode="auto">
          <a:xfrm>
            <a:off x="3045577" y="2931790"/>
            <a:ext cx="13573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CN" altLang="en-US" sz="2800" dirty="0" smtClean="0">
                <a:latin typeface="黑体" pitchFamily="2" charset="-122"/>
                <a:ea typeface="黑体" pitchFamily="2" charset="-122"/>
              </a:rPr>
              <a:t>傍桑阴</a:t>
            </a:r>
            <a:endParaRPr lang="zh-CN" altLang="en-US" sz="2800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1" name="文本框 9"/>
          <p:cNvSpPr txBox="1">
            <a:spLocks noChangeArrowheads="1"/>
          </p:cNvSpPr>
          <p:nvPr/>
        </p:nvSpPr>
        <p:spPr bwMode="auto">
          <a:xfrm>
            <a:off x="4402899" y="2931790"/>
            <a:ext cx="13573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CN" altLang="en-US" sz="2800" dirty="0" smtClean="0">
                <a:latin typeface="黑体" pitchFamily="2" charset="-122"/>
                <a:ea typeface="黑体" pitchFamily="2" charset="-122"/>
              </a:rPr>
              <a:t>学种瓜</a:t>
            </a:r>
            <a:endParaRPr lang="zh-CN" altLang="en-US" sz="2800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2" name="文本框 10"/>
          <p:cNvSpPr txBox="1">
            <a:spLocks noChangeArrowheads="1"/>
          </p:cNvSpPr>
          <p:nvPr/>
        </p:nvSpPr>
        <p:spPr bwMode="auto">
          <a:xfrm>
            <a:off x="6328880" y="2841779"/>
            <a:ext cx="178595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热爱劳动天真可爱</a:t>
            </a:r>
            <a:endParaRPr lang="en-US" altLang="zh-CN" sz="2800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7" name="右箭头 26"/>
          <p:cNvSpPr/>
          <p:nvPr/>
        </p:nvSpPr>
        <p:spPr>
          <a:xfrm>
            <a:off x="5757376" y="1840507"/>
            <a:ext cx="601959" cy="312755"/>
          </a:xfrm>
          <a:prstGeom prst="rightArrow">
            <a:avLst/>
          </a:prstGeom>
          <a:solidFill>
            <a:srgbClr val="FF0000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800">
              <a:solidFill>
                <a:srgbClr val="0000FF"/>
              </a:solidFill>
              <a:latin typeface="黑体" pitchFamily="2" charset="-122"/>
              <a:ea typeface="黑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4">
            <a:extLst>
              <a:ext uri="{FF2B5EF4-FFF2-40B4-BE49-F238E27FC236}">
                <a16:creationId xmlns="" xmlns:a16="http://schemas.microsoft.com/office/drawing/2014/main" id="{4A3C3B97-39E1-8A49-BBB7-0945BB059AA6}"/>
              </a:ext>
            </a:extLst>
          </p:cNvPr>
          <p:cNvSpPr txBox="1"/>
          <p:nvPr/>
        </p:nvSpPr>
        <p:spPr>
          <a:xfrm>
            <a:off x="663035" y="339502"/>
            <a:ext cx="2036757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YouYuan" panose="02010509060101010101" pitchFamily="49" charset="-122"/>
                <a:ea typeface="YouYuan" panose="02010509060101010101" pitchFamily="49" charset="-122"/>
              </a:rPr>
              <a:t>主题概括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87D1F651-71EF-204B-84FC-94E7EED15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20" y="392179"/>
            <a:ext cx="366860" cy="45633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78997" y="1190238"/>
            <a:ext cx="865749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 smtClean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    《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四时田园杂兴</a:t>
            </a:r>
            <a:r>
              <a:rPr lang="en-US" altLang="zh-CN" sz="2800" b="1" dirty="0" smtClean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》</a:t>
            </a:r>
            <a:r>
              <a:rPr lang="zh-CN" altLang="zh-CN" sz="2800" b="1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描写</a:t>
            </a:r>
            <a:r>
              <a:rPr lang="zh-CN" altLang="zh-CN" sz="2800" b="1" dirty="0" smtClean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了</a:t>
            </a:r>
            <a:r>
              <a:rPr lang="en-US" altLang="zh-CN" sz="2800" b="1" u="sng" dirty="0" smtClean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                </a:t>
            </a:r>
            <a:r>
              <a:rPr lang="zh-CN" altLang="zh-CN" sz="2800" b="1" dirty="0" smtClean="0">
                <a:latin typeface="楷体" pitchFamily="49" charset="-122"/>
                <a:ea typeface="楷体" pitchFamily="49" charset="-122"/>
              </a:rPr>
              <a:t>以及</a:t>
            </a:r>
            <a:endParaRPr lang="en-US" altLang="zh-CN" sz="2800" b="1" dirty="0" smtClean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u="sng" dirty="0" smtClean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                     </a:t>
            </a:r>
            <a:r>
              <a:rPr lang="zh-CN" altLang="en-US" sz="2800" b="1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的</a:t>
            </a:r>
            <a:r>
              <a:rPr lang="zh-CN" altLang="zh-CN" sz="2800" b="1" dirty="0" smtClean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情景</a:t>
            </a:r>
            <a:r>
              <a:rPr lang="zh-CN" altLang="zh-CN" sz="2800" b="1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，</a:t>
            </a:r>
            <a:r>
              <a:rPr lang="zh-CN" altLang="zh-CN" sz="2800" b="1" dirty="0" smtClean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赞颂</a:t>
            </a:r>
            <a:r>
              <a:rPr lang="zh-CN" altLang="en-US" sz="2800" b="1" dirty="0" smtClean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了乡村劳动人民的</a:t>
            </a:r>
            <a:r>
              <a:rPr lang="en-US" altLang="zh-CN" sz="2800" b="1" u="sng" dirty="0" smtClean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     </a:t>
            </a:r>
            <a:r>
              <a:rPr lang="zh-CN" altLang="zh-CN" sz="2800" b="1" dirty="0" smtClean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，</a:t>
            </a:r>
            <a:r>
              <a:rPr lang="zh-CN" altLang="en-US" sz="2800" b="1" dirty="0" smtClean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以及儿童的</a:t>
            </a:r>
            <a:r>
              <a:rPr lang="zh-CN" altLang="en-US" sz="2800" b="1" u="sng" dirty="0" smtClean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         </a:t>
            </a:r>
            <a:r>
              <a:rPr lang="zh-CN" altLang="en-US" sz="2800" b="1" dirty="0" smtClean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。</a:t>
            </a: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987509" y="1275606"/>
            <a:ext cx="33252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乡村</a:t>
            </a:r>
            <a:r>
              <a:rPr lang="zh-CN" altLang="zh-CN" sz="2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农</a:t>
            </a:r>
            <a:r>
              <a:rPr lang="zh-CN" altLang="zh-CN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民</a:t>
            </a:r>
            <a:r>
              <a:rPr lang="zh-CN" altLang="zh-CN" sz="2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男耕女织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539552" y="1976522"/>
            <a:ext cx="3960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儿童学</a:t>
            </a:r>
            <a:r>
              <a:rPr lang="zh-CN" altLang="zh-CN" sz="2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大人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的</a:t>
            </a:r>
            <a:r>
              <a:rPr lang="zh-CN" altLang="zh-CN" sz="2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样子</a:t>
            </a:r>
            <a:r>
              <a:rPr lang="zh-CN" altLang="zh-CN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劳动</a:t>
            </a:r>
            <a:endParaRPr lang="zh-CN" altLang="en-US" sz="2800" dirty="0"/>
          </a:p>
        </p:txBody>
      </p:sp>
      <p:sp>
        <p:nvSpPr>
          <p:cNvPr id="14" name="矩形 13"/>
          <p:cNvSpPr/>
          <p:nvPr/>
        </p:nvSpPr>
        <p:spPr>
          <a:xfrm>
            <a:off x="772861" y="2571750"/>
            <a:ext cx="9188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勤劳</a:t>
            </a:r>
            <a:endParaRPr lang="zh-CN" altLang="en-US" sz="2800" dirty="0"/>
          </a:p>
        </p:txBody>
      </p:sp>
      <p:sp>
        <p:nvSpPr>
          <p:cNvPr id="22" name="矩形 21"/>
          <p:cNvSpPr/>
          <p:nvPr/>
        </p:nvSpPr>
        <p:spPr>
          <a:xfrm>
            <a:off x="3860810" y="2552586"/>
            <a:ext cx="17193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天真</a:t>
            </a:r>
            <a:r>
              <a:rPr lang="zh-CN" altLang="zh-CN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可爱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71742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4" grpId="0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11560" y="1059582"/>
            <a:ext cx="8352928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 smtClean="0">
                <a:latin typeface="黑体" pitchFamily="49" charset="-122"/>
                <a:ea typeface="黑体" pitchFamily="49" charset="-122"/>
              </a:rPr>
              <a:t>一、</a:t>
            </a:r>
            <a:r>
              <a:rPr lang="zh-CN" altLang="zh-CN" sz="3200" dirty="0" smtClean="0">
                <a:latin typeface="黑体" pitchFamily="49" charset="-122"/>
                <a:ea typeface="黑体" pitchFamily="49" charset="-122"/>
              </a:rPr>
              <a:t>下列</a:t>
            </a:r>
            <a:r>
              <a:rPr lang="zh-CN" altLang="zh-CN" sz="3200" dirty="0">
                <a:latin typeface="黑体" pitchFamily="49" charset="-122"/>
                <a:ea typeface="黑体" pitchFamily="49" charset="-122"/>
              </a:rPr>
              <a:t>各项中加点字读音正确的</a:t>
            </a:r>
            <a:r>
              <a:rPr lang="zh-CN" altLang="zh-CN" sz="3200" dirty="0" smtClean="0">
                <a:latin typeface="黑体" pitchFamily="49" charset="-122"/>
                <a:ea typeface="黑体" pitchFamily="49" charset="-122"/>
              </a:rPr>
              <a:t>是</a:t>
            </a:r>
            <a:r>
              <a:rPr lang="zh-CN" altLang="en-US" sz="3200" dirty="0" smtClean="0"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3200" dirty="0" smtClean="0">
                <a:latin typeface="黑体" pitchFamily="49" charset="-122"/>
                <a:ea typeface="黑体" pitchFamily="49" charset="-122"/>
              </a:rPr>
              <a:t>   </a:t>
            </a:r>
            <a:r>
              <a:rPr lang="zh-CN" altLang="zh-CN" sz="3200" dirty="0">
                <a:latin typeface="黑体" pitchFamily="49" charset="-122"/>
                <a:ea typeface="黑体" pitchFamily="49" charset="-122"/>
              </a:rPr>
              <a:t>）。</a:t>
            </a: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A.</a:t>
            </a:r>
            <a:r>
              <a:rPr lang="zh-CN" altLang="zh-CN" sz="2800" b="1" dirty="0">
                <a:latin typeface="楷体" pitchFamily="49" charset="-122"/>
                <a:ea typeface="楷体" pitchFamily="49" charset="-122"/>
              </a:rPr>
              <a:t>供认不讳（</a:t>
            </a:r>
            <a:r>
              <a:rPr lang="en-US" altLang="zh-CN" sz="2800" b="1" dirty="0">
                <a:latin typeface="汉语拼音" pitchFamily="34" charset="0"/>
                <a:ea typeface="楷体" pitchFamily="49" charset="-122"/>
                <a:cs typeface="汉语拼音" pitchFamily="34" charset="0"/>
              </a:rPr>
              <a:t>g</a:t>
            </a:r>
            <a:r>
              <a:rPr lang="zh-CN" altLang="zh-CN" sz="2800" b="1" dirty="0">
                <a:latin typeface="汉语拼音" pitchFamily="34" charset="0"/>
                <a:ea typeface="楷体" pitchFamily="49" charset="-122"/>
                <a:cs typeface="汉语拼音" pitchFamily="34" charset="0"/>
              </a:rPr>
              <a:t>ō</a:t>
            </a:r>
            <a:r>
              <a:rPr lang="en-US" altLang="zh-CN" sz="2800" b="1" dirty="0" err="1">
                <a:latin typeface="汉语拼音" pitchFamily="34" charset="0"/>
                <a:ea typeface="楷体" pitchFamily="49" charset="-122"/>
                <a:cs typeface="汉语拼音" pitchFamily="34" charset="0"/>
              </a:rPr>
              <a:t>ng</a:t>
            </a:r>
            <a:r>
              <a:rPr lang="zh-CN" altLang="zh-CN" sz="2800" b="1" dirty="0">
                <a:latin typeface="楷体" pitchFamily="49" charset="-122"/>
                <a:ea typeface="楷体" pitchFamily="49" charset="-122"/>
              </a:rPr>
              <a:t>）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 </a:t>
            </a: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杂兴</a:t>
            </a:r>
            <a:r>
              <a:rPr lang="zh-CN" altLang="zh-CN" sz="2800" b="1" dirty="0" smtClean="0">
                <a:latin typeface="楷体" pitchFamily="49" charset="-122"/>
                <a:ea typeface="楷体" pitchFamily="49" charset="-122"/>
              </a:rPr>
              <a:t>（</a:t>
            </a:r>
            <a:r>
              <a:rPr lang="en-US" altLang="zh-CN" sz="2800" b="1" dirty="0" err="1" smtClean="0">
                <a:latin typeface="汉语拼音" pitchFamily="34" charset="0"/>
                <a:ea typeface="楷体" pitchFamily="49" charset="-122"/>
                <a:cs typeface="汉语拼音" pitchFamily="34" charset="0"/>
              </a:rPr>
              <a:t>xīng</a:t>
            </a:r>
            <a:r>
              <a:rPr lang="zh-CN" altLang="zh-CN" sz="2800" b="1" dirty="0" smtClean="0">
                <a:latin typeface="楷体" pitchFamily="49" charset="-122"/>
                <a:ea typeface="楷体" pitchFamily="49" charset="-122"/>
              </a:rPr>
              <a:t>）</a:t>
            </a: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     </a:t>
            </a:r>
          </a:p>
          <a:p>
            <a:pPr>
              <a:lnSpc>
                <a:spcPct val="150000"/>
              </a:lnSpc>
            </a:pP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B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.</a:t>
            </a:r>
            <a:r>
              <a:rPr lang="zh-CN" altLang="zh-CN" sz="2800" b="1" dirty="0">
                <a:latin typeface="楷体" pitchFamily="49" charset="-122"/>
                <a:ea typeface="楷体" pitchFamily="49" charset="-122"/>
              </a:rPr>
              <a:t>供不应求（</a:t>
            </a:r>
            <a:r>
              <a:rPr lang="en-US" altLang="zh-CN" sz="2800" b="1" dirty="0">
                <a:latin typeface="汉语拼音" pitchFamily="34" charset="0"/>
                <a:ea typeface="楷体" pitchFamily="49" charset="-122"/>
                <a:cs typeface="汉语拼音" pitchFamily="34" charset="0"/>
              </a:rPr>
              <a:t>g</a:t>
            </a:r>
            <a:r>
              <a:rPr lang="zh-CN" altLang="zh-CN" sz="2800" b="1" dirty="0">
                <a:latin typeface="汉语拼音" pitchFamily="34" charset="0"/>
                <a:ea typeface="楷体" pitchFamily="49" charset="-122"/>
                <a:cs typeface="汉语拼音" pitchFamily="34" charset="0"/>
              </a:rPr>
              <a:t>ò</a:t>
            </a:r>
            <a:r>
              <a:rPr lang="en-US" altLang="zh-CN" sz="2800" b="1" dirty="0" err="1">
                <a:latin typeface="汉语拼音" pitchFamily="34" charset="0"/>
                <a:ea typeface="楷体" pitchFamily="49" charset="-122"/>
                <a:cs typeface="汉语拼音" pitchFamily="34" charset="0"/>
              </a:rPr>
              <a:t>ng</a:t>
            </a:r>
            <a:r>
              <a:rPr lang="zh-CN" altLang="zh-CN" sz="2800" b="1" dirty="0" smtClean="0">
                <a:latin typeface="楷体" pitchFamily="49" charset="-122"/>
                <a:ea typeface="楷体" pitchFamily="49" charset="-122"/>
              </a:rPr>
              <a:t>）</a:t>
            </a: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     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耕耘</a:t>
            </a:r>
            <a:r>
              <a:rPr lang="zh-CN" altLang="zh-CN" sz="2800" b="1" dirty="0" smtClean="0">
                <a:latin typeface="楷体" pitchFamily="49" charset="-122"/>
                <a:ea typeface="楷体" pitchFamily="49" charset="-122"/>
              </a:rPr>
              <a:t>（</a:t>
            </a:r>
            <a:r>
              <a:rPr lang="en-US" altLang="zh-CN" sz="2800" b="1" dirty="0" err="1" smtClean="0">
                <a:latin typeface="汉语拼音" pitchFamily="34" charset="0"/>
                <a:ea typeface="楷体" pitchFamily="49" charset="-122"/>
                <a:cs typeface="汉语拼音" pitchFamily="34" charset="0"/>
              </a:rPr>
              <a:t>yún</a:t>
            </a:r>
            <a:r>
              <a:rPr lang="zh-CN" altLang="zh-CN" sz="2800" b="1" dirty="0" smtClean="0">
                <a:latin typeface="楷体" pitchFamily="49" charset="-122"/>
                <a:ea typeface="楷体" pitchFamily="49" charset="-122"/>
              </a:rPr>
              <a:t>）</a:t>
            </a:r>
            <a:endParaRPr lang="zh-CN" altLang="zh-CN" sz="2800" b="1" dirty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C</a:t>
            </a: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.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理解</a:t>
            </a:r>
            <a:r>
              <a:rPr lang="zh-CN" altLang="zh-CN" sz="2800" b="1" dirty="0" smtClean="0">
                <a:latin typeface="楷体" pitchFamily="49" charset="-122"/>
                <a:ea typeface="楷体" pitchFamily="49" charset="-122"/>
              </a:rPr>
              <a:t>（</a:t>
            </a:r>
            <a:r>
              <a:rPr lang="en-US" altLang="zh-CN" sz="2800" b="1" dirty="0" err="1" smtClean="0">
                <a:latin typeface="楷体" pitchFamily="49" charset="-122"/>
                <a:ea typeface="楷体" pitchFamily="49" charset="-122"/>
              </a:rPr>
              <a:t>jiě</a:t>
            </a:r>
            <a:r>
              <a:rPr lang="zh-CN" altLang="zh-CN" sz="2800" b="1" dirty="0" smtClean="0">
                <a:latin typeface="楷体" pitchFamily="49" charset="-122"/>
                <a:ea typeface="楷体" pitchFamily="49" charset="-122"/>
              </a:rPr>
              <a:t>）</a:t>
            </a: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          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白昼</a:t>
            </a:r>
            <a:r>
              <a:rPr lang="zh-CN" altLang="zh-CN" sz="2800" b="1" dirty="0" smtClean="0">
                <a:latin typeface="楷体" pitchFamily="49" charset="-122"/>
                <a:ea typeface="楷体" pitchFamily="49" charset="-122"/>
              </a:rPr>
              <a:t>（</a:t>
            </a:r>
            <a:r>
              <a:rPr lang="en-US" altLang="zh-CN" sz="2800" b="1" dirty="0" err="1" smtClean="0">
                <a:latin typeface="汉语拼音" pitchFamily="34" charset="0"/>
                <a:ea typeface="楷体" pitchFamily="49" charset="-122"/>
                <a:cs typeface="汉语拼音" pitchFamily="34" charset="0"/>
              </a:rPr>
              <a:t>zhòu</a:t>
            </a:r>
            <a:r>
              <a:rPr lang="zh-CN" altLang="zh-CN" sz="2800" b="1" dirty="0" smtClean="0">
                <a:latin typeface="楷体" pitchFamily="49" charset="-122"/>
                <a:ea typeface="楷体" pitchFamily="49" charset="-122"/>
              </a:rPr>
              <a:t>）</a:t>
            </a: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  </a:t>
            </a:r>
            <a:endParaRPr lang="zh-CN" altLang="zh-CN" sz="28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68344" y="1071776"/>
            <a:ext cx="72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C</a:t>
            </a:r>
            <a:endParaRPr lang="zh-CN" altLang="en-US" sz="4000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91770" y="426085"/>
            <a:ext cx="2402205" cy="561340"/>
            <a:chOff x="354" y="648"/>
            <a:chExt cx="3783" cy="884"/>
          </a:xfrm>
        </p:grpSpPr>
        <p:sp>
          <p:nvSpPr>
            <p:cNvPr id="7" name="文本框 14"/>
            <p:cNvSpPr txBox="1"/>
            <p:nvPr/>
          </p:nvSpPr>
          <p:spPr>
            <a:xfrm>
              <a:off x="983" y="648"/>
              <a:ext cx="3155" cy="885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课堂演练</a:t>
              </a: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" y="731"/>
              <a:ext cx="578" cy="719"/>
            </a:xfrm>
            <a:prstGeom prst="rect">
              <a:avLst/>
            </a:prstGeom>
          </p:spPr>
        </p:pic>
      </p:grpSp>
      <p:sp>
        <p:nvSpPr>
          <p:cNvPr id="9" name="文本框 9"/>
          <p:cNvSpPr txBox="1">
            <a:spLocks noChangeArrowheads="1"/>
          </p:cNvSpPr>
          <p:nvPr/>
        </p:nvSpPr>
        <p:spPr bwMode="auto">
          <a:xfrm>
            <a:off x="5218077" y="2120538"/>
            <a:ext cx="5780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en-US" altLang="zh-CN" sz="2800" dirty="0" smtClean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·</a:t>
            </a:r>
            <a:endParaRPr lang="zh-CN" altLang="en-US" sz="2800" dirty="0">
              <a:solidFill>
                <a:srgbClr val="FF0000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1041613" y="2120538"/>
            <a:ext cx="5780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en-US" altLang="zh-CN" sz="2800" dirty="0" smtClean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·</a:t>
            </a:r>
            <a:endParaRPr lang="zh-CN" altLang="en-US" sz="2800" dirty="0">
              <a:solidFill>
                <a:srgbClr val="FF0000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1" name="文本框 9"/>
          <p:cNvSpPr txBox="1">
            <a:spLocks noChangeArrowheads="1"/>
          </p:cNvSpPr>
          <p:nvPr/>
        </p:nvSpPr>
        <p:spPr bwMode="auto">
          <a:xfrm>
            <a:off x="5222067" y="2768610"/>
            <a:ext cx="5780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en-US" altLang="zh-CN" sz="2800" dirty="0" smtClean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·</a:t>
            </a:r>
            <a:endParaRPr lang="zh-CN" altLang="en-US" sz="2800" dirty="0">
              <a:solidFill>
                <a:srgbClr val="FF0000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2" name="文本框 9"/>
          <p:cNvSpPr txBox="1">
            <a:spLocks noChangeArrowheads="1"/>
          </p:cNvSpPr>
          <p:nvPr/>
        </p:nvSpPr>
        <p:spPr bwMode="auto">
          <a:xfrm>
            <a:off x="1043608" y="2768610"/>
            <a:ext cx="5780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en-US" altLang="zh-CN" sz="2800" dirty="0" smtClean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·</a:t>
            </a:r>
            <a:endParaRPr lang="zh-CN" altLang="en-US" sz="2800" dirty="0">
              <a:solidFill>
                <a:srgbClr val="FF0000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3" name="文本框 9"/>
          <p:cNvSpPr txBox="1">
            <a:spLocks noChangeArrowheads="1"/>
          </p:cNvSpPr>
          <p:nvPr/>
        </p:nvSpPr>
        <p:spPr bwMode="auto">
          <a:xfrm>
            <a:off x="5290085" y="3416682"/>
            <a:ext cx="5780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en-US" altLang="zh-CN" sz="2800" dirty="0" smtClean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·</a:t>
            </a:r>
            <a:endParaRPr lang="zh-CN" altLang="en-US" sz="2800" dirty="0">
              <a:solidFill>
                <a:srgbClr val="FF0000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4" name="文本框 9"/>
          <p:cNvSpPr txBox="1">
            <a:spLocks noChangeArrowheads="1"/>
          </p:cNvSpPr>
          <p:nvPr/>
        </p:nvSpPr>
        <p:spPr bwMode="auto">
          <a:xfrm>
            <a:off x="1401653" y="3416682"/>
            <a:ext cx="5780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en-US" altLang="zh-CN" sz="2800" dirty="0" smtClean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·</a:t>
            </a:r>
            <a:endParaRPr lang="zh-CN" altLang="en-US" sz="2800" dirty="0">
              <a:solidFill>
                <a:srgbClr val="FF0000"/>
              </a:solidFill>
              <a:latin typeface="宋体" pitchFamily="2" charset="-122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848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59743" y="483518"/>
            <a:ext cx="8280920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latin typeface="黑体" pitchFamily="49" charset="-122"/>
                <a:ea typeface="黑体" pitchFamily="49" charset="-122"/>
              </a:rPr>
              <a:t>    二、先解释加点字的意思，再说说诗句的意思。</a:t>
            </a:r>
            <a:r>
              <a:rPr lang="en-US" altLang="zh-CN" sz="2800" dirty="0" smtClean="0">
                <a:latin typeface="宋体" pitchFamily="2" charset="-122"/>
                <a:ea typeface="宋体" pitchFamily="2" charset="-122"/>
              </a:rPr>
              <a:t>  </a:t>
            </a:r>
          </a:p>
          <a:p>
            <a:pPr>
              <a:lnSpc>
                <a:spcPct val="120000"/>
              </a:lnSpc>
            </a:pP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 </a:t>
            </a: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   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童孙未解供耕织，也傍桑阴学种瓜。</a:t>
            </a:r>
            <a:endParaRPr lang="en-US" altLang="zh-CN" sz="2800" b="1" dirty="0" smtClean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b="1" dirty="0" smtClean="0">
                <a:latin typeface="宋体" pitchFamily="2" charset="-122"/>
                <a:ea typeface="宋体" pitchFamily="2" charset="-122"/>
              </a:rPr>
              <a:t>    解</a:t>
            </a:r>
            <a:r>
              <a:rPr lang="zh-CN" altLang="en-US" sz="2800" b="1" dirty="0" smtClean="0">
                <a:latin typeface="宋体" pitchFamily="2" charset="-122"/>
                <a:ea typeface="宋体" pitchFamily="2" charset="-122"/>
                <a:sym typeface="Wingdings" pitchFamily="2" charset="2"/>
              </a:rPr>
              <a:t>：（          ）  供：（    ） </a:t>
            </a:r>
            <a:endParaRPr lang="en-US" altLang="zh-CN" sz="2800" b="1" dirty="0" smtClean="0">
              <a:latin typeface="宋体" pitchFamily="2" charset="-122"/>
              <a:ea typeface="宋体" pitchFamily="2" charset="-122"/>
              <a:sym typeface="Wingdings" pitchFamily="2" charset="2"/>
            </a:endParaRPr>
          </a:p>
          <a:p>
            <a:pPr>
              <a:lnSpc>
                <a:spcPct val="120000"/>
              </a:lnSpc>
            </a:pPr>
            <a:r>
              <a:rPr lang="zh-CN" altLang="en-US" sz="2800" b="1" dirty="0" smtClean="0">
                <a:latin typeface="宋体" pitchFamily="2" charset="-122"/>
                <a:ea typeface="宋体" pitchFamily="2" charset="-122"/>
                <a:sym typeface="Wingdings" pitchFamily="2" charset="2"/>
              </a:rPr>
              <a:t>    傍：（    ）</a:t>
            </a:r>
            <a:r>
              <a:rPr lang="en-US" altLang="zh-CN" sz="2800" b="1" dirty="0">
                <a:latin typeface="宋体" pitchFamily="2" charset="-122"/>
                <a:ea typeface="宋体" pitchFamily="2" charset="-122"/>
                <a:sym typeface="Wingdings" pitchFamily="2" charset="2"/>
              </a:rPr>
              <a:t> </a:t>
            </a:r>
            <a:r>
              <a:rPr lang="en-US" altLang="zh-CN" sz="2800" b="1" dirty="0" smtClean="0">
                <a:latin typeface="宋体" pitchFamily="2" charset="-122"/>
                <a:ea typeface="宋体" pitchFamily="2" charset="-122"/>
                <a:sym typeface="Wingdings" pitchFamily="2" charset="2"/>
              </a:rPr>
              <a:t>       </a:t>
            </a:r>
            <a:r>
              <a:rPr lang="zh-CN" altLang="en-US" sz="2800" b="1" dirty="0" smtClean="0">
                <a:latin typeface="宋体" pitchFamily="2" charset="-122"/>
                <a:ea typeface="宋体" pitchFamily="2" charset="-122"/>
                <a:sym typeface="Wingdings" pitchFamily="2" charset="2"/>
              </a:rPr>
              <a:t>阴：（     ）</a:t>
            </a:r>
            <a:endParaRPr lang="en-US" altLang="zh-CN" sz="2800" b="1" dirty="0" smtClean="0">
              <a:latin typeface="宋体" pitchFamily="2" charset="-122"/>
              <a:ea typeface="宋体" pitchFamily="2" charset="-122"/>
              <a:sym typeface="Wingdings" pitchFamily="2" charset="2"/>
            </a:endParaRPr>
          </a:p>
          <a:p>
            <a:pPr>
              <a:lnSpc>
                <a:spcPct val="120000"/>
              </a:lnSpc>
            </a:pPr>
            <a:r>
              <a:rPr lang="en-US" altLang="zh-CN" sz="2800" b="1" dirty="0" smtClean="0">
                <a:latin typeface="宋体" pitchFamily="2" charset="-122"/>
                <a:ea typeface="宋体" pitchFamily="2" charset="-122"/>
                <a:sym typeface="Wingdings" pitchFamily="2" charset="2"/>
              </a:rPr>
              <a:t>    </a:t>
            </a:r>
            <a:r>
              <a:rPr lang="zh-CN" altLang="en-US" sz="2800" b="1" dirty="0" smtClean="0">
                <a:latin typeface="宋体" pitchFamily="2" charset="-122"/>
                <a:ea typeface="宋体" pitchFamily="2" charset="-122"/>
                <a:sym typeface="Wingdings" pitchFamily="2" charset="2"/>
              </a:rPr>
              <a:t>我来说诗意：</a:t>
            </a:r>
            <a:endParaRPr lang="en-US" altLang="zh-CN" sz="2800" b="1" dirty="0" smtClean="0">
              <a:latin typeface="宋体" pitchFamily="2" charset="-122"/>
              <a:ea typeface="宋体" pitchFamily="2" charset="-122"/>
              <a:sym typeface="Wingdings" pitchFamily="2" charset="2"/>
            </a:endParaRPr>
          </a:p>
          <a:p>
            <a:pPr>
              <a:lnSpc>
                <a:spcPct val="120000"/>
              </a:lnSpc>
            </a:pPr>
            <a:r>
              <a:rPr lang="en-US" altLang="zh-CN" sz="2800" b="1" dirty="0">
                <a:latin typeface="宋体" pitchFamily="2" charset="-122"/>
                <a:ea typeface="宋体" pitchFamily="2" charset="-122"/>
                <a:sym typeface="Wingdings" pitchFamily="2" charset="2"/>
              </a:rPr>
              <a:t> </a:t>
            </a:r>
            <a:r>
              <a:rPr lang="en-US" altLang="zh-CN" sz="2800" b="1" dirty="0" smtClean="0">
                <a:latin typeface="宋体" pitchFamily="2" charset="-122"/>
                <a:ea typeface="宋体" pitchFamily="2" charset="-122"/>
                <a:sym typeface="Wingdings" pitchFamily="2" charset="2"/>
              </a:rPr>
              <a:t>    </a:t>
            </a:r>
            <a:endParaRPr lang="en-US" altLang="zh-CN" sz="2800" dirty="0" smtClean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159923" y="1544474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理解，懂得</a:t>
            </a:r>
            <a:endParaRPr lang="zh-CN" altLang="en-US" sz="2800" b="1" dirty="0">
              <a:solidFill>
                <a:srgbClr val="FF0000"/>
              </a:solidFill>
              <a:latin typeface="宋体" pitchFamily="2" charset="-122"/>
              <a:ea typeface="宋体" pitchFamily="2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567170" y="4070898"/>
            <a:ext cx="2338070" cy="472440"/>
            <a:chOff x="9981" y="5834"/>
            <a:chExt cx="3682" cy="744"/>
          </a:xfrm>
        </p:grpSpPr>
        <p:sp>
          <p:nvSpPr>
            <p:cNvPr id="11" name="TextBox 11">
              <a:hlinkClick r:id="rId2" action="ppaction://hlinkfile"/>
            </p:cNvPr>
            <p:cNvSpPr txBox="1">
              <a:spLocks noChangeArrowheads="1"/>
            </p:cNvSpPr>
            <p:nvPr/>
          </p:nvSpPr>
          <p:spPr bwMode="auto">
            <a:xfrm>
              <a:off x="9981" y="5860"/>
              <a:ext cx="2202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dirty="0">
                  <a:latin typeface="Kaiti SC" panose="02010600040101010101" pitchFamily="2" charset="-122"/>
                  <a:ea typeface="Kaiti SC" panose="02010600040101010101" pitchFamily="2" charset="-122"/>
                </a:rPr>
                <a:t>字词听写</a:t>
              </a: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1" y="5938"/>
              <a:ext cx="553" cy="599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57708">
              <a:off x="12364" y="5834"/>
              <a:ext cx="528" cy="744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/>
        </p:nvSpPr>
        <p:spPr>
          <a:xfrm>
            <a:off x="2222216" y="1981240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靠近</a:t>
            </a:r>
          </a:p>
        </p:txBody>
      </p:sp>
      <p:sp>
        <p:nvSpPr>
          <p:cNvPr id="15" name="矩形 14"/>
          <p:cNvSpPr/>
          <p:nvPr/>
        </p:nvSpPr>
        <p:spPr>
          <a:xfrm>
            <a:off x="5754215" y="1976522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树荫</a:t>
            </a:r>
          </a:p>
        </p:txBody>
      </p:sp>
      <p:sp>
        <p:nvSpPr>
          <p:cNvPr id="2" name="矩形 1"/>
          <p:cNvSpPr/>
          <p:nvPr/>
        </p:nvSpPr>
        <p:spPr>
          <a:xfrm>
            <a:off x="1115616" y="3133301"/>
            <a:ext cx="72714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小孩子虽然不懂得耕田织布</a:t>
            </a:r>
            <a:r>
              <a:rPr lang="en-US" altLang="zh-CN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也在那桑树荫下学着种瓜。</a:t>
            </a:r>
            <a:endParaRPr lang="zh-CN" altLang="en-US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cxnSp>
        <p:nvCxnSpPr>
          <p:cNvPr id="16" name="直接连接符 15"/>
          <p:cNvCxnSpPr>
            <a:stCxn id="2" idx="1"/>
          </p:cNvCxnSpPr>
          <p:nvPr/>
        </p:nvCxnSpPr>
        <p:spPr>
          <a:xfrm flipV="1">
            <a:off x="1115616" y="3610354"/>
            <a:ext cx="7271432" cy="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1142494" y="4078262"/>
            <a:ext cx="192344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2159923" y="1203598"/>
            <a:ext cx="545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·</a:t>
            </a:r>
            <a:endParaRPr lang="zh-CN" altLang="en-US" sz="2800" b="1" dirty="0">
              <a:solidFill>
                <a:srgbClr val="FF0000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514490" y="1203598"/>
            <a:ext cx="545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·</a:t>
            </a:r>
            <a:endParaRPr lang="zh-CN" altLang="en-US" sz="2800" b="1" dirty="0">
              <a:solidFill>
                <a:srgbClr val="FF0000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320163" y="1203598"/>
            <a:ext cx="545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·</a:t>
            </a:r>
            <a:endParaRPr lang="zh-CN" altLang="en-US" sz="2800" b="1" dirty="0">
              <a:solidFill>
                <a:srgbClr val="FF0000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034770" y="1203598"/>
            <a:ext cx="545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·</a:t>
            </a:r>
            <a:endParaRPr lang="zh-CN" altLang="en-US" sz="2800" b="1" dirty="0">
              <a:solidFill>
                <a:srgbClr val="FF0000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724128" y="1544474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从事</a:t>
            </a:r>
            <a:endParaRPr lang="zh-CN" altLang="en-US" sz="2800" b="1" dirty="0">
              <a:solidFill>
                <a:srgbClr val="FF0000"/>
              </a:solidFill>
              <a:latin typeface="宋体" pitchFamily="2" charset="-122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61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2" grpId="0"/>
      <p:bldP spid="2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267744" y="1587640"/>
            <a:ext cx="5886986" cy="248221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800" dirty="0" smtClean="0">
                <a:latin typeface="黑体" pitchFamily="49" charset="-122"/>
                <a:ea typeface="黑体" pitchFamily="49" charset="-122"/>
              </a:rPr>
              <a:t>    </a:t>
            </a:r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上节课，我们学习了</a:t>
            </a:r>
            <a:r>
              <a:rPr lang="en-US" altLang="zh-CN" sz="2800" b="1" dirty="0" smtClean="0"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2800" b="1" dirty="0" smtClean="0">
                <a:latin typeface="黑体" pitchFamily="2" charset="-122"/>
                <a:ea typeface="黑体" pitchFamily="2" charset="-122"/>
                <a:cs typeface="楷体" pitchFamily="49" charset="-122"/>
                <a:sym typeface="+mn-ea"/>
              </a:rPr>
              <a:t>四时田园杂兴</a:t>
            </a:r>
            <a:r>
              <a:rPr lang="en-US" altLang="zh-CN" sz="2800" b="1" dirty="0" smtClean="0"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800" b="1" dirty="0">
                <a:latin typeface="黑体" pitchFamily="2" charset="-122"/>
                <a:ea typeface="黑体" pitchFamily="2" charset="-122"/>
                <a:cs typeface="楷体" pitchFamily="49" charset="-122"/>
                <a:sym typeface="+mn-ea"/>
              </a:rPr>
              <a:t>（其三十一）</a:t>
            </a:r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，体会到了农村儿童的天真情趣。这节课</a:t>
            </a:r>
            <a:r>
              <a:rPr lang="zh-CN" altLang="en-US" sz="2800" b="1" dirty="0">
                <a:latin typeface="黑体" pitchFamily="49" charset="-122"/>
                <a:ea typeface="黑体" pitchFamily="49" charset="-122"/>
              </a:rPr>
              <a:t>我们</a:t>
            </a:r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继续学习两首描绘童真童趣的古诗吧！</a:t>
            </a:r>
            <a:endParaRPr lang="zh-CN" altLang="en-US" sz="2800" b="1" dirty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46FC3C70-07FC-524D-8E0A-6C12C0962B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77" y="546963"/>
            <a:ext cx="1629583" cy="37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文本框 11">
            <a:extLst>
              <a:ext uri="{FF2B5EF4-FFF2-40B4-BE49-F238E27FC236}">
                <a16:creationId xmlns="" xmlns:a16="http://schemas.microsoft.com/office/drawing/2014/main" id="{9FDC4D59-C4EE-164C-8F2E-F8055F73027B}"/>
              </a:ext>
            </a:extLst>
          </p:cNvPr>
          <p:cNvSpPr txBox="1"/>
          <p:nvPr/>
        </p:nvSpPr>
        <p:spPr>
          <a:xfrm>
            <a:off x="333190" y="536227"/>
            <a:ext cx="123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</a:rPr>
              <a:t>第二课时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061C24E-8F5B-344B-B0B0-700FB18A08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26" y="1785367"/>
            <a:ext cx="1366884" cy="19588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 trans="55000" size="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48"/>
          <p:cNvSpPr txBox="1"/>
          <p:nvPr/>
        </p:nvSpPr>
        <p:spPr>
          <a:xfrm>
            <a:off x="2915816" y="1167448"/>
            <a:ext cx="3024336" cy="900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5400" b="1" dirty="0" smtClean="0">
                <a:ln w="0"/>
                <a:solidFill>
                  <a:srgbClr val="FF0000"/>
                </a:solidFill>
                <a:effectLst>
                  <a:glow rad="139700">
                    <a:schemeClr val="bg1">
                      <a:alpha val="91000"/>
                    </a:schemeClr>
                  </a:glow>
                </a:effectLst>
                <a:latin typeface="黑体" pitchFamily="49" charset="-122"/>
                <a:ea typeface="黑体" pitchFamily="49" charset="-122"/>
              </a:rPr>
              <a:t>稚子弄冰</a:t>
            </a:r>
            <a:endParaRPr lang="zh-CN" altLang="en-US" sz="5400" b="1" dirty="0">
              <a:ln w="0"/>
              <a:solidFill>
                <a:srgbClr val="FF0000"/>
              </a:solidFill>
              <a:effectLst>
                <a:glow rad="139700">
                  <a:schemeClr val="bg1">
                    <a:alpha val="91000"/>
                  </a:schemeClr>
                </a:glow>
              </a:effectLst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7494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283968" y="620406"/>
            <a:ext cx="4023102" cy="3935705"/>
            <a:chOff x="4283968" y="620406"/>
            <a:chExt cx="4023102" cy="393570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rcRect l="4457" t="9468" r="4432" b="10868"/>
            <a:stretch>
              <a:fillRect/>
            </a:stretch>
          </p:blipFill>
          <p:spPr>
            <a:xfrm>
              <a:off x="4283968" y="620406"/>
              <a:ext cx="4023102" cy="3935705"/>
            </a:xfrm>
            <a:prstGeom prst="rect">
              <a:avLst/>
            </a:prstGeom>
          </p:spPr>
        </p:pic>
        <p:sp>
          <p:nvSpPr>
            <p:cNvPr id="5" name="文本框 6"/>
            <p:cNvSpPr txBox="1"/>
            <p:nvPr/>
          </p:nvSpPr>
          <p:spPr>
            <a:xfrm>
              <a:off x="4429124" y="928676"/>
              <a:ext cx="3706987" cy="319472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800" kern="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稚子弄冰</a:t>
              </a:r>
              <a:endParaRPr lang="en-US" altLang="zh-CN" sz="2800" kern="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sz="280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【</a:t>
              </a:r>
              <a:r>
                <a:rPr lang="zh-CN" altLang="en-US" sz="280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宋</a:t>
              </a:r>
              <a:r>
                <a:rPr lang="en-US" altLang="zh-CN" sz="280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】</a:t>
              </a:r>
              <a:r>
                <a:rPr lang="zh-CN" altLang="en-US" sz="280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杨万里</a:t>
              </a:r>
              <a:endParaRPr lang="en-US" altLang="zh-CN" sz="280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z="280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稚子</a:t>
              </a:r>
              <a:r>
                <a:rPr lang="en-US" altLang="zh-CN" sz="280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/</a:t>
              </a:r>
              <a:r>
                <a:rPr lang="zh-CN" altLang="en-US" sz="280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金盆</a:t>
              </a:r>
              <a:r>
                <a:rPr lang="en-US" altLang="zh-CN" sz="280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/</a:t>
              </a:r>
              <a:r>
                <a:rPr lang="zh-CN" altLang="en-US" sz="280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脱晓冰，</a:t>
              </a:r>
              <a:endParaRPr lang="en-US" altLang="zh-CN" sz="280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z="280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彩丝</a:t>
              </a:r>
              <a:r>
                <a:rPr lang="en-US" altLang="zh-CN" sz="280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/</a:t>
              </a:r>
              <a:r>
                <a:rPr lang="zh-CN" altLang="en-US" sz="280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穿取</a:t>
              </a:r>
              <a:r>
                <a:rPr lang="en-US" altLang="zh-CN" sz="280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/</a:t>
              </a:r>
              <a:r>
                <a:rPr lang="zh-CN" altLang="en-US" sz="280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当银钲。</a:t>
              </a:r>
              <a:endParaRPr lang="en-US" altLang="zh-CN" sz="280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z="280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敲成</a:t>
              </a:r>
              <a:r>
                <a:rPr lang="en-US" altLang="zh-CN" sz="280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/</a:t>
              </a:r>
              <a:r>
                <a:rPr lang="zh-CN" altLang="en-US" sz="280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玉磬</a:t>
              </a:r>
              <a:r>
                <a:rPr lang="en-US" altLang="zh-CN" sz="280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/</a:t>
              </a:r>
              <a:r>
                <a:rPr lang="zh-CN" altLang="en-US" sz="280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穿林响，</a:t>
              </a:r>
              <a:endParaRPr lang="en-US" altLang="zh-CN" sz="280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z="280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忽作</a:t>
              </a:r>
              <a:r>
                <a:rPr lang="en-US" altLang="zh-CN" sz="280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/</a:t>
              </a:r>
              <a:r>
                <a:rPr lang="zh-CN" altLang="en-US" sz="280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玻璃</a:t>
              </a:r>
              <a:r>
                <a:rPr lang="en-US" altLang="zh-CN" sz="280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/</a:t>
              </a:r>
              <a:r>
                <a:rPr lang="zh-CN" altLang="en-US" sz="280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碎地声。</a:t>
              </a:r>
              <a:endParaRPr lang="zh-CN" altLang="en-US" sz="2800" dirty="0">
                <a:solidFill>
                  <a:schemeClr val="bg1"/>
                </a:solidFill>
                <a:latin typeface="黑体" pitchFamily="2" charset="-122"/>
                <a:ea typeface="黑体" pitchFamily="2" charset="-122"/>
              </a:endParaRPr>
            </a:p>
          </p:txBody>
        </p:sp>
      </p:grpSp>
      <p:sp>
        <p:nvSpPr>
          <p:cNvPr id="3" name="文本框 6"/>
          <p:cNvSpPr txBox="1"/>
          <p:nvPr/>
        </p:nvSpPr>
        <p:spPr>
          <a:xfrm>
            <a:off x="714348" y="1714494"/>
            <a:ext cx="3286148" cy="177279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 smtClean="0">
                <a:latin typeface="黑体" pitchFamily="2" charset="-122"/>
                <a:ea typeface="黑体" pitchFamily="2" charset="-122"/>
                <a:cs typeface="楷体" panose="02010609060101010101" pitchFamily="49" charset="-122"/>
              </a:rPr>
              <a:t>    </a:t>
            </a:r>
            <a:r>
              <a:rPr lang="zh-CN" altLang="en-US" sz="2800" dirty="0" smtClean="0">
                <a:latin typeface="黑体" pitchFamily="2" charset="-122"/>
                <a:ea typeface="黑体" pitchFamily="2" charset="-122"/>
                <a:cs typeface="楷体" panose="02010609060101010101" pitchFamily="49" charset="-122"/>
              </a:rPr>
              <a:t>用</a:t>
            </a:r>
            <a:r>
              <a:rPr lang="zh-CN" altLang="en-US" sz="2800" dirty="0">
                <a:latin typeface="黑体" pitchFamily="2" charset="-122"/>
                <a:ea typeface="黑体" pitchFamily="2" charset="-122"/>
                <a:cs typeface="楷体" panose="02010609060101010101" pitchFamily="49" charset="-122"/>
              </a:rPr>
              <a:t>自己喜欢的方式自由读诗，把古诗读正确、读流利。</a:t>
            </a:r>
            <a:r>
              <a:rPr lang="zh-CN" altLang="en-US" sz="2400" dirty="0">
                <a:latin typeface="黑体" pitchFamily="2" charset="-122"/>
                <a:ea typeface="黑体" pitchFamily="2" charset="-122"/>
                <a:cs typeface="楷体" panose="02010609060101010101" pitchFamily="49" charset="-122"/>
              </a:rPr>
              <a:t> </a:t>
            </a:r>
            <a:r>
              <a:rPr lang="zh-CN" altLang="en-US" sz="2400" dirty="0">
                <a:latin typeface="黑体" pitchFamily="2" charset="-122"/>
                <a:ea typeface="黑体" pitchFamily="2" charset="-122"/>
              </a:rPr>
              <a:t>          </a:t>
            </a:r>
          </a:p>
        </p:txBody>
      </p:sp>
      <p:sp>
        <p:nvSpPr>
          <p:cNvPr id="8" name="文本框 14">
            <a:extLst>
              <a:ext uri="{FF2B5EF4-FFF2-40B4-BE49-F238E27FC236}">
                <a16:creationId xmlns="" xmlns:a16="http://schemas.microsoft.com/office/drawing/2014/main" id="{2CE03CEB-302D-7F49-91E3-27EDABCA2FA5}"/>
              </a:ext>
            </a:extLst>
          </p:cNvPr>
          <p:cNvSpPr txBox="1"/>
          <p:nvPr/>
        </p:nvSpPr>
        <p:spPr>
          <a:xfrm>
            <a:off x="624428" y="353874"/>
            <a:ext cx="2147372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YouYuan" panose="02010509060101010101" pitchFamily="49" charset="-122"/>
                <a:ea typeface="YouYuan" panose="02010509060101010101" pitchFamily="49" charset="-122"/>
              </a:rPr>
              <a:t>整体感知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09C90686-15F3-D346-BEB7-8A3E8DB4E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82" y="406551"/>
            <a:ext cx="366860" cy="45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1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2402229" y="512004"/>
            <a:ext cx="6048672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如何</a:t>
            </a:r>
            <a:r>
              <a:rPr lang="zh-CN" altLang="en-US" sz="28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理解</a:t>
            </a:r>
            <a:r>
              <a:rPr lang="zh-CN" altLang="en-US" sz="2800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题目“稚子弄冰”</a:t>
            </a:r>
            <a:r>
              <a:rPr lang="en-US" altLang="zh-CN" sz="28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?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40" y="997056"/>
            <a:ext cx="1356678" cy="194421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556916" y="1400769"/>
            <a:ext cx="4392488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ln w="0"/>
                <a:solidFill>
                  <a:schemeClr val="tx1"/>
                </a:solidFill>
                <a:latin typeface="楷体" pitchFamily="49" charset="-122"/>
                <a:ea typeface="楷体" pitchFamily="49" charset="-122"/>
              </a:rPr>
              <a:t>稚子        弄冰</a:t>
            </a:r>
            <a:endParaRPr lang="en-US" altLang="zh-CN" sz="2800" b="1" dirty="0">
              <a:solidFill>
                <a:schemeClr val="tx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6" name="椭圆 5"/>
          <p:cNvSpPr/>
          <p:nvPr/>
        </p:nvSpPr>
        <p:spPr bwMode="auto">
          <a:xfrm>
            <a:off x="2556916" y="1565348"/>
            <a:ext cx="936104" cy="43204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785918" y="2214560"/>
            <a:ext cx="2066002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幼小的孩子</a:t>
            </a:r>
            <a:endParaRPr lang="en-US" altLang="zh-CN" sz="2800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5" name="椭圆 14"/>
          <p:cNvSpPr/>
          <p:nvPr/>
        </p:nvSpPr>
        <p:spPr bwMode="auto">
          <a:xfrm>
            <a:off x="4429124" y="1571618"/>
            <a:ext cx="1355947" cy="43204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4434824" y="2139702"/>
            <a:ext cx="2441432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提着冰块玩耍</a:t>
            </a:r>
            <a:endParaRPr lang="en-US" altLang="zh-CN" sz="2800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505866" y="3437587"/>
            <a:ext cx="58744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解题</a:t>
            </a:r>
            <a:r>
              <a:rPr lang="zh-CN" altLang="en-US" sz="24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：幼稚、天真的孩子以冰做</a:t>
            </a:r>
            <a:r>
              <a:rPr lang="zh-CN" altLang="en-US" sz="2400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玩具玩耍。</a:t>
            </a:r>
            <a:endParaRPr lang="en-US" altLang="zh-CN" sz="2400" dirty="0">
              <a:solidFill>
                <a:schemeClr val="tx1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2416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5" grpId="0" animBg="1"/>
      <p:bldP spid="16" grpId="0" animBg="1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"/>
          <p:cNvSpPr txBox="1"/>
          <p:nvPr/>
        </p:nvSpPr>
        <p:spPr>
          <a:xfrm>
            <a:off x="2195736" y="1756972"/>
            <a:ext cx="5544616" cy="1212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有感情地朗读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前两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句古诗，结合注释，说说这两句诗写了什么。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90" y="1779662"/>
            <a:ext cx="1356678" cy="1944216"/>
          </a:xfrm>
          <a:prstGeom prst="rect">
            <a:avLst/>
          </a:prstGeom>
        </p:spPr>
      </p:pic>
      <p:sp>
        <p:nvSpPr>
          <p:cNvPr id="10" name="文本框 14"/>
          <p:cNvSpPr txBox="1"/>
          <p:nvPr/>
        </p:nvSpPr>
        <p:spPr>
          <a:xfrm>
            <a:off x="624428" y="411510"/>
            <a:ext cx="1931348" cy="56070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互动课堂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94" y="464186"/>
            <a:ext cx="366861" cy="45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8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642910" y="1503030"/>
            <a:ext cx="3894015" cy="107721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 b="1" dirty="0" smtClean="0">
                <a:latin typeface="楷体" pitchFamily="49" charset="-122"/>
                <a:ea typeface="楷体" pitchFamily="49" charset="-122"/>
              </a:rPr>
              <a:t>稚子</a:t>
            </a:r>
            <a:r>
              <a:rPr lang="en-US" altLang="zh-CN" sz="32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/</a:t>
            </a:r>
            <a:r>
              <a:rPr lang="zh-CN" altLang="en-US" sz="3200" b="1" dirty="0" smtClean="0">
                <a:latin typeface="楷体" pitchFamily="49" charset="-122"/>
                <a:ea typeface="楷体" pitchFamily="49" charset="-122"/>
              </a:rPr>
              <a:t>金盆</a:t>
            </a:r>
            <a:r>
              <a:rPr lang="en-US" altLang="zh-CN" sz="32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/</a:t>
            </a:r>
            <a:r>
              <a:rPr lang="zh-CN" altLang="en-US" sz="3200" b="1" dirty="0" smtClean="0">
                <a:latin typeface="楷体" pitchFamily="49" charset="-122"/>
                <a:ea typeface="楷体" pitchFamily="49" charset="-122"/>
              </a:rPr>
              <a:t>脱晓冰，</a:t>
            </a:r>
            <a:endParaRPr lang="en-US" altLang="zh-CN" sz="3200" b="1" dirty="0" smtClean="0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3200" b="1" dirty="0" smtClean="0">
                <a:latin typeface="楷体" pitchFamily="49" charset="-122"/>
                <a:ea typeface="楷体" pitchFamily="49" charset="-122"/>
              </a:rPr>
              <a:t>彩丝</a:t>
            </a:r>
            <a:r>
              <a:rPr lang="en-US" altLang="zh-CN" sz="32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/</a:t>
            </a:r>
            <a:r>
              <a:rPr lang="zh-CN" altLang="en-US" sz="3200" b="1" dirty="0" smtClean="0">
                <a:latin typeface="楷体" pitchFamily="49" charset="-122"/>
                <a:ea typeface="楷体" pitchFamily="49" charset="-122"/>
              </a:rPr>
              <a:t>穿取</a:t>
            </a:r>
            <a:r>
              <a:rPr lang="en-US" altLang="zh-CN" sz="32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/</a:t>
            </a:r>
            <a:r>
              <a:rPr lang="zh-CN" altLang="en-US" sz="3200" b="1" dirty="0" smtClean="0">
                <a:latin typeface="楷体" pitchFamily="49" charset="-122"/>
                <a:ea typeface="楷体" pitchFamily="49" charset="-122"/>
              </a:rPr>
              <a:t>当银</a:t>
            </a:r>
            <a:r>
              <a:rPr lang="zh-CN" altLang="en-US" sz="3200" b="1" dirty="0" smtClean="0">
                <a:latin typeface="楷体" pitchFamily="49" charset="-122"/>
                <a:ea typeface="楷体" pitchFamily="49" charset="-122"/>
                <a:hlinkClick r:id="rId2" action="ppaction://hlinkpres?slideindex=1&amp;slidetitle="/>
              </a:rPr>
              <a:t>钲</a:t>
            </a:r>
            <a:r>
              <a:rPr lang="zh-CN" altLang="en-US" sz="3200" b="1" dirty="0" smtClean="0">
                <a:latin typeface="楷体" pitchFamily="49" charset="-122"/>
                <a:ea typeface="楷体" pitchFamily="49" charset="-122"/>
              </a:rPr>
              <a:t>。</a:t>
            </a:r>
            <a:endParaRPr lang="zh-CN" altLang="en-US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85720" y="717212"/>
            <a:ext cx="2070902" cy="43858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24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幼小的孩子</a:t>
            </a:r>
            <a:endParaRPr lang="zh-CN" altLang="en-US" sz="2400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571736" y="360022"/>
            <a:ext cx="2577190" cy="80791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早晨从金属盆里把冰取出来</a:t>
            </a:r>
            <a:endParaRPr lang="zh-CN" altLang="en-US" sz="2400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643042" y="2997264"/>
            <a:ext cx="5521246" cy="43858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一种金属打击乐器，形状像钟，有长柄</a:t>
            </a:r>
            <a:endParaRPr lang="zh-CN" altLang="en-US" sz="2400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28597" y="3708053"/>
            <a:ext cx="7959827" cy="8079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诗意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：</a:t>
            </a:r>
            <a:r>
              <a:rPr lang="zh-CN" altLang="en-US" sz="2400" b="1" dirty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清晨，满脸稚气的小孩，将夜间冻结在盆中的冰块脱下，用彩丝穿起来，提在手中当钲来敲。</a:t>
            </a:r>
          </a:p>
        </p:txBody>
      </p:sp>
      <p:sp>
        <p:nvSpPr>
          <p:cNvPr id="7" name="上箭头 6"/>
          <p:cNvSpPr/>
          <p:nvPr/>
        </p:nvSpPr>
        <p:spPr bwMode="auto">
          <a:xfrm>
            <a:off x="918448" y="1275606"/>
            <a:ext cx="197168" cy="227718"/>
          </a:xfrm>
          <a:prstGeom prst="upArrow">
            <a:avLst/>
          </a:prstGeom>
          <a:solidFill>
            <a:srgbClr val="92D050">
              <a:alpha val="92000"/>
            </a:srgbClr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上箭头 31"/>
          <p:cNvSpPr/>
          <p:nvPr/>
        </p:nvSpPr>
        <p:spPr bwMode="auto">
          <a:xfrm>
            <a:off x="3357554" y="1288716"/>
            <a:ext cx="197168" cy="227718"/>
          </a:xfrm>
          <a:prstGeom prst="upArrow">
            <a:avLst/>
          </a:prstGeom>
          <a:solidFill>
            <a:srgbClr val="92D050">
              <a:alpha val="92000"/>
            </a:srgbClr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上箭头 36"/>
          <p:cNvSpPr/>
          <p:nvPr/>
        </p:nvSpPr>
        <p:spPr bwMode="auto">
          <a:xfrm flipV="1">
            <a:off x="3723317" y="2646038"/>
            <a:ext cx="197168" cy="227718"/>
          </a:xfrm>
          <a:prstGeom prst="upArrow">
            <a:avLst/>
          </a:prstGeom>
          <a:solidFill>
            <a:srgbClr val="92D050">
              <a:alpha val="92000"/>
            </a:srgbClr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714348" y="1574468"/>
            <a:ext cx="785818" cy="48263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1785918" y="1574468"/>
            <a:ext cx="2286016" cy="55406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3571868" y="2074534"/>
            <a:ext cx="500066" cy="48263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38A1193-F231-5246-96AE-A89D269385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7708">
            <a:off x="4091461" y="2473687"/>
            <a:ext cx="335134" cy="47233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1" r="1"/>
          <a:stretch/>
        </p:blipFill>
        <p:spPr>
          <a:xfrm>
            <a:off x="5148926" y="1733122"/>
            <a:ext cx="3815562" cy="548688"/>
          </a:xfrm>
          <a:prstGeom prst="rect">
            <a:avLst/>
          </a:prstGeom>
        </p:spPr>
      </p:pic>
      <p:sp>
        <p:nvSpPr>
          <p:cNvPr id="19" name="文本框 5"/>
          <p:cNvSpPr txBox="1"/>
          <p:nvPr/>
        </p:nvSpPr>
        <p:spPr>
          <a:xfrm>
            <a:off x="5148926" y="1563638"/>
            <a:ext cx="3430747" cy="73866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latin typeface="黑体" pitchFamily="49" charset="-122"/>
                <a:ea typeface="黑体" pitchFamily="49" charset="-122"/>
                <a:cs typeface="楷体" panose="02010609060101010101" pitchFamily="49" charset="-122"/>
                <a:sym typeface="+mn-ea"/>
              </a:rPr>
              <a:t>弄冰乐趣，体现喜爱</a:t>
            </a:r>
            <a:endParaRPr lang="zh-CN" altLang="en-US" sz="2800" b="1" dirty="0">
              <a:latin typeface="黑体" pitchFamily="49" charset="-122"/>
              <a:ea typeface="黑体" pitchFamily="49" charset="-122"/>
              <a:cs typeface="楷体" panose="02010609060101010101" pitchFamily="49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0656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3" grpId="0" animBg="1"/>
      <p:bldP spid="27" grpId="0" animBg="1"/>
      <p:bldP spid="7" grpId="0" animBg="1"/>
      <p:bldP spid="32" grpId="0" animBg="1"/>
      <p:bldP spid="37" grpId="0" animBg="1"/>
      <p:bldP spid="34" grpId="0" animBg="1"/>
      <p:bldP spid="36" grpId="0" animBg="1"/>
      <p:bldP spid="17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5"/>
          <p:cNvSpPr>
            <a:spLocks noChangeArrowheads="1"/>
          </p:cNvSpPr>
          <p:nvPr/>
        </p:nvSpPr>
        <p:spPr bwMode="auto">
          <a:xfrm>
            <a:off x="755576" y="987573"/>
            <a:ext cx="4825776" cy="326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u="sng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杨万里</a:t>
            </a:r>
            <a:r>
              <a:rPr lang="zh-CN" altLang="en-US" sz="2400" b="1" dirty="0" smtClean="0">
                <a:latin typeface="楷体" pitchFamily="49" charset="-122"/>
                <a:ea typeface="楷体" pitchFamily="49" charset="-122"/>
              </a:rPr>
              <a:t>：</a:t>
            </a:r>
            <a:endParaRPr lang="en-US" altLang="zh-CN" sz="2400" b="1" dirty="0" smtClean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latin typeface="楷体" pitchFamily="49" charset="-122"/>
                <a:ea typeface="楷体" pitchFamily="49" charset="-122"/>
              </a:rPr>
              <a:t> </a:t>
            </a:r>
            <a:r>
              <a:rPr lang="en-US" altLang="zh-CN" sz="2400" b="1" dirty="0" smtClean="0">
                <a:latin typeface="楷体" pitchFamily="49" charset="-122"/>
                <a:ea typeface="楷体" pitchFamily="49" charset="-122"/>
              </a:rPr>
              <a:t>   </a:t>
            </a:r>
            <a:r>
              <a:rPr lang="zh-CN" altLang="en-US" sz="2400" b="1" dirty="0" smtClean="0">
                <a:latin typeface="楷体" pitchFamily="49" charset="-122"/>
                <a:ea typeface="楷体" pitchFamily="49" charset="-122"/>
              </a:rPr>
              <a:t>字</a:t>
            </a:r>
            <a:r>
              <a:rPr lang="zh-CN" altLang="en-US" sz="2400" b="1" u="sng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廷秀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，号</a:t>
            </a:r>
            <a:r>
              <a:rPr lang="zh-CN" altLang="en-US" sz="2400" b="1" u="sng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诚斋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。南宋诗人</a:t>
            </a:r>
            <a:r>
              <a:rPr lang="zh-CN" altLang="en-US" sz="2400" b="1" dirty="0" smtClean="0">
                <a:latin typeface="楷体" pitchFamily="49" charset="-122"/>
                <a:ea typeface="楷体" pitchFamily="49" charset="-122"/>
              </a:rPr>
              <a:t>。他的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诗歌大多描写自然景物，且以此见长。他也有不少篇章反映民间疾苦、抒发爱国感情的作品。著有</a:t>
            </a:r>
            <a:r>
              <a:rPr lang="en-US" altLang="zh-CN" sz="2400" b="1" dirty="0"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诚斋集</a:t>
            </a:r>
            <a:r>
              <a:rPr lang="en-US" altLang="zh-CN" sz="2400" b="1" dirty="0">
                <a:latin typeface="楷体" pitchFamily="49" charset="-122"/>
                <a:ea typeface="楷体" pitchFamily="49" charset="-122"/>
              </a:rPr>
              <a:t>》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等</a:t>
            </a:r>
            <a:r>
              <a:rPr lang="zh-CN" altLang="en-US" sz="2400" b="1" dirty="0" smtClean="0">
                <a:latin typeface="楷体" pitchFamily="49" charset="-122"/>
                <a:ea typeface="楷体" pitchFamily="49" charset="-122"/>
              </a:rPr>
              <a:t>。他与范成大、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陆游、尤袤合称南宋“中兴四大诗人”</a:t>
            </a:r>
            <a:r>
              <a:rPr lang="zh-CN" altLang="en-US" sz="2400" b="1" dirty="0" smtClean="0">
                <a:latin typeface="楷体" pitchFamily="49" charset="-122"/>
                <a:ea typeface="楷体" pitchFamily="49" charset="-122"/>
              </a:rPr>
              <a:t>。</a:t>
            </a:r>
            <a:endParaRPr lang="en-US" altLang="zh-CN" sz="2400" b="1" dirty="0"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210476"/>
            <a:ext cx="2232248" cy="282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788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"/>
          <p:cNvSpPr txBox="1"/>
          <p:nvPr/>
        </p:nvSpPr>
        <p:spPr>
          <a:xfrm>
            <a:off x="2195736" y="1000114"/>
            <a:ext cx="6215106" cy="28931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孩子们被敲打冰块儿发出的美妙的声音陶醉了，边敲边舞，不亦乐乎。忽然，这声音戛然而止，传来了另一种声音，到底发生了什么事呢？齐读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古诗后两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句，一起来看看吧！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4" y="1857370"/>
            <a:ext cx="1605926" cy="230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3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85438" y="1507020"/>
            <a:ext cx="3764309" cy="11264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敲成</a:t>
            </a:r>
            <a:r>
              <a:rPr lang="en-US" sz="2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/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玉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  <a:hlinkClick r:id="rId2" action="ppaction://hlinkpres?slideindex=1&amp;slidetitle="/>
              </a:rPr>
              <a:t>磬</a:t>
            </a:r>
            <a:r>
              <a:rPr lang="en-US" sz="2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/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穿林响，</a:t>
            </a:r>
            <a:endParaRPr lang="en-US" sz="2800" b="1" dirty="0" smtClean="0">
              <a:latin typeface="楷体" pitchFamily="49" charset="-122"/>
              <a:ea typeface="楷体" pitchFamily="49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忽作</a:t>
            </a:r>
            <a:r>
              <a:rPr lang="en-US" sz="2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/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玻璃</a:t>
            </a:r>
            <a:r>
              <a:rPr lang="en-US" sz="2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/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碎地声。</a:t>
            </a: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064127" y="506888"/>
            <a:ext cx="2283737" cy="80791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一种打击乐器，形状像曲尺</a:t>
            </a:r>
            <a:endParaRPr lang="zh-CN" altLang="en-US" sz="2400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42628" y="2864342"/>
            <a:ext cx="3577344" cy="43858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一种天然玉石，也叫水玉</a:t>
            </a:r>
            <a:endParaRPr lang="zh-CN" altLang="en-US" sz="2400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14000" y="3435846"/>
            <a:ext cx="8434464" cy="117724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诗意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：</a:t>
            </a:r>
            <a:r>
              <a:rPr lang="zh-CN" altLang="en-US" sz="2400" b="1" dirty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他轻轻敲打，冰块</a:t>
            </a:r>
            <a:r>
              <a:rPr lang="zh-CN" altLang="en-US" sz="2400" b="1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发出像玉</a:t>
            </a:r>
            <a:r>
              <a:rPr lang="zh-CN" altLang="en-US" sz="2400" b="1" dirty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磬一样穿林而过的响声。当欣赏者正醉心于那穿林而过的响声时，忽然却听到了另一种声音</a:t>
            </a:r>
            <a:r>
              <a:rPr lang="en-US" altLang="zh-CN" sz="2400" b="1" dirty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——</a:t>
            </a:r>
            <a:r>
              <a:rPr lang="zh-CN" altLang="en-US" sz="2400" b="1" dirty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冰块落地，发出了如玻璃破碎的声音。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91"/>
          <a:stretch/>
        </p:blipFill>
        <p:spPr>
          <a:xfrm>
            <a:off x="2314265" y="2149962"/>
            <a:ext cx="1285884" cy="74987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02"/>
          <a:stretch/>
        </p:blipFill>
        <p:spPr>
          <a:xfrm>
            <a:off x="2457140" y="1578458"/>
            <a:ext cx="1071570" cy="749873"/>
          </a:xfrm>
          <a:prstGeom prst="rect">
            <a:avLst/>
          </a:prstGeom>
        </p:spPr>
      </p:pic>
      <p:sp>
        <p:nvSpPr>
          <p:cNvPr id="32" name="上箭头 31"/>
          <p:cNvSpPr/>
          <p:nvPr/>
        </p:nvSpPr>
        <p:spPr bwMode="auto">
          <a:xfrm>
            <a:off x="2004475" y="1324431"/>
            <a:ext cx="197168" cy="227718"/>
          </a:xfrm>
          <a:prstGeom prst="upArrow">
            <a:avLst/>
          </a:prstGeom>
          <a:solidFill>
            <a:srgbClr val="92D050">
              <a:alpha val="92000"/>
            </a:srgbClr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上箭头 32"/>
          <p:cNvSpPr/>
          <p:nvPr/>
        </p:nvSpPr>
        <p:spPr bwMode="auto">
          <a:xfrm rot="10800000">
            <a:off x="1957074" y="2578590"/>
            <a:ext cx="197168" cy="227718"/>
          </a:xfrm>
          <a:prstGeom prst="upArrow">
            <a:avLst/>
          </a:prstGeom>
          <a:solidFill>
            <a:srgbClr val="92D050">
              <a:alpha val="92000"/>
            </a:srgbClr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1885636" y="1578458"/>
            <a:ext cx="434847" cy="48263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1528446" y="2078524"/>
            <a:ext cx="785818" cy="48263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 bwMode="auto">
          <a:xfrm>
            <a:off x="3635896" y="1838426"/>
            <a:ext cx="1368152" cy="528232"/>
          </a:xfrm>
          <a:prstGeom prst="ellips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声音</a:t>
            </a:r>
          </a:p>
        </p:txBody>
      </p:sp>
      <p:sp>
        <p:nvSpPr>
          <p:cNvPr id="18" name="椭圆 17"/>
          <p:cNvSpPr/>
          <p:nvPr/>
        </p:nvSpPr>
        <p:spPr bwMode="auto">
          <a:xfrm>
            <a:off x="4860032" y="1310194"/>
            <a:ext cx="1368152" cy="528232"/>
          </a:xfrm>
          <a:prstGeom prst="ellips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喜悦</a:t>
            </a:r>
          </a:p>
        </p:txBody>
      </p:sp>
      <p:sp>
        <p:nvSpPr>
          <p:cNvPr id="19" name="椭圆 18"/>
          <p:cNvSpPr/>
          <p:nvPr/>
        </p:nvSpPr>
        <p:spPr bwMode="auto">
          <a:xfrm>
            <a:off x="4814594" y="2260782"/>
            <a:ext cx="1368152" cy="528232"/>
          </a:xfrm>
          <a:prstGeom prst="ellips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惋惜</a:t>
            </a:r>
            <a:endParaRPr lang="zh-CN" altLang="en-US" sz="2800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838A1193-F231-5246-96AE-A89D269385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60208">
            <a:off x="2289572" y="1266650"/>
            <a:ext cx="335134" cy="47233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1" r="1"/>
          <a:stretch/>
        </p:blipFill>
        <p:spPr>
          <a:xfrm>
            <a:off x="4211960" y="710996"/>
            <a:ext cx="4584804" cy="548688"/>
          </a:xfrm>
          <a:prstGeom prst="rect">
            <a:avLst/>
          </a:prstGeom>
        </p:spPr>
      </p:pic>
      <p:sp>
        <p:nvSpPr>
          <p:cNvPr id="24" name="文本框 5"/>
          <p:cNvSpPr txBox="1"/>
          <p:nvPr/>
        </p:nvSpPr>
        <p:spPr>
          <a:xfrm>
            <a:off x="4211960" y="541512"/>
            <a:ext cx="4152099" cy="73866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latin typeface="黑体" pitchFamily="49" charset="-122"/>
                <a:ea typeface="黑体" pitchFamily="49" charset="-122"/>
                <a:cs typeface="楷体" panose="02010609060101010101" pitchFamily="49" charset="-122"/>
                <a:sym typeface="+mn-ea"/>
              </a:rPr>
              <a:t>儿童自得其乐，体现喜爱</a:t>
            </a:r>
            <a:endParaRPr lang="zh-CN" altLang="en-US" sz="2800" b="1" dirty="0">
              <a:latin typeface="黑体" pitchFamily="49" charset="-122"/>
              <a:ea typeface="黑体" pitchFamily="49" charset="-122"/>
              <a:cs typeface="楷体" panose="02010609060101010101" pitchFamily="49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9884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3" grpId="0" animBg="1"/>
      <p:bldP spid="15" grpId="0" animBg="1"/>
      <p:bldP spid="32" grpId="0" animBg="1"/>
      <p:bldP spid="33" grpId="0" animBg="1"/>
      <p:bldP spid="14" grpId="0" animBg="1"/>
      <p:bldP spid="22" grpId="0" animBg="1"/>
      <p:bldP spid="17" grpId="0" animBg="1"/>
      <p:bldP spid="18" grpId="0" animBg="1"/>
      <p:bldP spid="19" grpId="0" animBg="1"/>
      <p:bldP spid="2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/>
          <p:cNvGrpSpPr/>
          <p:nvPr/>
        </p:nvGrpSpPr>
        <p:grpSpPr>
          <a:xfrm>
            <a:off x="2023365" y="1265176"/>
            <a:ext cx="2136787" cy="982028"/>
            <a:chOff x="8100392" y="1962696"/>
            <a:chExt cx="1490131" cy="549627"/>
          </a:xfrm>
          <a:effectLst/>
        </p:grpSpPr>
        <p:sp>
          <p:nvSpPr>
            <p:cNvPr id="10" name="云形 9"/>
            <p:cNvSpPr/>
            <p:nvPr/>
          </p:nvSpPr>
          <p:spPr>
            <a:xfrm>
              <a:off x="8100392" y="1962696"/>
              <a:ext cx="1490131" cy="549627"/>
            </a:xfrm>
            <a:prstGeom prst="cloud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黑体" pitchFamily="2" charset="-122"/>
                <a:ea typeface="黑体" pitchFamily="2" charset="-122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21480" y="2052027"/>
              <a:ext cx="1134878" cy="2928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FF0000"/>
                  </a:solidFill>
                  <a:latin typeface="黑体" pitchFamily="2" charset="-122"/>
                  <a:ea typeface="黑体" pitchFamily="2" charset="-122"/>
                </a:rPr>
                <a:t>不知所措</a:t>
              </a:r>
              <a:endParaRPr lang="zh-CN" altLang="en-US" sz="2800" b="1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endParaRPr>
            </a:p>
          </p:txBody>
        </p:sp>
      </p:grpSp>
      <p:grpSp>
        <p:nvGrpSpPr>
          <p:cNvPr id="3" name="组合 5"/>
          <p:cNvGrpSpPr/>
          <p:nvPr/>
        </p:nvGrpSpPr>
        <p:grpSpPr>
          <a:xfrm>
            <a:off x="4525238" y="1318528"/>
            <a:ext cx="1918970" cy="928774"/>
            <a:chOff x="8100392" y="1962696"/>
            <a:chExt cx="1490131" cy="549627"/>
          </a:xfrm>
          <a:effectLst/>
        </p:grpSpPr>
        <p:sp>
          <p:nvSpPr>
            <p:cNvPr id="7" name="云形 6"/>
            <p:cNvSpPr/>
            <p:nvPr/>
          </p:nvSpPr>
          <p:spPr>
            <a:xfrm>
              <a:off x="8100392" y="1962696"/>
              <a:ext cx="1490131" cy="549627"/>
            </a:xfrm>
            <a:prstGeom prst="cloud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黑体" pitchFamily="2" charset="-122"/>
                <a:ea typeface="黑体" pitchFamily="2" charset="-122"/>
              </a:endParaRPr>
            </a:p>
          </p:txBody>
        </p:sp>
        <p:sp>
          <p:nvSpPr>
            <p:cNvPr id="12" name="TextBox 10"/>
            <p:cNvSpPr txBox="1"/>
            <p:nvPr/>
          </p:nvSpPr>
          <p:spPr>
            <a:xfrm>
              <a:off x="8221480" y="2036589"/>
              <a:ext cx="1263695" cy="3096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FF0000"/>
                  </a:solidFill>
                  <a:latin typeface="黑体" pitchFamily="2" charset="-122"/>
                  <a:ea typeface="黑体" pitchFamily="2" charset="-122"/>
                </a:rPr>
                <a:t>垂头丧气</a:t>
              </a:r>
              <a:endParaRPr lang="zh-CN" altLang="en-US" sz="2800" b="1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659871" y="581948"/>
            <a:ext cx="6769649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孩子们看到冰块儿破碎了会是什么样子呢？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591" y="3982126"/>
            <a:ext cx="850943" cy="697101"/>
          </a:xfrm>
          <a:prstGeom prst="rect">
            <a:avLst/>
          </a:prstGeom>
        </p:spPr>
      </p:pic>
      <p:sp>
        <p:nvSpPr>
          <p:cNvPr id="15" name="文本框 10">
            <a:extLst>
              <a:ext uri="{FF2B5EF4-FFF2-40B4-BE49-F238E27FC236}">
                <a16:creationId xmlns:a16="http://schemas.microsoft.com/office/drawing/2014/main" xmlns="" id="{EB1CD407-1289-E64D-B770-EE2BC86550F5}"/>
              </a:ext>
            </a:extLst>
          </p:cNvPr>
          <p:cNvSpPr txBox="1"/>
          <p:nvPr/>
        </p:nvSpPr>
        <p:spPr>
          <a:xfrm>
            <a:off x="2371558" y="4069067"/>
            <a:ext cx="3113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黑体" pitchFamily="49" charset="-122"/>
                <a:ea typeface="黑体" pitchFamily="49" charset="-122"/>
              </a:rPr>
              <a:t>读出儿童的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失望</a:t>
            </a:r>
            <a:r>
              <a:rPr lang="zh-CN" altLang="en-US" sz="2800" dirty="0" smtClean="0">
                <a:latin typeface="黑体" pitchFamily="49" charset="-122"/>
                <a:ea typeface="黑体" pitchFamily="49" charset="-122"/>
              </a:rPr>
              <a:t>。</a:t>
            </a:r>
            <a:endParaRPr lang="en-US" altLang="zh-CN" sz="28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6" name="文本框 2"/>
          <p:cNvSpPr txBox="1"/>
          <p:nvPr/>
        </p:nvSpPr>
        <p:spPr>
          <a:xfrm>
            <a:off x="2400179" y="2571750"/>
            <a:ext cx="3613489" cy="112646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b="1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 敲成</a:t>
            </a:r>
            <a:r>
              <a:rPr lang="en-US" altLang="zh-CN" sz="2800" b="1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/</a:t>
            </a:r>
            <a:r>
              <a:rPr lang="zh-CN" altLang="en-US" sz="2800" b="1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玉磬</a:t>
            </a:r>
            <a:r>
              <a:rPr lang="en-US" altLang="zh-CN" sz="2800" b="1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/</a:t>
            </a:r>
            <a:r>
              <a:rPr lang="zh-CN" altLang="en-US" sz="2800" b="1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穿林响，</a:t>
            </a:r>
            <a:endParaRPr lang="en-US" altLang="zh-CN" sz="2800" b="1" dirty="0" smtClean="0">
              <a:solidFill>
                <a:schemeClr val="tx1"/>
              </a:solidFill>
              <a:latin typeface="黑体" pitchFamily="2" charset="-122"/>
              <a:ea typeface="黑体" pitchFamily="2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800" b="1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 忽作</a:t>
            </a:r>
            <a:r>
              <a:rPr lang="en-US" altLang="zh-CN" sz="2800" b="1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/</a:t>
            </a:r>
            <a:r>
              <a:rPr lang="zh-CN" altLang="en-US" sz="2800" b="1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玻璃</a:t>
            </a:r>
            <a:r>
              <a:rPr lang="en-US" altLang="zh-CN" sz="2800" b="1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/</a:t>
            </a:r>
            <a:r>
              <a:rPr lang="zh-CN" altLang="en-US" sz="2800" b="1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碎地声。</a:t>
            </a:r>
            <a:endParaRPr lang="zh-CN" altLang="en-US" sz="2800" b="1" dirty="0">
              <a:solidFill>
                <a:schemeClr val="tx1"/>
              </a:solidFill>
              <a:latin typeface="黑体" pitchFamily="2" charset="-122"/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6140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1357290" y="2214560"/>
            <a:ext cx="64294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    当孩子们正醉心于那（        ）的美妙的声音时，忽然（          ），发出了如（        ）的声音。唉，太令人（     ）了！</a:t>
            </a: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780258" y="447922"/>
            <a:ext cx="6768752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读完这两句诗后，说说你眼前浮现出了怎样的画面，体会其中的乐趣。</a:t>
            </a:r>
            <a:r>
              <a:rPr lang="zh-CN" altLang="en-US" sz="2800" kern="0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（课后第</a:t>
            </a:r>
            <a:r>
              <a:rPr lang="en-US" altLang="zh-CN" sz="2800" kern="0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800" kern="0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题）</a:t>
            </a:r>
            <a:endParaRPr lang="zh-CN" altLang="en-US" sz="2800" kern="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文本框 3"/>
          <p:cNvSpPr txBox="1"/>
          <p:nvPr/>
        </p:nvSpPr>
        <p:spPr>
          <a:xfrm>
            <a:off x="2500298" y="3530305"/>
            <a:ext cx="1008112" cy="500137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/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失望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文本框 3"/>
          <p:cNvSpPr txBox="1"/>
          <p:nvPr/>
        </p:nvSpPr>
        <p:spPr>
          <a:xfrm>
            <a:off x="5715008" y="2218314"/>
            <a:ext cx="1571636" cy="500137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/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穿林而过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文本框 3"/>
          <p:cNvSpPr txBox="1"/>
          <p:nvPr/>
        </p:nvSpPr>
        <p:spPr>
          <a:xfrm>
            <a:off x="5292080" y="2632014"/>
            <a:ext cx="2071702" cy="500137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/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冰块儿落地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75356"/>
            <a:ext cx="1356678" cy="1944216"/>
          </a:xfrm>
          <a:prstGeom prst="rect">
            <a:avLst/>
          </a:prstGeom>
        </p:spPr>
      </p:pic>
      <p:sp>
        <p:nvSpPr>
          <p:cNvPr id="9" name="文本框 3"/>
          <p:cNvSpPr txBox="1"/>
          <p:nvPr/>
        </p:nvSpPr>
        <p:spPr>
          <a:xfrm>
            <a:off x="3143240" y="3071816"/>
            <a:ext cx="1728192" cy="500137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/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玻璃破碎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758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00100" y="1861636"/>
            <a:ext cx="7028284" cy="2022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 </a:t>
            </a:r>
            <a:r>
              <a:rPr lang="en-US" altLang="zh-CN" sz="32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   </a:t>
            </a:r>
            <a:r>
              <a:rPr lang="zh-CN" altLang="zh-CN" sz="28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诗中的稚子不惧严寒，清晨脱冰，可见他天真幼稚；他把冰块当做银钲来敲击玩耍，可见他非常的调皮可爱。</a:t>
            </a:r>
            <a:r>
              <a:rPr lang="en-US" altLang="zh-CN" dirty="0" smtClean="0">
                <a:latin typeface="黑体" pitchFamily="2" charset="-122"/>
                <a:ea typeface="黑体" pitchFamily="2" charset="-122"/>
              </a:rPr>
              <a:t> </a:t>
            </a:r>
            <a:endParaRPr lang="zh-CN" altLang="zh-CN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57224" y="928676"/>
            <a:ext cx="75724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800" dirty="0" smtClean="0">
                <a:latin typeface="黑体" pitchFamily="2" charset="-122"/>
                <a:ea typeface="黑体" pitchFamily="2" charset="-122"/>
              </a:rPr>
              <a:t>《稚子弄冰》</a:t>
            </a:r>
            <a:r>
              <a:rPr lang="zh-CN" altLang="en-US" sz="2800" dirty="0" smtClean="0">
                <a:latin typeface="黑体" pitchFamily="2" charset="-122"/>
                <a:ea typeface="黑体" pitchFamily="2" charset="-122"/>
              </a:rPr>
              <a:t>中的稚子</a:t>
            </a:r>
            <a:r>
              <a:rPr lang="zh-CN" altLang="zh-CN" sz="2800" dirty="0" smtClean="0">
                <a:latin typeface="黑体" pitchFamily="2" charset="-122"/>
                <a:ea typeface="黑体" pitchFamily="2" charset="-122"/>
              </a:rPr>
              <a:t>给你留下了怎样的印象？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3"/>
          <p:cNvSpPr txBox="1"/>
          <p:nvPr/>
        </p:nvSpPr>
        <p:spPr>
          <a:xfrm>
            <a:off x="683568" y="1108611"/>
            <a:ext cx="7704856" cy="512448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快来</a:t>
            </a:r>
            <a:r>
              <a:rPr lang="zh-CN" altLang="en-US" sz="2400" dirty="0">
                <a:latin typeface="黑体" pitchFamily="49" charset="-122"/>
                <a:ea typeface="黑体" pitchFamily="49" charset="-122"/>
              </a:rPr>
              <a:t>伴着音乐，带</a:t>
            </a:r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着古诗中儿童的喜爱</a:t>
            </a:r>
            <a:r>
              <a:rPr lang="zh-CN" altLang="en-US" sz="2400" dirty="0">
                <a:latin typeface="黑体" pitchFamily="49" charset="-122"/>
                <a:ea typeface="黑体" pitchFamily="49" charset="-122"/>
              </a:rPr>
              <a:t>之情朗读一下吧！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11510"/>
            <a:ext cx="850943" cy="697101"/>
          </a:xfrm>
          <a:prstGeom prst="rect">
            <a:avLst/>
          </a:prstGeom>
        </p:spPr>
      </p:pic>
      <p:sp>
        <p:nvSpPr>
          <p:cNvPr id="4" name="文本框 10">
            <a:extLst>
              <a:ext uri="{FF2B5EF4-FFF2-40B4-BE49-F238E27FC236}">
                <a16:creationId xmlns="" xmlns:a16="http://schemas.microsoft.com/office/drawing/2014/main" id="{EB1CD407-1289-E64D-B770-EE2BC86550F5}"/>
              </a:ext>
            </a:extLst>
          </p:cNvPr>
          <p:cNvSpPr txBox="1"/>
          <p:nvPr/>
        </p:nvSpPr>
        <p:spPr>
          <a:xfrm>
            <a:off x="1295465" y="555526"/>
            <a:ext cx="1692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朗读指导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99592" y="1851670"/>
            <a:ext cx="4104456" cy="2692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b="1" kern="0" dirty="0" smtClean="0">
                <a:latin typeface="黑体" pitchFamily="2" charset="-122"/>
                <a:ea typeface="黑体" pitchFamily="2" charset="-122"/>
              </a:rPr>
              <a:t>稚子弄冰</a:t>
            </a:r>
            <a:endParaRPr lang="en-US" altLang="zh-CN" sz="2400" b="1" kern="0" dirty="0" smtClean="0">
              <a:latin typeface="黑体" pitchFamily="2" charset="-122"/>
              <a:ea typeface="黑体" pitchFamily="2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2400" b="1" dirty="0" smtClean="0">
                <a:latin typeface="黑体" pitchFamily="2" charset="-122"/>
                <a:ea typeface="黑体" pitchFamily="2" charset="-122"/>
              </a:rPr>
              <a:t>【</a:t>
            </a:r>
            <a:r>
              <a:rPr lang="zh-CN" altLang="en-US" sz="2400" b="1" dirty="0" smtClean="0">
                <a:latin typeface="黑体" pitchFamily="2" charset="-122"/>
                <a:ea typeface="黑体" pitchFamily="2" charset="-122"/>
              </a:rPr>
              <a:t>宋</a:t>
            </a:r>
            <a:r>
              <a:rPr lang="en-US" altLang="zh-CN" sz="2400" b="1" dirty="0" smtClean="0">
                <a:latin typeface="黑体" pitchFamily="2" charset="-122"/>
                <a:ea typeface="黑体" pitchFamily="2" charset="-122"/>
              </a:rPr>
              <a:t>】</a:t>
            </a:r>
            <a:r>
              <a:rPr lang="zh-CN" altLang="en-US" sz="2400" b="1" dirty="0" smtClean="0">
                <a:latin typeface="黑体" pitchFamily="2" charset="-122"/>
                <a:ea typeface="黑体" pitchFamily="2" charset="-122"/>
              </a:rPr>
              <a:t>杨万里</a:t>
            </a:r>
            <a:endParaRPr lang="en-US" altLang="zh-CN" sz="2400" b="1" dirty="0" smtClean="0">
              <a:latin typeface="黑体" pitchFamily="2" charset="-122"/>
              <a:ea typeface="黑体" pitchFamily="2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400" b="1" dirty="0" smtClean="0">
                <a:latin typeface="黑体" pitchFamily="2" charset="-122"/>
                <a:ea typeface="黑体" pitchFamily="2" charset="-122"/>
              </a:rPr>
              <a:t>稚子</a:t>
            </a:r>
            <a:r>
              <a:rPr lang="en-US" altLang="zh-CN" sz="2400" b="1" dirty="0" smtClean="0">
                <a:latin typeface="黑体" pitchFamily="2" charset="-122"/>
                <a:ea typeface="黑体" pitchFamily="2" charset="-122"/>
              </a:rPr>
              <a:t>/</a:t>
            </a:r>
            <a:r>
              <a:rPr lang="zh-CN" altLang="en-US" sz="2400" b="1" dirty="0" smtClean="0">
                <a:latin typeface="黑体" pitchFamily="2" charset="-122"/>
                <a:ea typeface="黑体" pitchFamily="2" charset="-122"/>
              </a:rPr>
              <a:t>金盆</a:t>
            </a:r>
            <a:r>
              <a:rPr lang="en-US" altLang="zh-CN" sz="2400" b="1" dirty="0" smtClean="0">
                <a:latin typeface="黑体" pitchFamily="2" charset="-122"/>
                <a:ea typeface="黑体" pitchFamily="2" charset="-122"/>
              </a:rPr>
              <a:t>/</a:t>
            </a:r>
            <a:r>
              <a:rPr lang="zh-CN" altLang="en-US" sz="2400" b="1" dirty="0" smtClean="0">
                <a:latin typeface="黑体" pitchFamily="2" charset="-122"/>
                <a:ea typeface="黑体" pitchFamily="2" charset="-122"/>
              </a:rPr>
              <a:t>脱晓冰，</a:t>
            </a:r>
            <a:endParaRPr lang="en-US" altLang="zh-CN" sz="2400" b="1" dirty="0" smtClean="0">
              <a:latin typeface="黑体" pitchFamily="2" charset="-122"/>
              <a:ea typeface="黑体" pitchFamily="2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400" b="1" dirty="0" smtClean="0">
                <a:latin typeface="黑体" pitchFamily="2" charset="-122"/>
                <a:ea typeface="黑体" pitchFamily="2" charset="-122"/>
              </a:rPr>
              <a:t>彩丝</a:t>
            </a:r>
            <a:r>
              <a:rPr lang="en-US" altLang="zh-CN" sz="2400" b="1" dirty="0" smtClean="0">
                <a:latin typeface="黑体" pitchFamily="2" charset="-122"/>
                <a:ea typeface="黑体" pitchFamily="2" charset="-122"/>
              </a:rPr>
              <a:t>/</a:t>
            </a:r>
            <a:r>
              <a:rPr lang="zh-CN" altLang="en-US" sz="2400" b="1" dirty="0" smtClean="0">
                <a:latin typeface="黑体" pitchFamily="2" charset="-122"/>
                <a:ea typeface="黑体" pitchFamily="2" charset="-122"/>
              </a:rPr>
              <a:t>穿取</a:t>
            </a:r>
            <a:r>
              <a:rPr lang="en-US" altLang="zh-CN" sz="2400" b="1" dirty="0" smtClean="0">
                <a:latin typeface="黑体" pitchFamily="2" charset="-122"/>
                <a:ea typeface="黑体" pitchFamily="2" charset="-122"/>
              </a:rPr>
              <a:t>/</a:t>
            </a:r>
            <a:r>
              <a:rPr lang="zh-CN" altLang="en-US" sz="2400" b="1" dirty="0" smtClean="0">
                <a:latin typeface="黑体" pitchFamily="2" charset="-122"/>
                <a:ea typeface="黑体" pitchFamily="2" charset="-122"/>
              </a:rPr>
              <a:t>当银铮。</a:t>
            </a:r>
            <a:endParaRPr lang="en-US" altLang="zh-CN" sz="2400" b="1" dirty="0" smtClean="0">
              <a:latin typeface="黑体" pitchFamily="2" charset="-122"/>
              <a:ea typeface="黑体" pitchFamily="2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400" b="1" dirty="0" smtClean="0">
                <a:latin typeface="黑体" pitchFamily="2" charset="-122"/>
                <a:ea typeface="黑体" pitchFamily="2" charset="-122"/>
              </a:rPr>
              <a:t>敲成</a:t>
            </a:r>
            <a:r>
              <a:rPr lang="en-US" altLang="zh-CN" sz="2400" b="1" dirty="0" smtClean="0">
                <a:latin typeface="黑体" pitchFamily="2" charset="-122"/>
                <a:ea typeface="黑体" pitchFamily="2" charset="-122"/>
              </a:rPr>
              <a:t>/</a:t>
            </a:r>
            <a:r>
              <a:rPr lang="zh-CN" altLang="en-US" sz="2400" b="1" dirty="0" smtClean="0">
                <a:latin typeface="黑体" pitchFamily="2" charset="-122"/>
                <a:ea typeface="黑体" pitchFamily="2" charset="-122"/>
              </a:rPr>
              <a:t>玉磬</a:t>
            </a:r>
            <a:r>
              <a:rPr lang="en-US" altLang="zh-CN" sz="2400" b="1" dirty="0" smtClean="0">
                <a:latin typeface="黑体" pitchFamily="2" charset="-122"/>
                <a:ea typeface="黑体" pitchFamily="2" charset="-122"/>
              </a:rPr>
              <a:t>/</a:t>
            </a:r>
            <a:r>
              <a:rPr lang="zh-CN" altLang="en-US" sz="2400" b="1" dirty="0" smtClean="0">
                <a:latin typeface="黑体" pitchFamily="2" charset="-122"/>
                <a:ea typeface="黑体" pitchFamily="2" charset="-122"/>
              </a:rPr>
              <a:t>穿林响，</a:t>
            </a:r>
            <a:endParaRPr lang="en-US" altLang="zh-CN" sz="2400" b="1" dirty="0" smtClean="0">
              <a:latin typeface="黑体" pitchFamily="2" charset="-122"/>
              <a:ea typeface="黑体" pitchFamily="2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400" b="1" dirty="0" smtClean="0">
                <a:latin typeface="黑体" pitchFamily="2" charset="-122"/>
                <a:ea typeface="黑体" pitchFamily="2" charset="-122"/>
              </a:rPr>
              <a:t>忽作</a:t>
            </a:r>
            <a:r>
              <a:rPr lang="en-US" altLang="zh-CN" sz="2400" b="1" dirty="0" smtClean="0">
                <a:latin typeface="黑体" pitchFamily="2" charset="-122"/>
                <a:ea typeface="黑体" pitchFamily="2" charset="-122"/>
              </a:rPr>
              <a:t>/</a:t>
            </a:r>
            <a:r>
              <a:rPr lang="zh-CN" altLang="en-US" sz="2400" b="1" dirty="0" smtClean="0">
                <a:latin typeface="黑体" pitchFamily="2" charset="-122"/>
                <a:ea typeface="黑体" pitchFamily="2" charset="-122"/>
              </a:rPr>
              <a:t>玻璃</a:t>
            </a:r>
            <a:r>
              <a:rPr lang="en-US" altLang="zh-CN" sz="2400" b="1" dirty="0" smtClean="0">
                <a:latin typeface="黑体" pitchFamily="2" charset="-122"/>
                <a:ea typeface="黑体" pitchFamily="2" charset="-122"/>
              </a:rPr>
              <a:t>/</a:t>
            </a:r>
            <a:r>
              <a:rPr lang="zh-CN" altLang="en-US" sz="2400" b="1" dirty="0" smtClean="0">
                <a:latin typeface="黑体" pitchFamily="2" charset="-122"/>
                <a:ea typeface="黑体" pitchFamily="2" charset="-122"/>
              </a:rPr>
              <a:t>碎地声。</a:t>
            </a:r>
            <a:endParaRPr lang="zh-CN" altLang="en-US" sz="2400" b="1" dirty="0"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6" name="纯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0635" y="2427734"/>
            <a:ext cx="609600" cy="609600"/>
          </a:xfrm>
          <a:prstGeom prst="rect">
            <a:avLst/>
          </a:prstGeom>
        </p:spPr>
      </p:pic>
      <p:sp>
        <p:nvSpPr>
          <p:cNvPr id="7" name="文本框 3"/>
          <p:cNvSpPr txBox="1"/>
          <p:nvPr/>
        </p:nvSpPr>
        <p:spPr>
          <a:xfrm>
            <a:off x="5580112" y="3357837"/>
            <a:ext cx="1453313" cy="5124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68580" tIns="34290" rIns="68580" bIns="3429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伴读音乐</a:t>
            </a:r>
            <a:endParaRPr lang="zh-CN" altLang="en-US" sz="2400" dirty="0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176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9502"/>
            <a:ext cx="850943" cy="697101"/>
          </a:xfrm>
          <a:prstGeom prst="rect">
            <a:avLst/>
          </a:prstGeom>
        </p:spPr>
      </p:pic>
      <p:sp>
        <p:nvSpPr>
          <p:cNvPr id="19" name="文本框 10">
            <a:extLst>
              <a:ext uri="{FF2B5EF4-FFF2-40B4-BE49-F238E27FC236}">
                <a16:creationId xmlns="" xmlns:a16="http://schemas.microsoft.com/office/drawing/2014/main" id="{EB1CD407-1289-E64D-B770-EE2BC86550F5}"/>
              </a:ext>
            </a:extLst>
          </p:cNvPr>
          <p:cNvSpPr txBox="1"/>
          <p:nvPr/>
        </p:nvSpPr>
        <p:spPr>
          <a:xfrm>
            <a:off x="1295464" y="483518"/>
            <a:ext cx="4356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背诵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指导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文本框 3"/>
          <p:cNvSpPr txBox="1"/>
          <p:nvPr/>
        </p:nvSpPr>
        <p:spPr>
          <a:xfrm>
            <a:off x="677286" y="1109140"/>
            <a:ext cx="7669360" cy="931024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/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    理解诗意的基础上填空，相信你一定能很快背诵这首诗！</a:t>
            </a:r>
            <a:endParaRPr lang="zh-CN" altLang="en-US" sz="28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591608" y="1609277"/>
            <a:ext cx="5076736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 smtClean="0">
                <a:latin typeface="黑体" pitchFamily="2" charset="-122"/>
                <a:ea typeface="黑体" pitchFamily="2" charset="-122"/>
              </a:rPr>
              <a:t>         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稚子弄冰</a:t>
            </a: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     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【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宋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】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杨万里</a:t>
            </a:r>
          </a:p>
          <a:p>
            <a:pPr>
              <a:lnSpc>
                <a:spcPct val="120000"/>
              </a:lnSpc>
            </a:pP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（    ）</a:t>
            </a: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/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金盆</a:t>
            </a: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/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（      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），</a:t>
            </a:r>
            <a:endParaRPr lang="en-US" altLang="zh-CN" sz="2800" b="1" dirty="0" smtClean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彩丝</a:t>
            </a: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/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（    ）</a:t>
            </a: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/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（      ）。</a:t>
            </a:r>
            <a:endParaRPr lang="en-US" altLang="zh-CN" sz="2800" b="1" dirty="0" smtClean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敲成</a:t>
            </a: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/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（    ）</a:t>
            </a: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/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（      ），</a:t>
            </a:r>
            <a:endParaRPr lang="en-US" altLang="zh-CN" sz="2800" b="1" dirty="0" smtClean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忽作</a:t>
            </a: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/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（    ）</a:t>
            </a: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/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（      ）。</a:t>
            </a: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4" name="文本框 3"/>
          <p:cNvSpPr txBox="1"/>
          <p:nvPr/>
        </p:nvSpPr>
        <p:spPr>
          <a:xfrm>
            <a:off x="2981542" y="2686966"/>
            <a:ext cx="942386" cy="500137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/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稚子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文本框 3"/>
          <p:cNvSpPr txBox="1"/>
          <p:nvPr/>
        </p:nvSpPr>
        <p:spPr>
          <a:xfrm>
            <a:off x="3869837" y="4220625"/>
            <a:ext cx="1224136" cy="500137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/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玻璃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文本框 3"/>
          <p:cNvSpPr txBox="1"/>
          <p:nvPr/>
        </p:nvSpPr>
        <p:spPr>
          <a:xfrm>
            <a:off x="3895283" y="3720489"/>
            <a:ext cx="942386" cy="500137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/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玉磬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文本框 3"/>
          <p:cNvSpPr txBox="1"/>
          <p:nvPr/>
        </p:nvSpPr>
        <p:spPr>
          <a:xfrm>
            <a:off x="5447496" y="2643117"/>
            <a:ext cx="1407297" cy="500137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/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脱晓冰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" name="文本框 3"/>
          <p:cNvSpPr txBox="1"/>
          <p:nvPr/>
        </p:nvSpPr>
        <p:spPr>
          <a:xfrm>
            <a:off x="3884783" y="3147814"/>
            <a:ext cx="1407297" cy="500137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/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穿取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文本框 3"/>
          <p:cNvSpPr txBox="1"/>
          <p:nvPr/>
        </p:nvSpPr>
        <p:spPr>
          <a:xfrm>
            <a:off x="5508104" y="3651870"/>
            <a:ext cx="1224136" cy="500137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/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穿林响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" name="文本框 3"/>
          <p:cNvSpPr txBox="1"/>
          <p:nvPr/>
        </p:nvSpPr>
        <p:spPr>
          <a:xfrm>
            <a:off x="5447496" y="3143254"/>
            <a:ext cx="1407297" cy="500137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/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当银钲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" name="文本框 3"/>
          <p:cNvSpPr txBox="1"/>
          <p:nvPr/>
        </p:nvSpPr>
        <p:spPr>
          <a:xfrm>
            <a:off x="5447496" y="4214824"/>
            <a:ext cx="1407297" cy="500137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/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碎地声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740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24" grpId="0"/>
      <p:bldP spid="25" grpId="0"/>
      <p:bldP spid="26" grpId="0"/>
      <p:bldP spid="2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9"/>
          <p:cNvSpPr txBox="1">
            <a:spLocks noChangeArrowheads="1"/>
          </p:cNvSpPr>
          <p:nvPr/>
        </p:nvSpPr>
        <p:spPr bwMode="auto">
          <a:xfrm>
            <a:off x="1581864" y="1071552"/>
            <a:ext cx="90256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CN" altLang="en-US" sz="2800" dirty="0" smtClean="0">
                <a:latin typeface="黑体" pitchFamily="49" charset="-122"/>
                <a:ea typeface="黑体" pitchFamily="49" charset="-122"/>
              </a:rPr>
              <a:t>色彩：</a:t>
            </a:r>
            <a:endParaRPr lang="zh-CN" altLang="en-US" sz="28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8" name="文本框 10"/>
          <p:cNvSpPr txBox="1">
            <a:spLocks noChangeArrowheads="1"/>
          </p:cNvSpPr>
          <p:nvPr/>
        </p:nvSpPr>
        <p:spPr bwMode="auto">
          <a:xfrm>
            <a:off x="5786446" y="1785932"/>
            <a:ext cx="321471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有声有色 有喜有忧以冰为钲 自得其乐天真活泼 童趣盎然</a:t>
            </a:r>
            <a:endParaRPr lang="en-US" altLang="zh-CN" sz="2800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5" name="文本框 16"/>
          <p:cNvSpPr txBox="1">
            <a:spLocks noChangeArrowheads="1"/>
          </p:cNvSpPr>
          <p:nvPr/>
        </p:nvSpPr>
        <p:spPr bwMode="auto">
          <a:xfrm>
            <a:off x="1514991" y="2359843"/>
            <a:ext cx="11384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CN" altLang="en-US" sz="2800" dirty="0" smtClean="0">
                <a:latin typeface="黑体" pitchFamily="49" charset="-122"/>
                <a:ea typeface="黑体" pitchFamily="49" charset="-122"/>
              </a:rPr>
              <a:t>声音：</a:t>
            </a:r>
            <a:endParaRPr lang="zh-CN" altLang="en-US" sz="28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" name="左大括号 1"/>
          <p:cNvSpPr/>
          <p:nvPr/>
        </p:nvSpPr>
        <p:spPr>
          <a:xfrm>
            <a:off x="1081798" y="1285866"/>
            <a:ext cx="251333" cy="2742682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7" name="文本框 14">
            <a:extLst>
              <a:ext uri="{FF2B5EF4-FFF2-40B4-BE49-F238E27FC236}">
                <a16:creationId xmlns="" xmlns:a16="http://schemas.microsoft.com/office/drawing/2014/main" id="{E83FD7BB-D7E3-EF4B-BEBB-9F1DFCF1B616}"/>
              </a:ext>
            </a:extLst>
          </p:cNvPr>
          <p:cNvSpPr txBox="1"/>
          <p:nvPr/>
        </p:nvSpPr>
        <p:spPr>
          <a:xfrm>
            <a:off x="696436" y="281866"/>
            <a:ext cx="221938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YouYuan" panose="02010509060101010101" pitchFamily="49" charset="-122"/>
                <a:ea typeface="YouYuan" panose="02010509060101010101" pitchFamily="49" charset="-122"/>
              </a:rPr>
              <a:t>结构梳理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4B718F5D-0AAE-104C-8DD5-C80D03BD0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91" y="349434"/>
            <a:ext cx="366860" cy="456338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38856" y="1928808"/>
            <a:ext cx="5000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latin typeface="黑体" pitchFamily="49" charset="-122"/>
                <a:ea typeface="黑体" pitchFamily="49" charset="-122"/>
              </a:rPr>
              <a:t>稚子弄冰</a:t>
            </a:r>
            <a:endParaRPr lang="zh-CN" altLang="en-US" sz="28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3" name="文本框 9"/>
          <p:cNvSpPr txBox="1">
            <a:spLocks noChangeArrowheads="1"/>
          </p:cNvSpPr>
          <p:nvPr/>
        </p:nvSpPr>
        <p:spPr bwMode="auto">
          <a:xfrm>
            <a:off x="2720076" y="1035857"/>
            <a:ext cx="20050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CN" altLang="en-US" sz="2800" dirty="0" smtClean="0">
                <a:latin typeface="黑体" pitchFamily="49" charset="-122"/>
                <a:ea typeface="黑体" pitchFamily="49" charset="-122"/>
              </a:rPr>
              <a:t>金  彩  银</a:t>
            </a:r>
            <a:endParaRPr lang="zh-CN" altLang="en-US" sz="28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5" name="文本框 9"/>
          <p:cNvSpPr txBox="1">
            <a:spLocks noChangeArrowheads="1"/>
          </p:cNvSpPr>
          <p:nvPr/>
        </p:nvSpPr>
        <p:spPr bwMode="auto">
          <a:xfrm>
            <a:off x="2724872" y="2357436"/>
            <a:ext cx="13573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CN" altLang="en-US" sz="2800" dirty="0" smtClean="0">
                <a:latin typeface="黑体" pitchFamily="49" charset="-122"/>
                <a:ea typeface="黑体" pitchFamily="49" charset="-122"/>
              </a:rPr>
              <a:t>穿林响</a:t>
            </a:r>
            <a:endParaRPr lang="zh-CN" altLang="en-US" sz="28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1" name="文本框 9"/>
          <p:cNvSpPr txBox="1">
            <a:spLocks noChangeArrowheads="1"/>
          </p:cNvSpPr>
          <p:nvPr/>
        </p:nvSpPr>
        <p:spPr bwMode="auto">
          <a:xfrm>
            <a:off x="4010756" y="2357436"/>
            <a:ext cx="13573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CN" altLang="en-US" sz="2800" dirty="0" smtClean="0">
                <a:latin typeface="黑体" pitchFamily="49" charset="-122"/>
                <a:ea typeface="黑体" pitchFamily="49" charset="-122"/>
              </a:rPr>
              <a:t>碎地声</a:t>
            </a:r>
            <a:endParaRPr lang="zh-CN" altLang="en-US" sz="28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9" name="文本框 9"/>
          <p:cNvSpPr txBox="1">
            <a:spLocks noChangeArrowheads="1"/>
          </p:cNvSpPr>
          <p:nvPr/>
        </p:nvSpPr>
        <p:spPr bwMode="auto">
          <a:xfrm>
            <a:off x="1581864" y="1643056"/>
            <a:ext cx="90256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CN" altLang="en-US" sz="2800" dirty="0" smtClean="0">
                <a:latin typeface="黑体" pitchFamily="49" charset="-122"/>
                <a:ea typeface="黑体" pitchFamily="49" charset="-122"/>
              </a:rPr>
              <a:t>形态：</a:t>
            </a:r>
            <a:endParaRPr lang="zh-CN" altLang="en-US" sz="28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3" name="文本框 9"/>
          <p:cNvSpPr txBox="1">
            <a:spLocks noChangeArrowheads="1"/>
          </p:cNvSpPr>
          <p:nvPr/>
        </p:nvSpPr>
        <p:spPr bwMode="auto">
          <a:xfrm>
            <a:off x="2796310" y="1643056"/>
            <a:ext cx="17193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CN" altLang="en-US" sz="2800" dirty="0" smtClean="0">
                <a:latin typeface="黑体" pitchFamily="49" charset="-122"/>
                <a:ea typeface="黑体" pitchFamily="49" charset="-122"/>
              </a:rPr>
              <a:t>盆</a:t>
            </a:r>
            <a:endParaRPr lang="zh-CN" altLang="en-US" sz="28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4" name="文本框 16"/>
          <p:cNvSpPr txBox="1">
            <a:spLocks noChangeArrowheads="1"/>
          </p:cNvSpPr>
          <p:nvPr/>
        </p:nvSpPr>
        <p:spPr bwMode="auto">
          <a:xfrm>
            <a:off x="1510426" y="2928940"/>
            <a:ext cx="11384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CN" altLang="en-US" sz="2800" dirty="0" smtClean="0">
                <a:latin typeface="黑体" pitchFamily="49" charset="-122"/>
                <a:ea typeface="黑体" pitchFamily="49" charset="-122"/>
              </a:rPr>
              <a:t>动作：</a:t>
            </a:r>
            <a:endParaRPr lang="zh-CN" altLang="en-US" sz="28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6" name="文本框 9"/>
          <p:cNvSpPr txBox="1">
            <a:spLocks noChangeArrowheads="1"/>
          </p:cNvSpPr>
          <p:nvPr/>
        </p:nvSpPr>
        <p:spPr bwMode="auto">
          <a:xfrm>
            <a:off x="2867748" y="2928940"/>
            <a:ext cx="20717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CN" altLang="en-US" sz="2800" dirty="0" smtClean="0">
                <a:latin typeface="黑体" pitchFamily="49" charset="-122"/>
                <a:ea typeface="黑体" pitchFamily="49" charset="-122"/>
              </a:rPr>
              <a:t>脱  穿  敲</a:t>
            </a:r>
            <a:endParaRPr lang="zh-CN" altLang="en-US" sz="28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8" name="文本框 16"/>
          <p:cNvSpPr txBox="1">
            <a:spLocks noChangeArrowheads="1"/>
          </p:cNvSpPr>
          <p:nvPr/>
        </p:nvSpPr>
        <p:spPr bwMode="auto">
          <a:xfrm>
            <a:off x="1510426" y="3571882"/>
            <a:ext cx="11384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CN" altLang="en-US" sz="2800" dirty="0" smtClean="0">
                <a:latin typeface="黑体" pitchFamily="49" charset="-122"/>
                <a:ea typeface="黑体" pitchFamily="49" charset="-122"/>
              </a:rPr>
              <a:t>器物：</a:t>
            </a:r>
            <a:endParaRPr lang="zh-CN" altLang="en-US" sz="28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9" name="文本框 9"/>
          <p:cNvSpPr txBox="1">
            <a:spLocks noChangeArrowheads="1"/>
          </p:cNvSpPr>
          <p:nvPr/>
        </p:nvSpPr>
        <p:spPr bwMode="auto">
          <a:xfrm>
            <a:off x="2653434" y="3571882"/>
            <a:ext cx="32147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CN" altLang="en-US" sz="2800" dirty="0" smtClean="0">
                <a:latin typeface="黑体" pitchFamily="49" charset="-122"/>
                <a:ea typeface="黑体" pitchFamily="49" charset="-122"/>
              </a:rPr>
              <a:t>银钲  玉磬  玻璃</a:t>
            </a:r>
            <a:endParaRPr lang="zh-CN" altLang="en-US" sz="28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1" name="左大括号 30"/>
          <p:cNvSpPr/>
          <p:nvPr/>
        </p:nvSpPr>
        <p:spPr>
          <a:xfrm rot="10800000">
            <a:off x="5616811" y="1142990"/>
            <a:ext cx="251333" cy="2742682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4">
            <a:extLst>
              <a:ext uri="{FF2B5EF4-FFF2-40B4-BE49-F238E27FC236}">
                <a16:creationId xmlns="" xmlns:a16="http://schemas.microsoft.com/office/drawing/2014/main" id="{4A3C3B97-39E1-8A49-BBB7-0945BB059AA6}"/>
              </a:ext>
            </a:extLst>
          </p:cNvPr>
          <p:cNvSpPr txBox="1"/>
          <p:nvPr/>
        </p:nvSpPr>
        <p:spPr>
          <a:xfrm>
            <a:off x="663035" y="339502"/>
            <a:ext cx="2036757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YouYuan" panose="02010509060101010101" pitchFamily="49" charset="-122"/>
                <a:ea typeface="YouYuan" panose="02010509060101010101" pitchFamily="49" charset="-122"/>
              </a:rPr>
              <a:t>主题概括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87D1F651-71EF-204B-84FC-94E7EED15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20" y="392179"/>
            <a:ext cx="366860" cy="45633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331640" y="1707654"/>
            <a:ext cx="6840760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    《</a:t>
            </a:r>
            <a:r>
              <a:rPr lang="zh-CN" altLang="en-US" sz="2800" b="1" kern="0" dirty="0" smtClean="0">
                <a:latin typeface="楷体" pitchFamily="49" charset="-122"/>
                <a:ea typeface="楷体" pitchFamily="49" charset="-122"/>
              </a:rPr>
              <a:t>稚子弄冰</a:t>
            </a: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》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一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诗生动地描绘了天真稚气的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小孩</a:t>
            </a:r>
            <a:r>
              <a:rPr lang="zh-CN" altLang="en-US" sz="2800" b="1" u="sng" dirty="0" smtClean="0">
                <a:latin typeface="楷体" pitchFamily="49" charset="-122"/>
                <a:ea typeface="楷体" pitchFamily="49" charset="-122"/>
              </a:rPr>
              <a:t>        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的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场景，展现了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儿童</a:t>
            </a:r>
            <a:endParaRPr lang="en-US" altLang="zh-CN" sz="2800" b="1" dirty="0" smtClean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b="1" u="sng" dirty="0" smtClean="0">
                <a:latin typeface="楷体" pitchFamily="49" charset="-122"/>
                <a:ea typeface="楷体" pitchFamily="49" charset="-122"/>
              </a:rPr>
              <a:t>        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的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盎然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意趣。</a:t>
            </a:r>
            <a:endParaRPr lang="zh-CN" altLang="en-US" sz="1600" dirty="0"/>
          </a:p>
        </p:txBody>
      </p:sp>
      <p:sp>
        <p:nvSpPr>
          <p:cNvPr id="3" name="矩形 2"/>
          <p:cNvSpPr/>
          <p:nvPr/>
        </p:nvSpPr>
        <p:spPr>
          <a:xfrm>
            <a:off x="3131840" y="2264554"/>
            <a:ext cx="17281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脱冰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作戏</a:t>
            </a:r>
            <a:endParaRPr lang="zh-CN" altLang="en-US" sz="1600" dirty="0"/>
          </a:p>
        </p:txBody>
      </p:sp>
      <p:sp>
        <p:nvSpPr>
          <p:cNvPr id="12" name="矩形 11"/>
          <p:cNvSpPr/>
          <p:nvPr/>
        </p:nvSpPr>
        <p:spPr>
          <a:xfrm>
            <a:off x="1239099" y="2696602"/>
            <a:ext cx="1800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自得其乐</a:t>
            </a:r>
          </a:p>
        </p:txBody>
      </p:sp>
    </p:spTree>
    <p:extLst>
      <p:ext uri="{BB962C8B-B14F-4D97-AF65-F5344CB8AC3E}">
        <p14:creationId xmlns:p14="http://schemas.microsoft.com/office/powerpoint/2010/main" val="424534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79712" y="1203598"/>
            <a:ext cx="6552728" cy="200824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    </a:t>
            </a:r>
            <a:r>
              <a:rPr lang="zh-CN" altLang="en-US" sz="2800" dirty="0" smtClean="0">
                <a:latin typeface="黑体" pitchFamily="49" charset="-122"/>
                <a:ea typeface="黑体" pitchFamily="49" charset="-122"/>
              </a:rPr>
              <a:t>乡村儿童生活的每一个画面都让我们陶醉，也让诗人陶醉了，我们继续来学习第三首让人陶醉的古诗</a:t>
            </a:r>
            <a:r>
              <a:rPr lang="en-US" altLang="zh-CN" sz="2800" b="1" dirty="0" smtClean="0">
                <a:latin typeface="黑体" pitchFamily="49" charset="-122"/>
                <a:ea typeface="黑体" pitchFamily="49" charset="-122"/>
              </a:rPr>
              <a:t>——《</a:t>
            </a:r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村晚</a:t>
            </a:r>
            <a:r>
              <a:rPr lang="en-US" altLang="zh-CN" sz="2800" b="1" dirty="0" smtClean="0"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。</a:t>
            </a:r>
            <a:endParaRPr lang="zh-CN" altLang="en-US" sz="2800" b="1" dirty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061C24E-8F5B-344B-B0B0-700FB18A08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63638"/>
            <a:ext cx="1406926" cy="20162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5"/>
          <p:cNvSpPr>
            <a:spLocks noChangeArrowheads="1"/>
          </p:cNvSpPr>
          <p:nvPr/>
        </p:nvSpPr>
        <p:spPr bwMode="auto">
          <a:xfrm>
            <a:off x="1043608" y="987574"/>
            <a:ext cx="6912768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800" b="1" u="sng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雷震</a:t>
            </a:r>
            <a:r>
              <a:rPr lang="zh-CN" altLang="en-US" sz="2400" b="1" dirty="0" smtClean="0">
                <a:latin typeface="楷体" pitchFamily="49" charset="-122"/>
                <a:ea typeface="楷体" pitchFamily="49" charset="-122"/>
              </a:rPr>
              <a:t>：</a:t>
            </a:r>
            <a:endParaRPr lang="en-US" altLang="zh-CN" sz="2400" b="1" dirty="0" smtClean="0">
              <a:latin typeface="楷体" pitchFamily="49" charset="-122"/>
              <a:ea typeface="楷体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400" b="1" dirty="0" smtClean="0">
                <a:latin typeface="楷体" pitchFamily="49" charset="-122"/>
                <a:ea typeface="楷体" pitchFamily="49" charset="-122"/>
              </a:rPr>
              <a:t>    宋代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诗人。或以为眉州</a:t>
            </a:r>
            <a:r>
              <a:rPr lang="en-US" altLang="zh-CN" sz="2400" b="1" dirty="0">
                <a:latin typeface="楷体" pitchFamily="49" charset="-122"/>
                <a:ea typeface="楷体" pitchFamily="49" charset="-122"/>
              </a:rPr>
              <a:t>(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今四川眉山</a:t>
            </a:r>
            <a:r>
              <a:rPr lang="en-US" altLang="zh-CN" sz="2400" b="1" dirty="0">
                <a:latin typeface="楷体" pitchFamily="49" charset="-122"/>
                <a:ea typeface="楷体" pitchFamily="49" charset="-122"/>
              </a:rPr>
              <a:t>)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人，宋宁宗嘉定年间进士。又说是南昌</a:t>
            </a:r>
            <a:r>
              <a:rPr lang="en-US" altLang="zh-CN" sz="2400" b="1" dirty="0">
                <a:latin typeface="楷体" pitchFamily="49" charset="-122"/>
                <a:ea typeface="楷体" pitchFamily="49" charset="-122"/>
              </a:rPr>
              <a:t>(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今属江西</a:t>
            </a:r>
            <a:r>
              <a:rPr lang="en-US" altLang="zh-CN" sz="2400" b="1" dirty="0">
                <a:latin typeface="楷体" pitchFamily="49" charset="-122"/>
                <a:ea typeface="楷体" pitchFamily="49" charset="-122"/>
              </a:rPr>
              <a:t>)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人，宋度宗咸淳元年</a:t>
            </a:r>
            <a:r>
              <a:rPr lang="en-US" altLang="zh-CN" sz="2400" b="1" dirty="0">
                <a:latin typeface="楷体" pitchFamily="49" charset="-122"/>
                <a:ea typeface="楷体" pitchFamily="49" charset="-122"/>
              </a:rPr>
              <a:t>(1265)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进士。其诗见</a:t>
            </a:r>
            <a:r>
              <a:rPr lang="en-US" altLang="zh-CN" sz="2400" b="1" dirty="0"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宋诗纪事</a:t>
            </a:r>
            <a:r>
              <a:rPr lang="en-US" altLang="zh-CN" sz="2400" b="1" dirty="0">
                <a:latin typeface="楷体" pitchFamily="49" charset="-122"/>
                <a:ea typeface="楷体" pitchFamily="49" charset="-122"/>
              </a:rPr>
              <a:t>》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卷</a:t>
            </a:r>
            <a:r>
              <a:rPr lang="zh-CN" altLang="en-US" sz="2400" b="1" dirty="0" smtClean="0">
                <a:latin typeface="楷体" pitchFamily="49" charset="-122"/>
                <a:ea typeface="楷体" pitchFamily="49" charset="-122"/>
              </a:rPr>
              <a:t>七十四。</a:t>
            </a:r>
            <a:endParaRPr lang="en-US" altLang="zh-CN" sz="2400" b="1" dirty="0">
              <a:latin typeface="楷体" pitchFamily="49" charset="-122"/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7724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48"/>
          <p:cNvSpPr txBox="1"/>
          <p:nvPr/>
        </p:nvSpPr>
        <p:spPr>
          <a:xfrm>
            <a:off x="6300192" y="1347614"/>
            <a:ext cx="1728192" cy="900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5400" b="1" dirty="0" smtClean="0">
                <a:ln w="0"/>
                <a:solidFill>
                  <a:srgbClr val="FF0000"/>
                </a:solidFill>
                <a:effectLst>
                  <a:glow rad="139700">
                    <a:schemeClr val="bg1">
                      <a:alpha val="91000"/>
                    </a:schemeClr>
                  </a:glow>
                </a:effectLst>
                <a:latin typeface="黑体" pitchFamily="49" charset="-122"/>
                <a:ea typeface="黑体" pitchFamily="49" charset="-122"/>
              </a:rPr>
              <a:t>村晚</a:t>
            </a:r>
            <a:endParaRPr lang="zh-CN" altLang="en-US" sz="5400" b="1" dirty="0">
              <a:ln w="0"/>
              <a:solidFill>
                <a:srgbClr val="FF0000"/>
              </a:solidFill>
              <a:effectLst>
                <a:glow rad="139700">
                  <a:schemeClr val="bg1">
                    <a:alpha val="91000"/>
                  </a:schemeClr>
                </a:glow>
              </a:effectLst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1359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283968" y="620406"/>
            <a:ext cx="4023102" cy="3935705"/>
            <a:chOff x="4283968" y="620406"/>
            <a:chExt cx="4023102" cy="393570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rcRect l="4457" t="9468" r="4432" b="10868"/>
            <a:stretch>
              <a:fillRect/>
            </a:stretch>
          </p:blipFill>
          <p:spPr>
            <a:xfrm>
              <a:off x="4283968" y="620406"/>
              <a:ext cx="4023102" cy="3935705"/>
            </a:xfrm>
            <a:prstGeom prst="rect">
              <a:avLst/>
            </a:prstGeom>
          </p:spPr>
        </p:pic>
        <p:sp>
          <p:nvSpPr>
            <p:cNvPr id="5" name="文本框 6"/>
            <p:cNvSpPr txBox="1"/>
            <p:nvPr/>
          </p:nvSpPr>
          <p:spPr>
            <a:xfrm>
              <a:off x="4429124" y="928676"/>
              <a:ext cx="3706987" cy="312604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80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村晚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280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【</a:t>
              </a:r>
              <a:r>
                <a:rPr lang="zh-CN" altLang="en-US" sz="280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宋</a:t>
              </a:r>
              <a:r>
                <a:rPr lang="en-US" altLang="zh-CN" sz="280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】</a:t>
              </a:r>
              <a:r>
                <a:rPr lang="zh-CN" altLang="en-US" sz="280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雷震</a:t>
              </a:r>
              <a:endParaRPr lang="en-US" altLang="zh-CN" sz="280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z="280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草满</a:t>
              </a:r>
              <a:r>
                <a:rPr lang="en-US" altLang="zh-CN" sz="280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/</a:t>
              </a:r>
              <a:r>
                <a:rPr lang="zh-CN" altLang="en-US" sz="280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池塘</a:t>
              </a:r>
              <a:r>
                <a:rPr lang="en-US" altLang="zh-CN" sz="280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/</a:t>
              </a:r>
              <a:r>
                <a:rPr lang="zh-CN" altLang="en-US" sz="280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水满陂，</a:t>
              </a:r>
              <a:endParaRPr lang="en-US" altLang="zh-CN" sz="280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z="280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山衔</a:t>
              </a:r>
              <a:r>
                <a:rPr lang="en-US" altLang="zh-CN" sz="280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/</a:t>
              </a:r>
              <a:r>
                <a:rPr lang="zh-CN" altLang="en-US" sz="280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落日</a:t>
              </a:r>
              <a:r>
                <a:rPr lang="en-US" altLang="zh-CN" sz="280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/</a:t>
              </a:r>
              <a:r>
                <a:rPr lang="zh-CN" altLang="en-US" sz="280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浸寒漪。</a:t>
              </a:r>
            </a:p>
            <a:p>
              <a:pPr algn="ctr">
                <a:lnSpc>
                  <a:spcPct val="120000"/>
                </a:lnSpc>
              </a:pPr>
              <a:r>
                <a:rPr lang="zh-CN" altLang="en-US" sz="280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牧童</a:t>
              </a:r>
              <a:r>
                <a:rPr lang="en-US" altLang="zh-CN" sz="280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/</a:t>
              </a:r>
              <a:r>
                <a:rPr lang="zh-CN" altLang="en-US" sz="280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归去</a:t>
              </a:r>
              <a:r>
                <a:rPr lang="en-US" altLang="zh-CN" sz="280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/</a:t>
              </a:r>
              <a:r>
                <a:rPr lang="zh-CN" altLang="en-US" sz="280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横牛背，</a:t>
              </a:r>
              <a:endParaRPr lang="en-US" altLang="zh-CN" sz="280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z="280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短笛</a:t>
              </a:r>
              <a:r>
                <a:rPr lang="en-US" altLang="zh-CN" sz="280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/</a:t>
              </a:r>
              <a:r>
                <a:rPr lang="zh-CN" altLang="en-US" sz="280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无腔</a:t>
              </a:r>
              <a:r>
                <a:rPr lang="en-US" altLang="zh-CN" sz="280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/</a:t>
              </a:r>
              <a:r>
                <a:rPr lang="zh-CN" altLang="en-US" sz="280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信口吹。</a:t>
              </a:r>
              <a:r>
                <a:rPr lang="zh-CN" altLang="en-US" sz="2800" baseline="3000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 </a:t>
              </a:r>
              <a:endParaRPr lang="zh-CN" altLang="en-US" sz="2800" dirty="0">
                <a:solidFill>
                  <a:schemeClr val="bg1"/>
                </a:solidFill>
                <a:latin typeface="黑体" pitchFamily="2" charset="-122"/>
                <a:ea typeface="黑体" pitchFamily="2" charset="-122"/>
              </a:endParaRPr>
            </a:p>
          </p:txBody>
        </p:sp>
      </p:grpSp>
      <p:sp>
        <p:nvSpPr>
          <p:cNvPr id="3" name="文本框 6"/>
          <p:cNvSpPr txBox="1"/>
          <p:nvPr/>
        </p:nvSpPr>
        <p:spPr>
          <a:xfrm>
            <a:off x="714348" y="1714494"/>
            <a:ext cx="3286148" cy="177279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 smtClean="0">
                <a:latin typeface="黑体" pitchFamily="2" charset="-122"/>
                <a:ea typeface="黑体" pitchFamily="2" charset="-122"/>
                <a:cs typeface="楷体" panose="02010609060101010101" pitchFamily="49" charset="-122"/>
              </a:rPr>
              <a:t>    </a:t>
            </a:r>
            <a:r>
              <a:rPr lang="zh-CN" altLang="en-US" sz="2800" dirty="0" smtClean="0">
                <a:latin typeface="黑体" pitchFamily="2" charset="-122"/>
                <a:ea typeface="黑体" pitchFamily="2" charset="-122"/>
                <a:cs typeface="楷体" panose="02010609060101010101" pitchFamily="49" charset="-122"/>
              </a:rPr>
              <a:t>用</a:t>
            </a:r>
            <a:r>
              <a:rPr lang="zh-CN" altLang="en-US" sz="2800" dirty="0">
                <a:latin typeface="黑体" pitchFamily="2" charset="-122"/>
                <a:ea typeface="黑体" pitchFamily="2" charset="-122"/>
                <a:cs typeface="楷体" panose="02010609060101010101" pitchFamily="49" charset="-122"/>
              </a:rPr>
              <a:t>自己喜欢的方式自由读诗，把古诗读正确、读流利。</a:t>
            </a:r>
            <a:r>
              <a:rPr lang="zh-CN" altLang="en-US" sz="2400" dirty="0">
                <a:latin typeface="黑体" pitchFamily="2" charset="-122"/>
                <a:ea typeface="黑体" pitchFamily="2" charset="-122"/>
                <a:cs typeface="楷体" panose="02010609060101010101" pitchFamily="49" charset="-122"/>
              </a:rPr>
              <a:t> </a:t>
            </a:r>
            <a:r>
              <a:rPr lang="zh-CN" altLang="en-US" sz="2400" dirty="0">
                <a:latin typeface="黑体" pitchFamily="2" charset="-122"/>
                <a:ea typeface="黑体" pitchFamily="2" charset="-122"/>
              </a:rPr>
              <a:t>          </a:t>
            </a:r>
          </a:p>
        </p:txBody>
      </p:sp>
      <p:sp>
        <p:nvSpPr>
          <p:cNvPr id="8" name="文本框 14">
            <a:extLst>
              <a:ext uri="{FF2B5EF4-FFF2-40B4-BE49-F238E27FC236}">
                <a16:creationId xmlns="" xmlns:a16="http://schemas.microsoft.com/office/drawing/2014/main" id="{2CE03CEB-302D-7F49-91E3-27EDABCA2FA5}"/>
              </a:ext>
            </a:extLst>
          </p:cNvPr>
          <p:cNvSpPr txBox="1"/>
          <p:nvPr/>
        </p:nvSpPr>
        <p:spPr>
          <a:xfrm>
            <a:off x="624428" y="353874"/>
            <a:ext cx="2147372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YouYuan" panose="02010509060101010101" pitchFamily="49" charset="-122"/>
                <a:ea typeface="YouYuan" panose="02010509060101010101" pitchFamily="49" charset="-122"/>
              </a:rPr>
              <a:t>整体感知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09C90686-15F3-D346-BEB7-8A3E8DB4E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82" y="406551"/>
            <a:ext cx="366860" cy="45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1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1928794" y="428610"/>
            <a:ext cx="6048672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如何</a:t>
            </a:r>
            <a:r>
              <a:rPr lang="zh-CN" altLang="en-US" sz="28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理解</a:t>
            </a:r>
            <a:r>
              <a:rPr lang="zh-CN" altLang="en-US" sz="2800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题目“村晚”</a:t>
            </a:r>
            <a:r>
              <a:rPr lang="en-US" altLang="zh-CN" sz="28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?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1000114"/>
            <a:ext cx="1356678" cy="194421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643042" y="1142990"/>
            <a:ext cx="4392488" cy="637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ln w="0"/>
                <a:solidFill>
                  <a:schemeClr val="tx1"/>
                </a:solidFill>
                <a:latin typeface="楷体" pitchFamily="49" charset="-122"/>
                <a:ea typeface="楷体" pitchFamily="49" charset="-122"/>
              </a:rPr>
              <a:t>           村晚</a:t>
            </a:r>
            <a:endParaRPr lang="en-US" altLang="zh-CN" sz="2800" b="1" dirty="0">
              <a:solidFill>
                <a:schemeClr val="tx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5" name="椭圆 14"/>
          <p:cNvSpPr/>
          <p:nvPr/>
        </p:nvSpPr>
        <p:spPr bwMode="auto">
          <a:xfrm>
            <a:off x="3357554" y="1357304"/>
            <a:ext cx="1355947" cy="43204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2572876" y="1923678"/>
            <a:ext cx="3079244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乡村傍晚的风景画</a:t>
            </a:r>
            <a:endParaRPr lang="en-US" altLang="zh-CN" sz="2800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85786" y="3143254"/>
            <a:ext cx="7358114" cy="138499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解题：这是一首描写农村晚景的诗。诗人即景而写，构成了一幅饶有生活情趣的农村晚景图。</a:t>
            </a:r>
            <a:endParaRPr lang="en-US" altLang="zh-CN" sz="2800" b="1" dirty="0">
              <a:solidFill>
                <a:schemeClr val="tx1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2" y="928676"/>
            <a:ext cx="2307997" cy="2000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416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"/>
          <p:cNvSpPr txBox="1"/>
          <p:nvPr/>
        </p:nvSpPr>
        <p:spPr>
          <a:xfrm>
            <a:off x="2267744" y="1635646"/>
            <a:ext cx="5544616" cy="1212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有感情地朗读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前两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句古诗，结合注释，说说这两句诗写了什么。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35646"/>
            <a:ext cx="1356678" cy="1944216"/>
          </a:xfrm>
          <a:prstGeom prst="rect">
            <a:avLst/>
          </a:prstGeom>
        </p:spPr>
      </p:pic>
      <p:sp>
        <p:nvSpPr>
          <p:cNvPr id="10" name="文本框 14"/>
          <p:cNvSpPr txBox="1"/>
          <p:nvPr/>
        </p:nvSpPr>
        <p:spPr>
          <a:xfrm>
            <a:off x="624428" y="411510"/>
            <a:ext cx="1931348" cy="56070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互动课堂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94" y="464186"/>
            <a:ext cx="366861" cy="45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8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642910" y="1357304"/>
            <a:ext cx="3877985" cy="275152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200" b="1" dirty="0" smtClean="0">
                <a:latin typeface="楷体" pitchFamily="49" charset="-122"/>
                <a:ea typeface="楷体" pitchFamily="49" charset="-122"/>
              </a:rPr>
              <a:t>草满</a:t>
            </a:r>
            <a:r>
              <a:rPr lang="en-US" altLang="zh-CN" sz="32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/</a:t>
            </a:r>
            <a:r>
              <a:rPr lang="zh-CN" altLang="en-US" sz="3200" b="1" dirty="0" smtClean="0">
                <a:latin typeface="楷体" pitchFamily="49" charset="-122"/>
                <a:ea typeface="楷体" pitchFamily="49" charset="-122"/>
              </a:rPr>
              <a:t>池塘</a:t>
            </a:r>
            <a:r>
              <a:rPr lang="en-US" altLang="zh-CN" sz="32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/</a:t>
            </a:r>
            <a:r>
              <a:rPr lang="zh-CN" altLang="en-US" sz="3200" b="1" dirty="0" smtClean="0">
                <a:latin typeface="楷体" pitchFamily="49" charset="-122"/>
                <a:ea typeface="楷体" pitchFamily="49" charset="-122"/>
              </a:rPr>
              <a:t>水满陂，</a:t>
            </a:r>
            <a:endParaRPr lang="en-US" altLang="zh-CN" sz="3200" b="1" dirty="0" smtClean="0">
              <a:latin typeface="楷体" pitchFamily="49" charset="-122"/>
              <a:ea typeface="楷体" pitchFamily="49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200" b="1" dirty="0" smtClean="0">
                <a:latin typeface="楷体" pitchFamily="49" charset="-122"/>
                <a:ea typeface="楷体" pitchFamily="49" charset="-122"/>
              </a:rPr>
              <a:t>山衔</a:t>
            </a:r>
            <a:r>
              <a:rPr lang="en-US" altLang="zh-CN" sz="32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/</a:t>
            </a:r>
            <a:r>
              <a:rPr lang="zh-CN" altLang="en-US" sz="3200" b="1" dirty="0" smtClean="0">
                <a:latin typeface="楷体" pitchFamily="49" charset="-122"/>
                <a:ea typeface="楷体" pitchFamily="49" charset="-122"/>
              </a:rPr>
              <a:t>落日</a:t>
            </a:r>
            <a:r>
              <a:rPr lang="en-US" altLang="zh-CN" sz="32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/</a:t>
            </a:r>
            <a:r>
              <a:rPr lang="zh-CN" altLang="en-US" sz="3200" b="1" dirty="0" smtClean="0">
                <a:latin typeface="楷体" pitchFamily="49" charset="-122"/>
                <a:ea typeface="楷体" pitchFamily="49" charset="-122"/>
              </a:rPr>
              <a:t>浸寒漪。</a:t>
            </a:r>
          </a:p>
          <a:p>
            <a:pPr>
              <a:lnSpc>
                <a:spcPct val="150000"/>
              </a:lnSpc>
            </a:pPr>
            <a:r>
              <a:rPr lang="zh-CN" altLang="en-US" sz="3200" dirty="0" smtClean="0"/>
              <a:t/>
            </a:r>
            <a:br>
              <a:rPr lang="zh-CN" altLang="en-US" sz="3200" dirty="0" smtClean="0"/>
            </a:br>
            <a:endParaRPr lang="zh-CN" altLang="en-US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347864" y="267494"/>
            <a:ext cx="938385" cy="50013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池岸</a:t>
            </a:r>
            <a:endParaRPr lang="zh-CN" altLang="en-US" sz="2400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857488" y="2857502"/>
            <a:ext cx="1930536" cy="50013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水中的波纹</a:t>
            </a:r>
            <a:endParaRPr lang="zh-CN" altLang="en-US" sz="2800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28597" y="3429006"/>
            <a:ext cx="7715304" cy="117724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诗意</a:t>
            </a:r>
            <a:r>
              <a:rPr lang="zh-CN" altLang="en-US" sz="2400" b="1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：</a:t>
            </a:r>
            <a:r>
              <a:rPr lang="zh-CN" altLang="en-US" sz="2400" b="1" dirty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绿草长满了池塘，池塘里的</a:t>
            </a:r>
            <a:r>
              <a:rPr lang="zh-CN" altLang="en-US" sz="2400" b="1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水几乎</a:t>
            </a:r>
            <a:r>
              <a:rPr lang="zh-CN" altLang="en-US" sz="2400" b="1" dirty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溢出了塘岸。远远的青山，衔着彤红的落日，一起把影子倒映在水中，闪动着粼粼波光。</a:t>
            </a:r>
          </a:p>
        </p:txBody>
      </p:sp>
      <p:sp>
        <p:nvSpPr>
          <p:cNvPr id="32" name="上箭头 31"/>
          <p:cNvSpPr/>
          <p:nvPr/>
        </p:nvSpPr>
        <p:spPr bwMode="auto">
          <a:xfrm>
            <a:off x="3753307" y="857238"/>
            <a:ext cx="197168" cy="227718"/>
          </a:xfrm>
          <a:prstGeom prst="upArrow">
            <a:avLst/>
          </a:prstGeom>
          <a:solidFill>
            <a:srgbClr val="92D050">
              <a:alpha val="92000"/>
            </a:srgbClr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上箭头 36"/>
          <p:cNvSpPr/>
          <p:nvPr/>
        </p:nvSpPr>
        <p:spPr bwMode="auto">
          <a:xfrm flipV="1">
            <a:off x="3714744" y="2571750"/>
            <a:ext cx="197168" cy="227718"/>
          </a:xfrm>
          <a:prstGeom prst="upArrow">
            <a:avLst/>
          </a:prstGeom>
          <a:solidFill>
            <a:srgbClr val="92D050">
              <a:alpha val="92000"/>
            </a:srgbClr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1142976" y="2071684"/>
            <a:ext cx="428628" cy="48263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3571868" y="1428742"/>
            <a:ext cx="500066" cy="55406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3500430" y="2071684"/>
            <a:ext cx="571504" cy="48263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3500430" y="857238"/>
            <a:ext cx="759614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err="1" smtClean="0">
                <a:solidFill>
                  <a:srgbClr val="FF0000"/>
                </a:solidFill>
                <a:latin typeface="汉语拼音" pitchFamily="34" charset="0"/>
                <a:ea typeface="黑体" pitchFamily="49" charset="-122"/>
                <a:cs typeface="汉语拼音" pitchFamily="34" charset="0"/>
              </a:rPr>
              <a:t>bēi</a:t>
            </a:r>
            <a:endParaRPr lang="en-US" altLang="zh-CN" sz="2800" dirty="0">
              <a:solidFill>
                <a:srgbClr val="FF0000"/>
              </a:solidFill>
              <a:latin typeface="汉语拼音" pitchFamily="34" charset="0"/>
              <a:ea typeface="黑体" pitchFamily="49" charset="-122"/>
              <a:cs typeface="汉语拼音" pitchFamily="34" charset="0"/>
            </a:endParaRPr>
          </a:p>
        </p:txBody>
      </p:sp>
      <p:sp>
        <p:nvSpPr>
          <p:cNvPr id="16" name="上箭头 15"/>
          <p:cNvSpPr/>
          <p:nvPr/>
        </p:nvSpPr>
        <p:spPr bwMode="auto">
          <a:xfrm flipV="1">
            <a:off x="1285852" y="2571750"/>
            <a:ext cx="197168" cy="227718"/>
          </a:xfrm>
          <a:prstGeom prst="upArrow">
            <a:avLst/>
          </a:prstGeom>
          <a:solidFill>
            <a:srgbClr val="92D050">
              <a:alpha val="92000"/>
            </a:srgbClr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500034" y="2857502"/>
            <a:ext cx="1695702" cy="50013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28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口里含着</a:t>
            </a:r>
            <a:endParaRPr lang="zh-CN" altLang="en-US" sz="2800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5" r="1"/>
          <a:stretch/>
        </p:blipFill>
        <p:spPr>
          <a:xfrm>
            <a:off x="4860032" y="1853851"/>
            <a:ext cx="3840797" cy="548688"/>
          </a:xfrm>
          <a:prstGeom prst="rect">
            <a:avLst/>
          </a:prstGeom>
        </p:spPr>
      </p:pic>
      <p:sp>
        <p:nvSpPr>
          <p:cNvPr id="25" name="文本框 5"/>
          <p:cNvSpPr txBox="1"/>
          <p:nvPr/>
        </p:nvSpPr>
        <p:spPr>
          <a:xfrm>
            <a:off x="4860033" y="1684367"/>
            <a:ext cx="3430747" cy="73866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latin typeface="黑体" pitchFamily="49" charset="-122"/>
                <a:ea typeface="黑体" pitchFamily="49" charset="-122"/>
                <a:cs typeface="楷体" panose="02010609060101010101" pitchFamily="49" charset="-122"/>
                <a:sym typeface="+mn-ea"/>
              </a:rPr>
              <a:t>幽静美丽，体现喜爱</a:t>
            </a:r>
            <a:endParaRPr lang="zh-CN" altLang="en-US" sz="2800" b="1" dirty="0">
              <a:latin typeface="黑体" pitchFamily="49" charset="-122"/>
              <a:ea typeface="黑体" pitchFamily="49" charset="-122"/>
              <a:cs typeface="楷体" panose="02010609060101010101" pitchFamily="49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0656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7" grpId="0" animBg="1"/>
      <p:bldP spid="32" grpId="0" animBg="1"/>
      <p:bldP spid="37" grpId="0" animBg="1"/>
      <p:bldP spid="34" grpId="0" animBg="1"/>
      <p:bldP spid="36" grpId="0" animBg="1"/>
      <p:bldP spid="17" grpId="0" animBg="1"/>
      <p:bldP spid="15" grpId="0"/>
      <p:bldP spid="16" grpId="0" animBg="1"/>
      <p:bldP spid="19" grpId="0" animBg="1"/>
      <p:bldP spid="2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799480" y="2657578"/>
            <a:ext cx="1200797" cy="906209"/>
            <a:chOff x="4165297" y="2302400"/>
            <a:chExt cx="1200797" cy="906209"/>
          </a:xfrm>
        </p:grpSpPr>
        <p:sp>
          <p:nvSpPr>
            <p:cNvPr id="4" name="右箭头 3"/>
            <p:cNvSpPr/>
            <p:nvPr/>
          </p:nvSpPr>
          <p:spPr>
            <a:xfrm>
              <a:off x="4165297" y="2804660"/>
              <a:ext cx="1200797" cy="403949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4238424" y="2302400"/>
              <a:ext cx="9060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  <a:latin typeface="楷体" pitchFamily="49" charset="-122"/>
                  <a:ea typeface="楷体" pitchFamily="49" charset="-122"/>
                </a:rPr>
                <a:t>拟人</a:t>
              </a:r>
              <a:endParaRPr lang="zh-CN" altLang="en-US" sz="2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心形 10"/>
          <p:cNvSpPr/>
          <p:nvPr/>
        </p:nvSpPr>
        <p:spPr>
          <a:xfrm>
            <a:off x="4781570" y="1626776"/>
            <a:ext cx="1440162" cy="774222"/>
          </a:xfrm>
          <a:prstGeom prst="heart">
            <a:avLst/>
          </a:prstGeom>
          <a:noFill/>
          <a:ln>
            <a:gradFill>
              <a:gsLst>
                <a:gs pos="0">
                  <a:srgbClr val="FFF200"/>
                </a:gs>
                <a:gs pos="0">
                  <a:srgbClr val="FF7A00"/>
                </a:gs>
                <a:gs pos="91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</a:ln>
          <a:effectLst>
            <a:outerShdw blurRad="50800" dist="50800" dir="5400000" algn="ctr" rotWithShape="0">
              <a:schemeClr val="bg1">
                <a:alpha val="5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rgbClr val="FF0000"/>
                </a:solidFill>
                <a:effectLst/>
                <a:latin typeface="黑体" pitchFamily="49" charset="-122"/>
                <a:ea typeface="黑体" pitchFamily="49" charset="-122"/>
              </a:rPr>
              <a:t>喜爱</a:t>
            </a:r>
            <a:endParaRPr lang="zh-CN" altLang="en-US" sz="2800" dirty="0">
              <a:solidFill>
                <a:srgbClr val="FF0000"/>
              </a:solidFill>
              <a:effectLst/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55576" y="411510"/>
            <a:ext cx="72152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lang="zh-CN" altLang="en-US" sz="2800" dirty="0" smtClean="0">
                <a:latin typeface="黑体" pitchFamily="2" charset="-122"/>
                <a:ea typeface="黑体" pitchFamily="2" charset="-122"/>
              </a:rPr>
              <a:t>“山</a:t>
            </a:r>
            <a:r>
              <a:rPr lang="zh-CN" altLang="en-US" sz="28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衔</a:t>
            </a:r>
            <a:r>
              <a:rPr lang="zh-CN" altLang="en-US" sz="2800" dirty="0" smtClean="0">
                <a:latin typeface="黑体" pitchFamily="2" charset="-122"/>
                <a:ea typeface="黑体" pitchFamily="2" charset="-122"/>
              </a:rPr>
              <a:t>落日</a:t>
            </a:r>
            <a:r>
              <a:rPr lang="zh-CN" altLang="en-US" sz="28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浸</a:t>
            </a:r>
            <a:r>
              <a:rPr lang="zh-CN" altLang="en-US" sz="2800" dirty="0" smtClean="0">
                <a:latin typeface="黑体" pitchFamily="2" charset="-122"/>
                <a:ea typeface="黑体" pitchFamily="2" charset="-122"/>
              </a:rPr>
              <a:t>寒漪”中的“衔”与“浸”用得好不好？为什么？ </a:t>
            </a:r>
          </a:p>
        </p:txBody>
      </p:sp>
      <p:sp>
        <p:nvSpPr>
          <p:cNvPr id="18" name="矩形 17"/>
          <p:cNvSpPr/>
          <p:nvPr/>
        </p:nvSpPr>
        <p:spPr>
          <a:xfrm>
            <a:off x="2908473" y="4136762"/>
            <a:ext cx="42899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衔：</a:t>
            </a:r>
            <a:r>
              <a:rPr lang="zh-CN" altLang="en-US" sz="2800" dirty="0" smtClean="0">
                <a:latin typeface="黑体" pitchFamily="2" charset="-122"/>
                <a:ea typeface="黑体" pitchFamily="2" charset="-122"/>
              </a:rPr>
              <a:t>日薄西山、欲落未落</a:t>
            </a:r>
            <a:endParaRPr lang="zh-CN" altLang="en-US" sz="2800" dirty="0"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6776"/>
            <a:ext cx="4067478" cy="2486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574050"/>
            <a:ext cx="1857375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827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4561681" y="1707654"/>
            <a:ext cx="37444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    浸：</a:t>
            </a:r>
            <a:r>
              <a:rPr lang="zh-CN" altLang="en-US" sz="2800" dirty="0" smtClean="0">
                <a:latin typeface="黑体" pitchFamily="2" charset="-122"/>
                <a:ea typeface="黑体" pitchFamily="2" charset="-122"/>
              </a:rPr>
              <a:t>青山、落日倒映水中，与涟漪融为一体、摇曳闪烁的美丽景象。</a:t>
            </a:r>
            <a:endParaRPr lang="zh-CN" altLang="en-US" sz="2800" dirty="0"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05482"/>
            <a:ext cx="3848100" cy="2914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"/>
          <p:cNvSpPr txBox="1"/>
          <p:nvPr/>
        </p:nvSpPr>
        <p:spPr>
          <a:xfrm>
            <a:off x="2267744" y="937225"/>
            <a:ext cx="5976664" cy="233294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长满青草的池塘，快要落山的红日，真是一幅饶有生活情趣的农村晚景图，此时牧童在干什么呢？齐读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古诗后两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句，一起来看看吧！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31590"/>
            <a:ext cx="1356678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3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14282" y="1357304"/>
            <a:ext cx="4071966" cy="119571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200" b="1" dirty="0" smtClean="0">
                <a:latin typeface="楷体" pitchFamily="49" charset="-122"/>
                <a:ea typeface="楷体" pitchFamily="49" charset="-122"/>
              </a:rPr>
              <a:t>牧童</a:t>
            </a:r>
            <a:r>
              <a:rPr lang="en-US" sz="32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/</a:t>
            </a:r>
            <a:r>
              <a:rPr lang="zh-CN" altLang="en-US" sz="3200" b="1" dirty="0" smtClean="0">
                <a:latin typeface="楷体" pitchFamily="49" charset="-122"/>
                <a:ea typeface="楷体" pitchFamily="49" charset="-122"/>
              </a:rPr>
              <a:t>归去</a:t>
            </a:r>
            <a:r>
              <a:rPr lang="en-US" sz="32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/</a:t>
            </a:r>
            <a:r>
              <a:rPr lang="zh-CN" altLang="en-US" sz="3200" b="1" dirty="0" smtClean="0">
                <a:latin typeface="楷体" pitchFamily="49" charset="-122"/>
                <a:ea typeface="楷体" pitchFamily="49" charset="-122"/>
              </a:rPr>
              <a:t>横牛背，短笛</a:t>
            </a:r>
            <a:r>
              <a:rPr lang="en-US" sz="32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/</a:t>
            </a:r>
            <a:r>
              <a:rPr lang="zh-CN" altLang="en-US" sz="3200" b="1" dirty="0" smtClean="0">
                <a:latin typeface="楷体" pitchFamily="49" charset="-122"/>
                <a:ea typeface="楷体" pitchFamily="49" charset="-122"/>
              </a:rPr>
              <a:t>无腔</a:t>
            </a:r>
            <a:r>
              <a:rPr lang="en-US" sz="32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/</a:t>
            </a:r>
            <a:r>
              <a:rPr lang="zh-CN" altLang="en-US" sz="3200" b="1" dirty="0" smtClean="0">
                <a:latin typeface="楷体" pitchFamily="49" charset="-122"/>
                <a:ea typeface="楷体" pitchFamily="49" charset="-122"/>
              </a:rPr>
              <a:t>信口吹。</a:t>
            </a:r>
            <a:r>
              <a:rPr lang="zh-CN" altLang="en-US" sz="2800" baseline="30000" dirty="0" smtClean="0">
                <a:latin typeface="黑体"/>
                <a:ea typeface="黑体"/>
              </a:rPr>
              <a:t> </a:t>
            </a:r>
            <a:endParaRPr lang="zh-CN" altLang="en-US" sz="2800" dirty="0" smtClean="0">
              <a:latin typeface="黑体"/>
              <a:ea typeface="黑体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004222" y="571486"/>
            <a:ext cx="2351754" cy="50013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横坐在牛背上</a:t>
            </a:r>
            <a:endParaRPr lang="zh-CN" altLang="en-US" sz="2800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571604" y="2714626"/>
            <a:ext cx="928694" cy="50013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曲调</a:t>
            </a:r>
            <a:endParaRPr lang="zh-CN" altLang="en-US" sz="2400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85720" y="3512934"/>
            <a:ext cx="8174712" cy="9310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诗意</a:t>
            </a:r>
            <a:r>
              <a:rPr lang="zh-CN" altLang="en-US" sz="2800" b="1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：</a:t>
            </a:r>
            <a:r>
              <a:rPr lang="zh-CN" altLang="en-US" sz="2800" b="1" dirty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那小牧童横骑在牛背上，缓缓地把家还；拿着一支短笛，随口吹着，也没有固定的声腔。</a:t>
            </a:r>
          </a:p>
        </p:txBody>
      </p:sp>
      <p:sp>
        <p:nvSpPr>
          <p:cNvPr id="32" name="上箭头 31"/>
          <p:cNvSpPr/>
          <p:nvPr/>
        </p:nvSpPr>
        <p:spPr bwMode="auto">
          <a:xfrm>
            <a:off x="3000364" y="1142990"/>
            <a:ext cx="197168" cy="227718"/>
          </a:xfrm>
          <a:prstGeom prst="upArrow">
            <a:avLst/>
          </a:prstGeom>
          <a:solidFill>
            <a:srgbClr val="92D050">
              <a:alpha val="92000"/>
            </a:srgbClr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上箭头 32"/>
          <p:cNvSpPr/>
          <p:nvPr/>
        </p:nvSpPr>
        <p:spPr bwMode="auto">
          <a:xfrm rot="10800000">
            <a:off x="1928794" y="2500312"/>
            <a:ext cx="197168" cy="227718"/>
          </a:xfrm>
          <a:prstGeom prst="upArrow">
            <a:avLst/>
          </a:prstGeom>
          <a:solidFill>
            <a:srgbClr val="92D050">
              <a:alpha val="92000"/>
            </a:srgbClr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2411760" y="1428742"/>
            <a:ext cx="1302984" cy="55406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1714480" y="2000246"/>
            <a:ext cx="571504" cy="48263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2357422" y="2000246"/>
            <a:ext cx="857256" cy="48263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2714612" y="2714626"/>
            <a:ext cx="928694" cy="50013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随口</a:t>
            </a:r>
            <a:endParaRPr lang="zh-CN" altLang="en-US" sz="2400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9" name="上箭头 18"/>
          <p:cNvSpPr/>
          <p:nvPr/>
        </p:nvSpPr>
        <p:spPr bwMode="auto">
          <a:xfrm rot="10800000">
            <a:off x="2857488" y="2500312"/>
            <a:ext cx="197168" cy="227718"/>
          </a:xfrm>
          <a:prstGeom prst="upArrow">
            <a:avLst/>
          </a:prstGeom>
          <a:solidFill>
            <a:srgbClr val="92D050">
              <a:alpha val="92000"/>
            </a:srgbClr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1" r="1"/>
          <a:stretch/>
        </p:blipFill>
        <p:spPr>
          <a:xfrm>
            <a:off x="4139952" y="1661114"/>
            <a:ext cx="4584804" cy="548688"/>
          </a:xfrm>
          <a:prstGeom prst="rect">
            <a:avLst/>
          </a:prstGeom>
        </p:spPr>
      </p:pic>
      <p:sp>
        <p:nvSpPr>
          <p:cNvPr id="23" name="文本框 5"/>
          <p:cNvSpPr txBox="1"/>
          <p:nvPr/>
        </p:nvSpPr>
        <p:spPr>
          <a:xfrm>
            <a:off x="4139952" y="1491630"/>
            <a:ext cx="4152099" cy="73866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latin typeface="黑体" pitchFamily="49" charset="-122"/>
                <a:ea typeface="黑体" pitchFamily="49" charset="-122"/>
                <a:cs typeface="楷体" panose="02010609060101010101" pitchFamily="49" charset="-122"/>
                <a:sym typeface="+mn-ea"/>
              </a:rPr>
              <a:t>牧童天真调皮，体现喜爱</a:t>
            </a:r>
            <a:endParaRPr lang="zh-CN" altLang="en-US" sz="2800" b="1" dirty="0">
              <a:latin typeface="黑体" pitchFamily="49" charset="-122"/>
              <a:ea typeface="黑体" pitchFamily="49" charset="-122"/>
              <a:cs typeface="楷体" panose="02010609060101010101" pitchFamily="49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9884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3" grpId="0" animBg="1"/>
      <p:bldP spid="15" grpId="0" animBg="1"/>
      <p:bldP spid="32" grpId="0" animBg="1"/>
      <p:bldP spid="33" grpId="0" animBg="1"/>
      <p:bldP spid="14" grpId="0" animBg="1"/>
      <p:bldP spid="22" grpId="0" animBg="1"/>
      <p:bldP spid="17" grpId="0" animBg="1"/>
      <p:bldP spid="18" grpId="0" animBg="1"/>
      <p:bldP spid="19" grpId="0" animBg="1"/>
      <p:bldP spid="2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/>
          <p:cNvGrpSpPr/>
          <p:nvPr/>
        </p:nvGrpSpPr>
        <p:grpSpPr>
          <a:xfrm>
            <a:off x="623286" y="1265176"/>
            <a:ext cx="2136787" cy="982028"/>
            <a:chOff x="8100392" y="1962696"/>
            <a:chExt cx="1490131" cy="549627"/>
          </a:xfrm>
          <a:effectLst/>
        </p:grpSpPr>
        <p:sp>
          <p:nvSpPr>
            <p:cNvPr id="10" name="云形 9"/>
            <p:cNvSpPr/>
            <p:nvPr/>
          </p:nvSpPr>
          <p:spPr>
            <a:xfrm>
              <a:off x="8100392" y="1962696"/>
              <a:ext cx="1490131" cy="549627"/>
            </a:xfrm>
            <a:prstGeom prst="cloud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黑体" pitchFamily="2" charset="-122"/>
                <a:ea typeface="黑体" pitchFamily="2" charset="-122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21480" y="2052027"/>
              <a:ext cx="1134878" cy="2928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FF0000"/>
                  </a:solidFill>
                  <a:latin typeface="黑体" pitchFamily="2" charset="-122"/>
                  <a:ea typeface="黑体" pitchFamily="2" charset="-122"/>
                </a:rPr>
                <a:t>悠闲自在</a:t>
              </a:r>
              <a:endParaRPr lang="zh-CN" altLang="en-US" sz="2800" b="1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endParaRPr>
            </a:p>
          </p:txBody>
        </p:sp>
      </p:grpSp>
      <p:grpSp>
        <p:nvGrpSpPr>
          <p:cNvPr id="3" name="组合 5"/>
          <p:cNvGrpSpPr/>
          <p:nvPr/>
        </p:nvGrpSpPr>
        <p:grpSpPr>
          <a:xfrm>
            <a:off x="3125159" y="1318528"/>
            <a:ext cx="1918970" cy="928774"/>
            <a:chOff x="8100392" y="1962696"/>
            <a:chExt cx="1490131" cy="549627"/>
          </a:xfrm>
          <a:effectLst/>
        </p:grpSpPr>
        <p:sp>
          <p:nvSpPr>
            <p:cNvPr id="7" name="云形 6"/>
            <p:cNvSpPr/>
            <p:nvPr/>
          </p:nvSpPr>
          <p:spPr>
            <a:xfrm>
              <a:off x="8100392" y="1962696"/>
              <a:ext cx="1490131" cy="549627"/>
            </a:xfrm>
            <a:prstGeom prst="cloud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黑体" pitchFamily="2" charset="-122"/>
                <a:ea typeface="黑体" pitchFamily="2" charset="-122"/>
              </a:endParaRPr>
            </a:p>
          </p:txBody>
        </p:sp>
        <p:sp>
          <p:nvSpPr>
            <p:cNvPr id="12" name="TextBox 10"/>
            <p:cNvSpPr txBox="1"/>
            <p:nvPr/>
          </p:nvSpPr>
          <p:spPr>
            <a:xfrm>
              <a:off x="8221480" y="2036589"/>
              <a:ext cx="1263695" cy="3096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FF0000"/>
                  </a:solidFill>
                  <a:latin typeface="黑体" pitchFamily="2" charset="-122"/>
                  <a:ea typeface="黑体" pitchFamily="2" charset="-122"/>
                </a:rPr>
                <a:t>摇头晃脑</a:t>
              </a:r>
              <a:endParaRPr lang="zh-CN" altLang="en-US" sz="2800" b="1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1214414" y="571486"/>
            <a:ext cx="6055269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你能想象出牧童吹笛子时的样子吗？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982126"/>
            <a:ext cx="850943" cy="697101"/>
          </a:xfrm>
          <a:prstGeom prst="rect">
            <a:avLst/>
          </a:prstGeom>
        </p:spPr>
      </p:pic>
      <p:sp>
        <p:nvSpPr>
          <p:cNvPr id="15" name="文本框 10">
            <a:extLst>
              <a:ext uri="{FF2B5EF4-FFF2-40B4-BE49-F238E27FC236}">
                <a16:creationId xmlns:a16="http://schemas.microsoft.com/office/drawing/2014/main" xmlns="" id="{EB1CD407-1289-E64D-B770-EE2BC86550F5}"/>
              </a:ext>
            </a:extLst>
          </p:cNvPr>
          <p:cNvSpPr txBox="1"/>
          <p:nvPr/>
        </p:nvSpPr>
        <p:spPr>
          <a:xfrm>
            <a:off x="971600" y="4069067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黑体" pitchFamily="49" charset="-122"/>
                <a:ea typeface="黑体" pitchFamily="49" charset="-122"/>
              </a:rPr>
              <a:t>读出儿童的天真无邪。</a:t>
            </a:r>
            <a:endParaRPr lang="en-US" altLang="zh-CN" sz="28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6" name="文本框 2"/>
          <p:cNvSpPr txBox="1"/>
          <p:nvPr/>
        </p:nvSpPr>
        <p:spPr>
          <a:xfrm>
            <a:off x="1000100" y="2571750"/>
            <a:ext cx="3536545" cy="105779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b="1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牧童</a:t>
            </a:r>
            <a:r>
              <a:rPr lang="en-US" altLang="zh-CN" sz="2800" b="1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/</a:t>
            </a:r>
            <a:r>
              <a:rPr lang="zh-CN" altLang="en-US" sz="2800" b="1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归去</a:t>
            </a:r>
            <a:r>
              <a:rPr lang="en-US" altLang="zh-CN" sz="2800" b="1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/</a:t>
            </a:r>
            <a:r>
              <a:rPr lang="zh-CN" altLang="en-US" sz="2800" b="1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横牛背，</a:t>
            </a:r>
            <a:endParaRPr lang="en-US" altLang="zh-CN" sz="2800" b="1" dirty="0" smtClean="0">
              <a:solidFill>
                <a:schemeClr val="tx1"/>
              </a:solidFill>
              <a:latin typeface="黑体" pitchFamily="2" charset="-122"/>
              <a:ea typeface="黑体" pitchFamily="2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800" b="1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短笛</a:t>
            </a:r>
            <a:r>
              <a:rPr lang="en-US" altLang="zh-CN" sz="2800" b="1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/</a:t>
            </a:r>
            <a:r>
              <a:rPr lang="zh-CN" altLang="en-US" sz="2800" b="1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无腔</a:t>
            </a:r>
            <a:r>
              <a:rPr lang="en-US" altLang="zh-CN" sz="2800" b="1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/</a:t>
            </a:r>
            <a:r>
              <a:rPr lang="zh-CN" altLang="en-US" sz="2800" b="1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信口吹。</a:t>
            </a:r>
            <a:r>
              <a:rPr lang="zh-CN" altLang="en-US" sz="2800" b="1" baseline="300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 </a:t>
            </a:r>
            <a:endParaRPr lang="zh-CN" altLang="en-US" sz="2800" b="1" dirty="0">
              <a:solidFill>
                <a:schemeClr val="tx1"/>
              </a:solidFill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94" y="1500180"/>
            <a:ext cx="3132282" cy="2714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140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2898775" y="2175670"/>
            <a:ext cx="596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latin typeface="楷体" pitchFamily="49" charset="-122"/>
                <a:ea typeface="楷体" pitchFamily="49" charset="-122"/>
              </a:rPr>
              <a:t>夜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223351" y="1851670"/>
            <a:ext cx="1189221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 err="1" smtClean="0">
                <a:latin typeface="汉语拼音" pitchFamily="34" charset="0"/>
                <a:ea typeface="楷体" pitchFamily="49" charset="-122"/>
                <a:cs typeface="汉语拼音" pitchFamily="34" charset="0"/>
              </a:rPr>
              <a:t>zhòu</a:t>
            </a:r>
            <a:endParaRPr lang="zh-CN" altLang="en-US" sz="2400" b="1" dirty="0">
              <a:latin typeface="汉语拼音" pitchFamily="34" charset="0"/>
              <a:ea typeface="楷体" pitchFamily="49" charset="-122"/>
              <a:cs typeface="汉语拼音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336586" y="1851670"/>
            <a:ext cx="1063217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 err="1" smtClean="0">
                <a:latin typeface="汉语拼音" pitchFamily="34" charset="0"/>
                <a:ea typeface="楷体" pitchFamily="49" charset="-122"/>
                <a:cs typeface="汉语拼音" pitchFamily="34" charset="0"/>
              </a:rPr>
              <a:t>yún</a:t>
            </a:r>
            <a:endParaRPr lang="zh-CN" altLang="en-US" sz="2400" b="1" dirty="0">
              <a:latin typeface="汉语拼音" pitchFamily="34" charset="0"/>
              <a:ea typeface="楷体" pitchFamily="49" charset="-122"/>
              <a:cs typeface="汉语拼音" pitchFamily="3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484887" y="1851670"/>
            <a:ext cx="1224136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 err="1" smtClean="0">
                <a:latin typeface="汉语拼音" pitchFamily="34" charset="0"/>
                <a:ea typeface="楷体" pitchFamily="49" charset="-122"/>
                <a:cs typeface="汉语拼音" pitchFamily="34" charset="0"/>
              </a:rPr>
              <a:t>gòng</a:t>
            </a:r>
            <a:endParaRPr lang="zh-CN" altLang="en-US" sz="2400" b="1" dirty="0">
              <a:latin typeface="汉语拼音" pitchFamily="34" charset="0"/>
              <a:ea typeface="楷体" pitchFamily="49" charset="-122"/>
              <a:cs typeface="汉语拼音" pitchFamily="34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426376" y="3098678"/>
            <a:ext cx="784232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 err="1" smtClean="0">
                <a:latin typeface="汉语拼音" pitchFamily="34" charset="0"/>
                <a:ea typeface="楷体" pitchFamily="49" charset="-122"/>
                <a:cs typeface="汉语拼音" pitchFamily="34" charset="0"/>
              </a:rPr>
              <a:t>zhì</a:t>
            </a:r>
            <a:endParaRPr lang="zh-CN" altLang="en-US" sz="2400" b="1" dirty="0">
              <a:latin typeface="汉语拼音" pitchFamily="34" charset="0"/>
              <a:ea typeface="楷体" pitchFamily="49" charset="-122"/>
              <a:cs typeface="汉语拼音" pitchFamily="34" charset="0"/>
            </a:endParaRPr>
          </a:p>
        </p:txBody>
      </p:sp>
      <p:sp>
        <p:nvSpPr>
          <p:cNvPr id="33" name="文本框 14">
            <a:hlinkClick r:id="rId3" action="ppaction://hlinkfile"/>
          </p:cNvPr>
          <p:cNvSpPr txBox="1"/>
          <p:nvPr/>
        </p:nvSpPr>
        <p:spPr>
          <a:xfrm>
            <a:off x="653667" y="422324"/>
            <a:ext cx="4033837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朗读课文 扫清障碍</a:t>
            </a: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018" y="603851"/>
            <a:ext cx="351070" cy="38016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7708">
            <a:off x="4408959" y="550061"/>
            <a:ext cx="335134" cy="472337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41" y="489080"/>
            <a:ext cx="366860" cy="45633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412481" y="2175670"/>
            <a:ext cx="596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昼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946247" y="2175670"/>
            <a:ext cx="596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耕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446313" y="2175670"/>
            <a:ext cx="596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耘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621196" y="2175670"/>
            <a:ext cx="596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供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135602" y="2175670"/>
            <a:ext cx="596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latin typeface="楷体" pitchFamily="49" charset="-122"/>
                <a:ea typeface="楷体" pitchFamily="49" charset="-122"/>
              </a:rPr>
              <a:t>品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426376" y="3422678"/>
            <a:ext cx="596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稚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5621196" y="3038534"/>
            <a:ext cx="596638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 b="1" dirty="0" err="1" smtClean="0">
                <a:latin typeface="汉语拼音" pitchFamily="34" charset="0"/>
                <a:ea typeface="楷体" pitchFamily="49" charset="-122"/>
                <a:cs typeface="汉语拼音" pitchFamily="34" charset="0"/>
              </a:rPr>
              <a:t>yī</a:t>
            </a:r>
            <a:endParaRPr lang="zh-CN" altLang="en-US" sz="2400" b="1" dirty="0">
              <a:latin typeface="汉语拼音" pitchFamily="34" charset="0"/>
              <a:ea typeface="楷体" pitchFamily="49" charset="-122"/>
              <a:cs typeface="汉语拼音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024558" y="3398534"/>
            <a:ext cx="596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latin typeface="楷体" pitchFamily="49" charset="-122"/>
                <a:ea typeface="楷体" pitchFamily="49" charset="-122"/>
              </a:rPr>
              <a:t>涟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544822" y="3398534"/>
            <a:ext cx="596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漪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67544" y="1510576"/>
            <a:ext cx="1159241" cy="438582"/>
            <a:chOff x="467544" y="1510576"/>
            <a:chExt cx="1159241" cy="438582"/>
          </a:xfrm>
        </p:grpSpPr>
        <p:sp>
          <p:nvSpPr>
            <p:cNvPr id="30" name="TextBox 11"/>
            <p:cNvSpPr txBox="1">
              <a:spLocks noChangeArrowheads="1"/>
            </p:cNvSpPr>
            <p:nvPr/>
          </p:nvSpPr>
          <p:spPr bwMode="auto">
            <a:xfrm>
              <a:off x="505294" y="1510576"/>
              <a:ext cx="1121491" cy="43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dirty="0"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我会认</a:t>
              </a:r>
            </a:p>
          </p:txBody>
        </p:sp>
        <p:sp>
          <p:nvSpPr>
            <p:cNvPr id="31" name="矩形 30"/>
            <p:cNvSpPr/>
            <p:nvPr/>
          </p:nvSpPr>
          <p:spPr>
            <a:xfrm>
              <a:off x="1547664" y="1563638"/>
              <a:ext cx="36000" cy="324000"/>
            </a:xfrm>
            <a:prstGeom prst="rect">
              <a:avLst/>
            </a:prstGeom>
            <a:solidFill>
              <a:srgbClr val="CC33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1" name="矩形 60"/>
            <p:cNvSpPr/>
            <p:nvPr/>
          </p:nvSpPr>
          <p:spPr>
            <a:xfrm>
              <a:off x="467544" y="1563638"/>
              <a:ext cx="36000" cy="324000"/>
            </a:xfrm>
            <a:prstGeom prst="rect">
              <a:avLst/>
            </a:prstGeom>
            <a:solidFill>
              <a:srgbClr val="CC33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3" name="矩形 2"/>
          <p:cNvSpPr/>
          <p:nvPr/>
        </p:nvSpPr>
        <p:spPr>
          <a:xfrm>
            <a:off x="2929172" y="3422679"/>
            <a:ext cx="596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幼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/>
      <p:bldP spid="25" grpId="1"/>
      <p:bldP spid="26" grpId="0"/>
      <p:bldP spid="26" grpId="1"/>
      <p:bldP spid="28" grpId="0"/>
      <p:bldP spid="28" grpId="1"/>
      <p:bldP spid="49" grpId="0"/>
      <p:bldP spid="49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1714480" y="2071684"/>
            <a:ext cx="61436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    那小牧童（     ）在牛背上，</a:t>
            </a: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(        )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走着；他的手里还拿着一支短笛，（        ）地吹着自己编的（     ），那头老牛似乎听懂了小主人吹奏的曲子，“哞哞”地叫着。</a:t>
            </a:r>
            <a:endParaRPr lang="zh-CN" altLang="en-US" sz="2800" dirty="0"/>
          </a:p>
        </p:txBody>
      </p:sp>
      <p:sp>
        <p:nvSpPr>
          <p:cNvPr id="10" name="矩形 9"/>
          <p:cNvSpPr/>
          <p:nvPr/>
        </p:nvSpPr>
        <p:spPr>
          <a:xfrm>
            <a:off x="1714480" y="500048"/>
            <a:ext cx="6768752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kern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读完这两句诗后，说说你眼前浮现出了怎样的画面，体会其中的乐趣。</a:t>
            </a:r>
            <a:r>
              <a:rPr lang="zh-CN" altLang="en-US" sz="2800" kern="0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（课后第</a:t>
            </a:r>
            <a:r>
              <a:rPr lang="en-US" altLang="zh-CN" sz="2800" kern="0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800" kern="0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题）</a:t>
            </a:r>
            <a:endParaRPr lang="zh-CN" altLang="en-US" sz="2800" kern="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文本框 3"/>
          <p:cNvSpPr txBox="1"/>
          <p:nvPr/>
        </p:nvSpPr>
        <p:spPr>
          <a:xfrm>
            <a:off x="2495420" y="3363838"/>
            <a:ext cx="1008112" cy="500137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/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小曲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文本框 3"/>
          <p:cNvSpPr txBox="1"/>
          <p:nvPr/>
        </p:nvSpPr>
        <p:spPr>
          <a:xfrm>
            <a:off x="1871092" y="2523926"/>
            <a:ext cx="1571636" cy="500137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/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慢悠悠地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文本框 3"/>
          <p:cNvSpPr txBox="1"/>
          <p:nvPr/>
        </p:nvSpPr>
        <p:spPr>
          <a:xfrm>
            <a:off x="4286248" y="2095298"/>
            <a:ext cx="1000132" cy="500137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/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横骑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1285866"/>
            <a:ext cx="1356678" cy="1944216"/>
          </a:xfrm>
          <a:prstGeom prst="rect">
            <a:avLst/>
          </a:prstGeom>
        </p:spPr>
      </p:pic>
      <p:sp>
        <p:nvSpPr>
          <p:cNvPr id="9" name="文本框 3"/>
          <p:cNvSpPr txBox="1"/>
          <p:nvPr/>
        </p:nvSpPr>
        <p:spPr>
          <a:xfrm>
            <a:off x="3531493" y="2968612"/>
            <a:ext cx="1728192" cy="500137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/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有模有样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758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3"/>
          <p:cNvSpPr txBox="1"/>
          <p:nvPr/>
        </p:nvSpPr>
        <p:spPr>
          <a:xfrm>
            <a:off x="700681" y="1128476"/>
            <a:ext cx="7704856" cy="512448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快来</a:t>
            </a:r>
            <a:r>
              <a:rPr lang="zh-CN" altLang="en-US" sz="2400" dirty="0">
                <a:latin typeface="黑体" pitchFamily="49" charset="-122"/>
                <a:ea typeface="黑体" pitchFamily="49" charset="-122"/>
              </a:rPr>
              <a:t>伴着音乐，带</a:t>
            </a:r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着对牧童的喜爱</a:t>
            </a:r>
            <a:r>
              <a:rPr lang="zh-CN" altLang="en-US" sz="2400" dirty="0">
                <a:latin typeface="黑体" pitchFamily="49" charset="-122"/>
                <a:ea typeface="黑体" pitchFamily="49" charset="-122"/>
              </a:rPr>
              <a:t>之情朗读一下吧！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11510"/>
            <a:ext cx="850943" cy="697101"/>
          </a:xfrm>
          <a:prstGeom prst="rect">
            <a:avLst/>
          </a:prstGeom>
        </p:spPr>
      </p:pic>
      <p:sp>
        <p:nvSpPr>
          <p:cNvPr id="4" name="文本框 10">
            <a:extLst>
              <a:ext uri="{FF2B5EF4-FFF2-40B4-BE49-F238E27FC236}">
                <a16:creationId xmlns="" xmlns:a16="http://schemas.microsoft.com/office/drawing/2014/main" id="{EB1CD407-1289-E64D-B770-EE2BC86550F5}"/>
              </a:ext>
            </a:extLst>
          </p:cNvPr>
          <p:cNvSpPr txBox="1"/>
          <p:nvPr/>
        </p:nvSpPr>
        <p:spPr>
          <a:xfrm>
            <a:off x="1295465" y="555526"/>
            <a:ext cx="1692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朗读指导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93015" y="1904256"/>
            <a:ext cx="4572000" cy="2692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b="1" dirty="0" smtClean="0">
                <a:latin typeface="黑体" pitchFamily="2" charset="-122"/>
                <a:ea typeface="黑体" pitchFamily="2" charset="-122"/>
              </a:rPr>
              <a:t>村晚</a:t>
            </a:r>
          </a:p>
          <a:p>
            <a:pPr algn="ctr">
              <a:lnSpc>
                <a:spcPct val="120000"/>
              </a:lnSpc>
            </a:pPr>
            <a:r>
              <a:rPr lang="en-US" altLang="zh-CN" sz="2400" b="1" dirty="0" smtClean="0">
                <a:latin typeface="黑体" pitchFamily="2" charset="-122"/>
                <a:ea typeface="黑体" pitchFamily="2" charset="-122"/>
              </a:rPr>
              <a:t>【</a:t>
            </a:r>
            <a:r>
              <a:rPr lang="zh-CN" altLang="en-US" sz="2400" b="1" dirty="0" smtClean="0">
                <a:latin typeface="黑体" pitchFamily="2" charset="-122"/>
                <a:ea typeface="黑体" pitchFamily="2" charset="-122"/>
              </a:rPr>
              <a:t>宋</a:t>
            </a:r>
            <a:r>
              <a:rPr lang="en-US" altLang="zh-CN" sz="2400" b="1" dirty="0" smtClean="0">
                <a:latin typeface="黑体" pitchFamily="2" charset="-122"/>
                <a:ea typeface="黑体" pitchFamily="2" charset="-122"/>
              </a:rPr>
              <a:t>】</a:t>
            </a:r>
            <a:r>
              <a:rPr lang="zh-CN" altLang="en-US" sz="2400" b="1" dirty="0" smtClean="0">
                <a:latin typeface="黑体" pitchFamily="2" charset="-122"/>
                <a:ea typeface="黑体" pitchFamily="2" charset="-122"/>
              </a:rPr>
              <a:t>雷震</a:t>
            </a:r>
            <a:endParaRPr lang="en-US" altLang="zh-CN" sz="2400" b="1" dirty="0" smtClean="0">
              <a:latin typeface="黑体" pitchFamily="2" charset="-122"/>
              <a:ea typeface="黑体" pitchFamily="2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400" b="1" dirty="0" smtClean="0">
                <a:latin typeface="黑体" pitchFamily="2" charset="-122"/>
                <a:ea typeface="黑体" pitchFamily="2" charset="-122"/>
              </a:rPr>
              <a:t>草满</a:t>
            </a:r>
            <a:r>
              <a:rPr lang="en-US" altLang="zh-CN" sz="2400" b="1" dirty="0" smtClean="0">
                <a:latin typeface="黑体" pitchFamily="2" charset="-122"/>
                <a:ea typeface="黑体" pitchFamily="2" charset="-122"/>
              </a:rPr>
              <a:t>/</a:t>
            </a:r>
            <a:r>
              <a:rPr lang="zh-CN" altLang="en-US" sz="2400" b="1" dirty="0" smtClean="0">
                <a:latin typeface="黑体" pitchFamily="2" charset="-122"/>
                <a:ea typeface="黑体" pitchFamily="2" charset="-122"/>
              </a:rPr>
              <a:t>池塘</a:t>
            </a:r>
            <a:r>
              <a:rPr lang="en-US" altLang="zh-CN" sz="2400" b="1" dirty="0" smtClean="0">
                <a:latin typeface="黑体" pitchFamily="2" charset="-122"/>
                <a:ea typeface="黑体" pitchFamily="2" charset="-122"/>
              </a:rPr>
              <a:t>/</a:t>
            </a:r>
            <a:r>
              <a:rPr lang="zh-CN" altLang="en-US" sz="2400" b="1" dirty="0" smtClean="0">
                <a:latin typeface="黑体" pitchFamily="2" charset="-122"/>
                <a:ea typeface="黑体" pitchFamily="2" charset="-122"/>
              </a:rPr>
              <a:t>水满陂，</a:t>
            </a:r>
            <a:endParaRPr lang="en-US" altLang="zh-CN" sz="2400" b="1" dirty="0" smtClean="0">
              <a:latin typeface="黑体" pitchFamily="2" charset="-122"/>
              <a:ea typeface="黑体" pitchFamily="2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400" b="1" dirty="0" smtClean="0">
                <a:latin typeface="黑体" pitchFamily="2" charset="-122"/>
                <a:ea typeface="黑体" pitchFamily="2" charset="-122"/>
              </a:rPr>
              <a:t>山衔</a:t>
            </a:r>
            <a:r>
              <a:rPr lang="en-US" altLang="zh-CN" sz="2400" b="1" dirty="0" smtClean="0">
                <a:latin typeface="黑体" pitchFamily="2" charset="-122"/>
                <a:ea typeface="黑体" pitchFamily="2" charset="-122"/>
              </a:rPr>
              <a:t>/</a:t>
            </a:r>
            <a:r>
              <a:rPr lang="zh-CN" altLang="en-US" sz="2400" b="1" dirty="0" smtClean="0">
                <a:latin typeface="黑体" pitchFamily="2" charset="-122"/>
                <a:ea typeface="黑体" pitchFamily="2" charset="-122"/>
              </a:rPr>
              <a:t>落日</a:t>
            </a:r>
            <a:r>
              <a:rPr lang="en-US" altLang="zh-CN" sz="2400" b="1" dirty="0" smtClean="0">
                <a:latin typeface="黑体" pitchFamily="2" charset="-122"/>
                <a:ea typeface="黑体" pitchFamily="2" charset="-122"/>
              </a:rPr>
              <a:t>/</a:t>
            </a:r>
            <a:r>
              <a:rPr lang="zh-CN" altLang="en-US" sz="2400" b="1" dirty="0" smtClean="0">
                <a:latin typeface="黑体" pitchFamily="2" charset="-122"/>
                <a:ea typeface="黑体" pitchFamily="2" charset="-122"/>
              </a:rPr>
              <a:t>浸寒漪。</a:t>
            </a:r>
          </a:p>
          <a:p>
            <a:pPr algn="ctr">
              <a:lnSpc>
                <a:spcPct val="120000"/>
              </a:lnSpc>
            </a:pPr>
            <a:r>
              <a:rPr lang="zh-CN" altLang="en-US" sz="2400" b="1" dirty="0" smtClean="0">
                <a:latin typeface="黑体" pitchFamily="2" charset="-122"/>
                <a:ea typeface="黑体" pitchFamily="2" charset="-122"/>
              </a:rPr>
              <a:t>牧童</a:t>
            </a:r>
            <a:r>
              <a:rPr lang="en-US" altLang="zh-CN" sz="2400" b="1" dirty="0" smtClean="0">
                <a:latin typeface="黑体" pitchFamily="2" charset="-122"/>
                <a:ea typeface="黑体" pitchFamily="2" charset="-122"/>
              </a:rPr>
              <a:t>/</a:t>
            </a:r>
            <a:r>
              <a:rPr lang="zh-CN" altLang="en-US" sz="2400" b="1" dirty="0" smtClean="0">
                <a:latin typeface="黑体" pitchFamily="2" charset="-122"/>
                <a:ea typeface="黑体" pitchFamily="2" charset="-122"/>
              </a:rPr>
              <a:t>归去</a:t>
            </a:r>
            <a:r>
              <a:rPr lang="en-US" altLang="zh-CN" sz="2400" b="1" dirty="0" smtClean="0">
                <a:latin typeface="黑体" pitchFamily="2" charset="-122"/>
                <a:ea typeface="黑体" pitchFamily="2" charset="-122"/>
              </a:rPr>
              <a:t>/</a:t>
            </a:r>
            <a:r>
              <a:rPr lang="zh-CN" altLang="en-US" sz="2400" b="1" dirty="0" smtClean="0">
                <a:latin typeface="黑体" pitchFamily="2" charset="-122"/>
                <a:ea typeface="黑体" pitchFamily="2" charset="-122"/>
              </a:rPr>
              <a:t>横牛背，</a:t>
            </a:r>
            <a:endParaRPr lang="en-US" altLang="zh-CN" sz="2400" b="1" dirty="0" smtClean="0">
              <a:latin typeface="黑体" pitchFamily="2" charset="-122"/>
              <a:ea typeface="黑体" pitchFamily="2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400" b="1" dirty="0" smtClean="0">
                <a:latin typeface="黑体" pitchFamily="2" charset="-122"/>
                <a:ea typeface="黑体" pitchFamily="2" charset="-122"/>
              </a:rPr>
              <a:t>短笛</a:t>
            </a:r>
            <a:r>
              <a:rPr lang="en-US" altLang="zh-CN" sz="2400" b="1" dirty="0" smtClean="0">
                <a:latin typeface="黑体" pitchFamily="2" charset="-122"/>
                <a:ea typeface="黑体" pitchFamily="2" charset="-122"/>
              </a:rPr>
              <a:t>/</a:t>
            </a:r>
            <a:r>
              <a:rPr lang="zh-CN" altLang="en-US" sz="2400" b="1" dirty="0" smtClean="0">
                <a:latin typeface="黑体" pitchFamily="2" charset="-122"/>
                <a:ea typeface="黑体" pitchFamily="2" charset="-122"/>
              </a:rPr>
              <a:t>无腔</a:t>
            </a:r>
            <a:r>
              <a:rPr lang="en-US" altLang="zh-CN" sz="2400" b="1" dirty="0" smtClean="0">
                <a:latin typeface="黑体" pitchFamily="2" charset="-122"/>
                <a:ea typeface="黑体" pitchFamily="2" charset="-122"/>
              </a:rPr>
              <a:t>/</a:t>
            </a:r>
            <a:r>
              <a:rPr lang="zh-CN" altLang="en-US" sz="2400" b="1" dirty="0" smtClean="0">
                <a:latin typeface="黑体" pitchFamily="2" charset="-122"/>
                <a:ea typeface="黑体" pitchFamily="2" charset="-122"/>
              </a:rPr>
              <a:t>信口吹。</a:t>
            </a:r>
            <a:endParaRPr lang="zh-CN" altLang="en-US" sz="2400" b="1" dirty="0"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6" name="纯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0635" y="2427734"/>
            <a:ext cx="609600" cy="609600"/>
          </a:xfrm>
          <a:prstGeom prst="rect">
            <a:avLst/>
          </a:prstGeom>
        </p:spPr>
      </p:pic>
      <p:sp>
        <p:nvSpPr>
          <p:cNvPr id="7" name="文本框 3"/>
          <p:cNvSpPr txBox="1"/>
          <p:nvPr/>
        </p:nvSpPr>
        <p:spPr>
          <a:xfrm>
            <a:off x="5580112" y="3357837"/>
            <a:ext cx="1453313" cy="5124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68580" tIns="34290" rIns="68580" bIns="3429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伴读音乐</a:t>
            </a:r>
            <a:endParaRPr lang="zh-CN" altLang="en-US" sz="2400" dirty="0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176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9502"/>
            <a:ext cx="850943" cy="697101"/>
          </a:xfrm>
          <a:prstGeom prst="rect">
            <a:avLst/>
          </a:prstGeom>
        </p:spPr>
      </p:pic>
      <p:sp>
        <p:nvSpPr>
          <p:cNvPr id="19" name="文本框 10">
            <a:extLst>
              <a:ext uri="{FF2B5EF4-FFF2-40B4-BE49-F238E27FC236}">
                <a16:creationId xmlns="" xmlns:a16="http://schemas.microsoft.com/office/drawing/2014/main" id="{EB1CD407-1289-E64D-B770-EE2BC86550F5}"/>
              </a:ext>
            </a:extLst>
          </p:cNvPr>
          <p:cNvSpPr txBox="1"/>
          <p:nvPr/>
        </p:nvSpPr>
        <p:spPr>
          <a:xfrm>
            <a:off x="1295464" y="483518"/>
            <a:ext cx="4356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背诵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指导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文本框 3"/>
          <p:cNvSpPr txBox="1"/>
          <p:nvPr/>
        </p:nvSpPr>
        <p:spPr>
          <a:xfrm>
            <a:off x="677286" y="1109140"/>
            <a:ext cx="7669360" cy="500137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/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边</a:t>
            </a:r>
            <a:r>
              <a:rPr lang="zh-CN" altLang="en-US" sz="2800" b="1" dirty="0">
                <a:latin typeface="黑体" pitchFamily="49" charset="-122"/>
                <a:ea typeface="黑体" pitchFamily="49" charset="-122"/>
              </a:rPr>
              <a:t>看图</a:t>
            </a:r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边填空，相信你一定能很快背诵这首诗！</a:t>
            </a:r>
            <a:endParaRPr lang="zh-CN" altLang="en-US" sz="28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74240" y="1551388"/>
            <a:ext cx="5076736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 smtClean="0">
                <a:latin typeface="黑体" pitchFamily="2" charset="-122"/>
                <a:ea typeface="黑体" pitchFamily="2" charset="-122"/>
              </a:rPr>
              <a:t>         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村晚</a:t>
            </a: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     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【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宋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】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雷震</a:t>
            </a:r>
          </a:p>
          <a:p>
            <a:pPr>
              <a:lnSpc>
                <a:spcPct val="120000"/>
              </a:lnSpc>
            </a:pP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（    ）</a:t>
            </a: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/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池塘</a:t>
            </a: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/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（      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），</a:t>
            </a:r>
            <a:endParaRPr lang="en-US" altLang="zh-CN" sz="2800" b="1" dirty="0" smtClean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山衔</a:t>
            </a: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/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（    ）</a:t>
            </a: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/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（      ）。</a:t>
            </a:r>
            <a:endParaRPr lang="en-US" altLang="zh-CN" sz="2800" b="1" dirty="0" smtClean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牧童</a:t>
            </a: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/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（    ）</a:t>
            </a: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/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横（    ），</a:t>
            </a:r>
            <a:endParaRPr lang="en-US" altLang="zh-CN" sz="2800" b="1" dirty="0" smtClean="0">
              <a:latin typeface="楷体" pitchFamily="49" charset="-122"/>
              <a:ea typeface="楷体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短笛</a:t>
            </a: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/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（    ）</a:t>
            </a:r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/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（      ）。</a:t>
            </a: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4" name="文本框 3"/>
          <p:cNvSpPr txBox="1"/>
          <p:nvPr/>
        </p:nvSpPr>
        <p:spPr>
          <a:xfrm>
            <a:off x="1231157" y="2571146"/>
            <a:ext cx="942386" cy="500137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/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草满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文本框 3"/>
          <p:cNvSpPr txBox="1"/>
          <p:nvPr/>
        </p:nvSpPr>
        <p:spPr>
          <a:xfrm>
            <a:off x="2123728" y="4087837"/>
            <a:ext cx="1224136" cy="500137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/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无腔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文本框 3"/>
          <p:cNvSpPr txBox="1"/>
          <p:nvPr/>
        </p:nvSpPr>
        <p:spPr>
          <a:xfrm>
            <a:off x="2117446" y="3583781"/>
            <a:ext cx="942386" cy="500137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/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归去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文本框 3"/>
          <p:cNvSpPr txBox="1"/>
          <p:nvPr/>
        </p:nvSpPr>
        <p:spPr>
          <a:xfrm>
            <a:off x="3707904" y="2571145"/>
            <a:ext cx="1407297" cy="500137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/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水满陂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" name="文本框 3"/>
          <p:cNvSpPr txBox="1"/>
          <p:nvPr/>
        </p:nvSpPr>
        <p:spPr>
          <a:xfrm>
            <a:off x="2160124" y="3123024"/>
            <a:ext cx="1407297" cy="500137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/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落日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文本框 3"/>
          <p:cNvSpPr txBox="1"/>
          <p:nvPr/>
        </p:nvSpPr>
        <p:spPr>
          <a:xfrm>
            <a:off x="4088950" y="3623090"/>
            <a:ext cx="936104" cy="500137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/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牛背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" name="文本框 3"/>
          <p:cNvSpPr txBox="1"/>
          <p:nvPr/>
        </p:nvSpPr>
        <p:spPr>
          <a:xfrm>
            <a:off x="3803197" y="3109658"/>
            <a:ext cx="1407297" cy="500137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/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浸寒漪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" name="文本框 3"/>
          <p:cNvSpPr txBox="1"/>
          <p:nvPr/>
        </p:nvSpPr>
        <p:spPr>
          <a:xfrm>
            <a:off x="3660322" y="4123156"/>
            <a:ext cx="1407297" cy="500137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/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信口吹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2120" y="1830741"/>
            <a:ext cx="3334328" cy="275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3740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24" grpId="0"/>
      <p:bldP spid="25" grpId="0"/>
      <p:bldP spid="26" grpId="0"/>
      <p:bldP spid="21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9"/>
          <p:cNvSpPr txBox="1">
            <a:spLocks noChangeArrowheads="1"/>
          </p:cNvSpPr>
          <p:nvPr/>
        </p:nvSpPr>
        <p:spPr bwMode="auto">
          <a:xfrm>
            <a:off x="2000232" y="1142990"/>
            <a:ext cx="90256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CN" altLang="en-US" sz="2800" dirty="0" smtClean="0">
                <a:latin typeface="黑体" pitchFamily="2" charset="-122"/>
                <a:ea typeface="黑体" pitchFamily="2" charset="-122"/>
              </a:rPr>
              <a:t>景美：</a:t>
            </a:r>
            <a:endParaRPr lang="zh-CN" altLang="en-US" sz="2800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8" name="文本框 10"/>
          <p:cNvSpPr txBox="1">
            <a:spLocks noChangeArrowheads="1"/>
          </p:cNvSpPr>
          <p:nvPr/>
        </p:nvSpPr>
        <p:spPr bwMode="auto">
          <a:xfrm>
            <a:off x="6084168" y="2058977"/>
            <a:ext cx="164307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优美恬静</a:t>
            </a:r>
            <a:endParaRPr lang="en-US" altLang="zh-CN" sz="2800" dirty="0" smtClean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  <a:p>
            <a:r>
              <a:rPr lang="zh-CN" altLang="en-US" sz="28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天真烂漫</a:t>
            </a:r>
            <a:endParaRPr lang="en-US" altLang="zh-CN" sz="2800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" name="左大括号 1"/>
          <p:cNvSpPr/>
          <p:nvPr/>
        </p:nvSpPr>
        <p:spPr>
          <a:xfrm>
            <a:off x="1714480" y="1285866"/>
            <a:ext cx="251333" cy="2500330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7" name="文本框 14">
            <a:extLst>
              <a:ext uri="{FF2B5EF4-FFF2-40B4-BE49-F238E27FC236}">
                <a16:creationId xmlns="" xmlns:a16="http://schemas.microsoft.com/office/drawing/2014/main" id="{E83FD7BB-D7E3-EF4B-BEBB-9F1DFCF1B616}"/>
              </a:ext>
            </a:extLst>
          </p:cNvPr>
          <p:cNvSpPr txBox="1"/>
          <p:nvPr/>
        </p:nvSpPr>
        <p:spPr>
          <a:xfrm>
            <a:off x="696436" y="281866"/>
            <a:ext cx="221938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YouYuan" panose="02010509060101010101" pitchFamily="49" charset="-122"/>
                <a:ea typeface="YouYuan" panose="02010509060101010101" pitchFamily="49" charset="-122"/>
              </a:rPr>
              <a:t>结构梳理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4B718F5D-0AAE-104C-8DD5-C80D03BD0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91" y="349434"/>
            <a:ext cx="366860" cy="456338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000100" y="2143122"/>
            <a:ext cx="5000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latin typeface="黑体" pitchFamily="49" charset="-122"/>
                <a:ea typeface="黑体" pitchFamily="49" charset="-122"/>
              </a:rPr>
              <a:t>村晚</a:t>
            </a:r>
            <a:endParaRPr lang="zh-CN" altLang="en-US" sz="28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3" name="文本框 9"/>
          <p:cNvSpPr txBox="1">
            <a:spLocks noChangeArrowheads="1"/>
          </p:cNvSpPr>
          <p:nvPr/>
        </p:nvSpPr>
        <p:spPr bwMode="auto">
          <a:xfrm>
            <a:off x="3138444" y="1107295"/>
            <a:ext cx="23622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CN" altLang="en-US" sz="2800" dirty="0" smtClean="0">
                <a:latin typeface="黑体" pitchFamily="2" charset="-122"/>
                <a:ea typeface="黑体" pitchFamily="2" charset="-122"/>
              </a:rPr>
              <a:t>草  池塘  水</a:t>
            </a:r>
            <a:endParaRPr lang="zh-CN" altLang="en-US" sz="2800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5" name="文本框 9"/>
          <p:cNvSpPr txBox="1">
            <a:spLocks noChangeArrowheads="1"/>
          </p:cNvSpPr>
          <p:nvPr/>
        </p:nvSpPr>
        <p:spPr bwMode="auto">
          <a:xfrm>
            <a:off x="3071802" y="2857502"/>
            <a:ext cx="13573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CN" altLang="en-US" sz="2800" dirty="0" smtClean="0">
                <a:latin typeface="黑体" pitchFamily="2" charset="-122"/>
                <a:ea typeface="黑体" pitchFamily="2" charset="-122"/>
              </a:rPr>
              <a:t>横牛背</a:t>
            </a:r>
            <a:endParaRPr lang="zh-CN" altLang="en-US" sz="2800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1" name="文本框 9"/>
          <p:cNvSpPr txBox="1">
            <a:spLocks noChangeArrowheads="1"/>
          </p:cNvSpPr>
          <p:nvPr/>
        </p:nvSpPr>
        <p:spPr bwMode="auto">
          <a:xfrm>
            <a:off x="3071802" y="3429006"/>
            <a:ext cx="13573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CN" altLang="en-US" sz="2800" dirty="0" smtClean="0">
                <a:latin typeface="黑体" pitchFamily="2" charset="-122"/>
                <a:ea typeface="黑体" pitchFamily="2" charset="-122"/>
              </a:rPr>
              <a:t>信口吹</a:t>
            </a:r>
            <a:endParaRPr lang="zh-CN" altLang="en-US" sz="2800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3" name="文本框 9"/>
          <p:cNvSpPr txBox="1">
            <a:spLocks noChangeArrowheads="1"/>
          </p:cNvSpPr>
          <p:nvPr/>
        </p:nvSpPr>
        <p:spPr bwMode="auto">
          <a:xfrm>
            <a:off x="3143240" y="1714494"/>
            <a:ext cx="250033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CN" altLang="en-US" sz="2800" dirty="0" smtClean="0">
                <a:latin typeface="黑体" pitchFamily="2" charset="-122"/>
                <a:ea typeface="黑体" pitchFamily="2" charset="-122"/>
              </a:rPr>
              <a:t>山 落日  寒漪</a:t>
            </a:r>
            <a:endParaRPr lang="zh-CN" altLang="en-US" sz="2800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8" name="文本框 16"/>
          <p:cNvSpPr txBox="1">
            <a:spLocks noChangeArrowheads="1"/>
          </p:cNvSpPr>
          <p:nvPr/>
        </p:nvSpPr>
        <p:spPr bwMode="auto">
          <a:xfrm>
            <a:off x="1928794" y="3214692"/>
            <a:ext cx="11384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CN" altLang="en-US" sz="2800" dirty="0" smtClean="0">
                <a:latin typeface="黑体" pitchFamily="2" charset="-122"/>
                <a:ea typeface="黑体" pitchFamily="2" charset="-122"/>
              </a:rPr>
              <a:t>人乐：</a:t>
            </a:r>
            <a:endParaRPr lang="zh-CN" altLang="en-US" sz="2800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31" name="左大括号 30"/>
          <p:cNvSpPr/>
          <p:nvPr/>
        </p:nvSpPr>
        <p:spPr>
          <a:xfrm rot="10800000">
            <a:off x="5500694" y="1285866"/>
            <a:ext cx="251333" cy="2528368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黑体" pitchFamily="2" charset="-122"/>
              <a:ea typeface="黑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27584" y="1762819"/>
            <a:ext cx="72728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    </a:t>
            </a:r>
            <a:r>
              <a:rPr lang="en-US" altLang="zh-CN" sz="2800" b="1" dirty="0" smtClean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2800" b="1" dirty="0" smtClean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村晚</a:t>
            </a:r>
            <a:r>
              <a:rPr lang="en-US" altLang="zh-CN" sz="2800" b="1" dirty="0" smtClean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》</a:t>
            </a:r>
            <a:r>
              <a:rPr lang="zh-CN" altLang="en-US" sz="2800" b="1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这是一</a:t>
            </a:r>
            <a:r>
              <a:rPr lang="zh-CN" altLang="en-US" sz="2800" b="1" dirty="0" smtClean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首描写</a:t>
            </a:r>
            <a:r>
              <a:rPr lang="zh-CN" altLang="en-US" sz="2800" b="1" u="sng" dirty="0" smtClean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         </a:t>
            </a:r>
            <a:r>
              <a:rPr lang="zh-CN" altLang="en-US" sz="2800" b="1" dirty="0" smtClean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的诗，     </a:t>
            </a:r>
            <a:endParaRPr lang="en-US" altLang="zh-CN" sz="2800" b="1" dirty="0" smtClean="0">
              <a:solidFill>
                <a:srgbClr val="000000"/>
              </a:solidFill>
              <a:latin typeface="楷体" pitchFamily="49" charset="-122"/>
              <a:ea typeface="楷体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抒发了诗人对</a:t>
            </a:r>
            <a:r>
              <a:rPr lang="zh-CN" altLang="en-US" sz="2800" b="1" u="sng" dirty="0" smtClean="0">
                <a:latin typeface="楷体" pitchFamily="49" charset="-122"/>
                <a:ea typeface="楷体" pitchFamily="49" charset="-122"/>
              </a:rPr>
              <a:t>        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的</a:t>
            </a:r>
            <a:r>
              <a:rPr lang="zh-CN" altLang="en-US" sz="2800" b="1" u="sng" dirty="0" smtClean="0">
                <a:latin typeface="楷体" pitchFamily="49" charset="-122"/>
                <a:ea typeface="楷体" pitchFamily="49" charset="-122"/>
              </a:rPr>
              <a:t>     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和</a:t>
            </a:r>
            <a:r>
              <a:rPr lang="zh-CN" altLang="en-US" sz="2800" b="1" u="sng" dirty="0" smtClean="0">
                <a:latin typeface="楷体" pitchFamily="49" charset="-122"/>
                <a:ea typeface="楷体" pitchFamily="49" charset="-122"/>
              </a:rPr>
              <a:t>      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之情。</a:t>
            </a: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220072" y="1832506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乡村</a:t>
            </a:r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晚景</a:t>
            </a:r>
            <a:endParaRPr lang="zh-CN" altLang="en-US" sz="1600" dirty="0"/>
          </a:p>
        </p:txBody>
      </p:sp>
      <p:sp>
        <p:nvSpPr>
          <p:cNvPr id="5" name="矩形 4"/>
          <p:cNvSpPr/>
          <p:nvPr/>
        </p:nvSpPr>
        <p:spPr>
          <a:xfrm>
            <a:off x="2987824" y="2479452"/>
            <a:ext cx="16561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乡村晚景</a:t>
            </a:r>
            <a:endParaRPr lang="zh-CN" altLang="en-US" sz="1600" dirty="0"/>
          </a:p>
        </p:txBody>
      </p:sp>
      <p:sp>
        <p:nvSpPr>
          <p:cNvPr id="8" name="矩形 7"/>
          <p:cNvSpPr/>
          <p:nvPr/>
        </p:nvSpPr>
        <p:spPr>
          <a:xfrm>
            <a:off x="4860032" y="2471812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喜爱</a:t>
            </a:r>
          </a:p>
        </p:txBody>
      </p:sp>
      <p:sp>
        <p:nvSpPr>
          <p:cNvPr id="12" name="文本框 14">
            <a:extLst>
              <a:ext uri="{FF2B5EF4-FFF2-40B4-BE49-F238E27FC236}">
                <a16:creationId xmlns="" xmlns:a16="http://schemas.microsoft.com/office/drawing/2014/main" id="{4A3C3B97-39E1-8A49-BBB7-0945BB059AA6}"/>
              </a:ext>
            </a:extLst>
          </p:cNvPr>
          <p:cNvSpPr txBox="1"/>
          <p:nvPr/>
        </p:nvSpPr>
        <p:spPr>
          <a:xfrm>
            <a:off x="663035" y="339502"/>
            <a:ext cx="2036757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YouYuan" panose="02010509060101010101" pitchFamily="49" charset="-122"/>
                <a:ea typeface="YouYuan" panose="02010509060101010101" pitchFamily="49" charset="-122"/>
              </a:rPr>
              <a:t>主题概括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87D1F651-71EF-204B-84FC-94E7EED15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20" y="392179"/>
            <a:ext cx="366860" cy="456338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6114255" y="2479452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赞美</a:t>
            </a:r>
            <a:endParaRPr lang="zh-CN" altLang="en-US" sz="28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913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1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23541" y="2139702"/>
            <a:ext cx="4176464" cy="5730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zh-CN" sz="2800" b="1" dirty="0" smtClean="0">
                <a:latin typeface="宋体" pitchFamily="2" charset="-122"/>
                <a:ea typeface="宋体" pitchFamily="2" charset="-122"/>
              </a:rPr>
              <a:t>儿童自在快乐的生活状态</a:t>
            </a:r>
            <a:endParaRPr lang="en-US" altLang="zh-CN" sz="2800" b="1" dirty="0" smtClean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872289" y="771550"/>
            <a:ext cx="63161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dirty="0" smtClean="0">
                <a:latin typeface="黑体" pitchFamily="2" charset="-122"/>
                <a:ea typeface="黑体" pitchFamily="2" charset="-122"/>
              </a:rPr>
              <a:t>这三首诗有什么相同之处和不同之处？</a:t>
            </a:r>
            <a:endParaRPr lang="zh-CN" altLang="zh-CN" sz="2800" dirty="0" smtClean="0"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83" y="555526"/>
            <a:ext cx="1356678" cy="194421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76885" y="1419622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相同之</a:t>
            </a:r>
            <a:r>
              <a:rPr lang="zh-CN" altLang="zh-CN" sz="2800" b="1" dirty="0" smtClean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处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2023541" y="2927376"/>
            <a:ext cx="3484563" cy="6524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zh-CN" sz="2800" b="1" dirty="0">
                <a:solidFill>
                  <a:schemeClr val="lt1"/>
                </a:solidFill>
                <a:latin typeface="宋体" pitchFamily="2" charset="-122"/>
                <a:ea typeface="宋体" pitchFamily="2" charset="-122"/>
              </a:rPr>
              <a:t>天真活泼的儿童形象</a:t>
            </a:r>
            <a:endParaRPr lang="en-US" altLang="zh-CN" sz="2800" b="1" dirty="0">
              <a:solidFill>
                <a:schemeClr val="lt1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036465" y="3791472"/>
            <a:ext cx="2751559" cy="6524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zh-CN" sz="2800" b="1" dirty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充满了童真童趣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27584" y="954240"/>
            <a:ext cx="5112568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zh-CN" sz="2800" b="1" dirty="0" smtClean="0">
                <a:latin typeface="宋体" pitchFamily="2" charset="-122"/>
                <a:ea typeface="宋体" pitchFamily="2" charset="-122"/>
              </a:rPr>
              <a:t>《四时田园杂兴》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</a:rPr>
              <a:t>（其三十一）</a:t>
            </a:r>
          </a:p>
        </p:txBody>
      </p:sp>
      <p:sp>
        <p:nvSpPr>
          <p:cNvPr id="3" name="矩形 2"/>
          <p:cNvSpPr/>
          <p:nvPr/>
        </p:nvSpPr>
        <p:spPr>
          <a:xfrm>
            <a:off x="3664075" y="345629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不</a:t>
            </a:r>
            <a:r>
              <a:rPr lang="zh-CN" altLang="zh-CN" sz="2800" b="1" dirty="0" smtClean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同</a:t>
            </a:r>
            <a:r>
              <a:rPr lang="zh-CN" altLang="zh-CN" sz="28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之</a:t>
            </a:r>
            <a:r>
              <a:rPr lang="zh-CN" altLang="zh-CN" sz="2800" b="1" dirty="0" smtClean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处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115616" y="1635646"/>
            <a:ext cx="7056784" cy="6093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zh-CN" sz="2800" b="1" dirty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繁忙的劳动</a:t>
            </a:r>
            <a:r>
              <a:rPr lang="zh-CN" altLang="zh-CN" sz="28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场面引出</a:t>
            </a:r>
            <a:r>
              <a:rPr lang="zh-CN" altLang="zh-CN" sz="2800" b="1" dirty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儿童学种瓜的可爱</a:t>
            </a:r>
            <a:r>
              <a:rPr lang="zh-CN" altLang="zh-CN" sz="28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场景</a:t>
            </a:r>
            <a:r>
              <a:rPr lang="zh-CN" altLang="en-US" sz="28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。</a:t>
            </a:r>
            <a:endParaRPr lang="zh-CN" altLang="en-US" sz="2800" b="1" dirty="0">
              <a:solidFill>
                <a:schemeClr val="bg1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27584" y="2283718"/>
            <a:ext cx="5112568" cy="540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 smtClean="0">
                <a:latin typeface="宋体" pitchFamily="2" charset="-122"/>
                <a:ea typeface="宋体" pitchFamily="2" charset="-122"/>
              </a:rPr>
              <a:t>《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</a:rPr>
              <a:t>稚子弄冰</a:t>
            </a:r>
            <a:r>
              <a:rPr lang="en-US" altLang="zh-CN" sz="2800" b="1" dirty="0" smtClean="0">
                <a:latin typeface="宋体" pitchFamily="2" charset="-122"/>
                <a:ea typeface="宋体" pitchFamily="2" charset="-122"/>
              </a:rPr>
              <a:t>》</a:t>
            </a:r>
            <a:endParaRPr lang="zh-CN" altLang="en-US" sz="28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15616" y="2859782"/>
            <a:ext cx="7056784" cy="6093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28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从</a:t>
            </a:r>
            <a:r>
              <a:rPr lang="zh-CN" altLang="en-US" sz="2800" b="1" dirty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稚子的心理出发，重点</a:t>
            </a:r>
            <a:r>
              <a:rPr lang="zh-CN" altLang="en-US" sz="28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描写“</a:t>
            </a:r>
            <a:r>
              <a:rPr lang="zh-CN" altLang="en-US" sz="2800" b="1" dirty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脱冰作戏</a:t>
            </a:r>
            <a:r>
              <a:rPr lang="zh-CN" altLang="en-US" sz="28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”。</a:t>
            </a:r>
            <a:endParaRPr lang="zh-CN" altLang="en-US" sz="2800" b="1" dirty="0">
              <a:solidFill>
                <a:schemeClr val="bg1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27584" y="3471185"/>
            <a:ext cx="5112568" cy="540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 smtClean="0">
                <a:latin typeface="宋体" pitchFamily="2" charset="-122"/>
                <a:ea typeface="宋体" pitchFamily="2" charset="-122"/>
              </a:rPr>
              <a:t>《</a:t>
            </a:r>
            <a:r>
              <a:rPr lang="zh-CN" altLang="en-US" sz="2800" b="1" dirty="0" smtClean="0">
                <a:latin typeface="宋体" pitchFamily="2" charset="-122"/>
                <a:ea typeface="宋体" pitchFamily="2" charset="-122"/>
              </a:rPr>
              <a:t>村晚</a:t>
            </a:r>
            <a:r>
              <a:rPr lang="en-US" altLang="zh-CN" sz="2800" b="1" dirty="0" smtClean="0">
                <a:latin typeface="宋体" pitchFamily="2" charset="-122"/>
                <a:ea typeface="宋体" pitchFamily="2" charset="-122"/>
              </a:rPr>
              <a:t>》</a:t>
            </a:r>
            <a:endParaRPr lang="zh-CN" altLang="en-US" sz="28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15616" y="4047249"/>
            <a:ext cx="7560840" cy="6093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28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先写乡村</a:t>
            </a:r>
            <a:r>
              <a:rPr lang="zh-CN" altLang="en-US" sz="2800" b="1" dirty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晚景</a:t>
            </a:r>
            <a:r>
              <a:rPr lang="zh-CN" altLang="en-US" sz="28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，再写牧童，</a:t>
            </a:r>
            <a:r>
              <a:rPr lang="zh-CN" altLang="en-US" sz="2800" b="1" dirty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构成</a:t>
            </a:r>
            <a:r>
              <a:rPr lang="zh-CN" altLang="en-US" sz="28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了乡村</a:t>
            </a:r>
            <a:r>
              <a:rPr lang="zh-CN" altLang="en-US" sz="2800" b="1" dirty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晚景图。</a:t>
            </a:r>
          </a:p>
        </p:txBody>
      </p:sp>
    </p:spTree>
    <p:extLst>
      <p:ext uri="{BB962C8B-B14F-4D97-AF65-F5344CB8AC3E}">
        <p14:creationId xmlns:p14="http://schemas.microsoft.com/office/powerpoint/2010/main" val="179946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38988" y="489739"/>
            <a:ext cx="1512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latin typeface="黑体" pitchFamily="49" charset="-122"/>
                <a:ea typeface="黑体" pitchFamily="49" charset="-122"/>
              </a:rPr>
              <a:t>小练笔</a:t>
            </a:r>
            <a:endParaRPr lang="zh-CN" altLang="en-US" sz="3200" dirty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4A1A10B2-CE78-6A4D-8987-BCB3984DCB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2864"/>
            <a:ext cx="559476" cy="54546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42910" y="1214428"/>
            <a:ext cx="75158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    </a:t>
            </a:r>
            <a:r>
              <a:rPr lang="zh-CN" altLang="en-US" sz="2800" dirty="0" smtClean="0">
                <a:latin typeface="黑体" pitchFamily="49" charset="-122"/>
                <a:ea typeface="黑体" pitchFamily="49" charset="-122"/>
              </a:rPr>
              <a:t>根据古诗内容，展开想象，选择其中一首改写成短文。</a:t>
            </a:r>
            <a:endParaRPr lang="zh-CN" altLang="en-US" sz="28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907704" y="452612"/>
            <a:ext cx="2709396" cy="637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b="1" kern="0" dirty="0">
                <a:solidFill>
                  <a:srgbClr val="CC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zh-CN" altLang="en-US" sz="2800" b="1" kern="0" dirty="0" smtClean="0">
                <a:solidFill>
                  <a:srgbClr val="CC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课后选做题）</a:t>
            </a:r>
            <a:endParaRPr lang="zh-CN" altLang="en-US" sz="2800" b="1" kern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0100" y="2571750"/>
            <a:ext cx="7143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    提示：改写古诗要注意保持古诗的内容基本不变，在原诗的基础上发挥想象，用恰当、通顺的语言描绘出诗的内容。</a:t>
            </a:r>
            <a:endParaRPr lang="zh-CN" altLang="en-US" sz="2800" b="1" dirty="0">
              <a:solidFill>
                <a:srgbClr val="FF0000"/>
              </a:solidFill>
              <a:latin typeface="宋体" pitchFamily="2" charset="-122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262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07153" y="1203598"/>
            <a:ext cx="584138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正是初夏时节，</a:t>
            </a:r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水稻田里的秧苗都到了该除草的时候了。白天，村子里的男人们就都到水稻田里去除草。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妇女白天</a:t>
            </a:r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忙完了家中别的家务活以后，晚上也不闲着，忙着又是搓麻线，又是织布。全村的年轻人都各忙各的，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忙得不亦乐乎。</a:t>
            </a:r>
            <a:endParaRPr lang="zh-CN" altLang="en-US" sz="28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539" y="1408536"/>
            <a:ext cx="2428860" cy="2131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636447" y="483518"/>
            <a:ext cx="63177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latin typeface="宋体" pitchFamily="2" charset="-122"/>
                <a:ea typeface="宋体" pitchFamily="2" charset="-122"/>
              </a:rPr>
              <a:t>《&lt;</a:t>
            </a:r>
            <a:r>
              <a:rPr lang="zh-CN" altLang="en-US" sz="2800" b="1" dirty="0" smtClean="0">
                <a:latin typeface="宋体" pitchFamily="2" charset="-122"/>
                <a:ea typeface="宋体" pitchFamily="2" charset="-122"/>
              </a:rPr>
              <a:t>四时田园杂兴</a:t>
            </a:r>
            <a:r>
              <a:rPr lang="en-US" altLang="zh-CN" sz="2800" b="1" dirty="0" smtClean="0">
                <a:latin typeface="宋体" pitchFamily="2" charset="-122"/>
                <a:ea typeface="宋体" pitchFamily="2" charset="-122"/>
              </a:rPr>
              <a:t>&gt;》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</a:rPr>
              <a:t>（其三十一）改写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03848" y="987574"/>
            <a:ext cx="547260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2400" dirty="0" smtClean="0"/>
              <a:t>       </a:t>
            </a:r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那些孩子们既不会耕田也不会织布，可也闲不下来。因为他们从小都对家中父母亲忙农活的事情见多不怪了，也都很喜爱劳动。你看，在茂盛成荫的桑树底下，他们都在忙着跟父母学习种瓜的方法呢！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563638"/>
            <a:ext cx="2780101" cy="221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186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2"/>
          <p:cNvGrpSpPr/>
          <p:nvPr/>
        </p:nvGrpSpPr>
        <p:grpSpPr>
          <a:xfrm>
            <a:off x="3752862" y="526257"/>
            <a:ext cx="410581" cy="377666"/>
            <a:chOff x="631825" y="5181600"/>
            <a:chExt cx="1554163" cy="1552575"/>
          </a:xfrm>
        </p:grpSpPr>
        <p:sp>
          <p:nvSpPr>
            <p:cNvPr id="3" name="Oval 10"/>
            <p:cNvSpPr>
              <a:spLocks noChangeArrowheads="1"/>
            </p:cNvSpPr>
            <p:nvPr/>
          </p:nvSpPr>
          <p:spPr bwMode="auto">
            <a:xfrm>
              <a:off x="631825" y="5181600"/>
              <a:ext cx="1554163" cy="1552575"/>
            </a:xfrm>
            <a:prstGeom prst="ellipse">
              <a:avLst/>
            </a:prstGeom>
            <a:solidFill>
              <a:srgbClr val="FFC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" name="Freeform 11"/>
            <p:cNvSpPr/>
            <p:nvPr/>
          </p:nvSpPr>
          <p:spPr bwMode="auto">
            <a:xfrm>
              <a:off x="1468438" y="5353050"/>
              <a:ext cx="34925" cy="87313"/>
            </a:xfrm>
            <a:custGeom>
              <a:avLst/>
              <a:gdLst>
                <a:gd name="T0" fmla="*/ 4 w 12"/>
                <a:gd name="T1" fmla="*/ 30 h 31"/>
                <a:gd name="T2" fmla="*/ 12 w 12"/>
                <a:gd name="T3" fmla="*/ 3 h 31"/>
                <a:gd name="T4" fmla="*/ 11 w 12"/>
                <a:gd name="T5" fmla="*/ 0 h 31"/>
                <a:gd name="T6" fmla="*/ 0 w 12"/>
                <a:gd name="T7" fmla="*/ 31 h 31"/>
                <a:gd name="T8" fmla="*/ 4 w 12"/>
                <a:gd name="T9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1">
                  <a:moveTo>
                    <a:pt x="4" y="30"/>
                  </a:moveTo>
                  <a:cubicBezTo>
                    <a:pt x="4" y="20"/>
                    <a:pt x="7" y="7"/>
                    <a:pt x="12" y="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" y="6"/>
                    <a:pt x="0" y="21"/>
                    <a:pt x="0" y="31"/>
                  </a:cubicBezTo>
                  <a:lnTo>
                    <a:pt x="4" y="30"/>
                  </a:lnTo>
                  <a:close/>
                </a:path>
              </a:pathLst>
            </a:custGeom>
            <a:solidFill>
              <a:srgbClr val="4F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" name="Freeform 12"/>
            <p:cNvSpPr/>
            <p:nvPr/>
          </p:nvSpPr>
          <p:spPr bwMode="auto">
            <a:xfrm>
              <a:off x="1471613" y="5410200"/>
              <a:ext cx="204788" cy="358775"/>
            </a:xfrm>
            <a:custGeom>
              <a:avLst/>
              <a:gdLst>
                <a:gd name="T0" fmla="*/ 0 w 72"/>
                <a:gd name="T1" fmla="*/ 119 h 126"/>
                <a:gd name="T2" fmla="*/ 66 w 72"/>
                <a:gd name="T3" fmla="*/ 67 h 126"/>
                <a:gd name="T4" fmla="*/ 45 w 72"/>
                <a:gd name="T5" fmla="*/ 7 h 126"/>
                <a:gd name="T6" fmla="*/ 1 w 72"/>
                <a:gd name="T7" fmla="*/ 9 h 126"/>
                <a:gd name="T8" fmla="*/ 0 w 72"/>
                <a:gd name="T9" fmla="*/ 11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26">
                  <a:moveTo>
                    <a:pt x="0" y="119"/>
                  </a:moveTo>
                  <a:cubicBezTo>
                    <a:pt x="29" y="126"/>
                    <a:pt x="60" y="101"/>
                    <a:pt x="66" y="67"/>
                  </a:cubicBezTo>
                  <a:cubicBezTo>
                    <a:pt x="72" y="33"/>
                    <a:pt x="61" y="15"/>
                    <a:pt x="45" y="7"/>
                  </a:cubicBezTo>
                  <a:cubicBezTo>
                    <a:pt x="31" y="0"/>
                    <a:pt x="3" y="11"/>
                    <a:pt x="1" y="9"/>
                  </a:cubicBezTo>
                  <a:lnTo>
                    <a:pt x="0" y="119"/>
                  </a:lnTo>
                  <a:close/>
                </a:path>
              </a:pathLst>
            </a:custGeom>
            <a:solidFill>
              <a:srgbClr val="C90D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" name="Freeform 13"/>
            <p:cNvSpPr/>
            <p:nvPr/>
          </p:nvSpPr>
          <p:spPr bwMode="auto">
            <a:xfrm>
              <a:off x="1274763" y="5410200"/>
              <a:ext cx="200025" cy="355600"/>
            </a:xfrm>
            <a:custGeom>
              <a:avLst/>
              <a:gdLst>
                <a:gd name="T0" fmla="*/ 70 w 70"/>
                <a:gd name="T1" fmla="*/ 9 h 125"/>
                <a:gd name="T2" fmla="*/ 26 w 70"/>
                <a:gd name="T3" fmla="*/ 8 h 125"/>
                <a:gd name="T4" fmla="*/ 8 w 70"/>
                <a:gd name="T5" fmla="*/ 69 h 125"/>
                <a:gd name="T6" fmla="*/ 69 w 70"/>
                <a:gd name="T7" fmla="*/ 119 h 125"/>
                <a:gd name="T8" fmla="*/ 70 w 70"/>
                <a:gd name="T9" fmla="*/ 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25">
                  <a:moveTo>
                    <a:pt x="70" y="9"/>
                  </a:moveTo>
                  <a:cubicBezTo>
                    <a:pt x="68" y="11"/>
                    <a:pt x="40" y="0"/>
                    <a:pt x="26" y="8"/>
                  </a:cubicBezTo>
                  <a:cubicBezTo>
                    <a:pt x="11" y="17"/>
                    <a:pt x="0" y="35"/>
                    <a:pt x="8" y="69"/>
                  </a:cubicBezTo>
                  <a:cubicBezTo>
                    <a:pt x="16" y="103"/>
                    <a:pt x="38" y="125"/>
                    <a:pt x="69" y="119"/>
                  </a:cubicBezTo>
                  <a:lnTo>
                    <a:pt x="70" y="9"/>
                  </a:lnTo>
                  <a:close/>
                </a:path>
              </a:pathLst>
            </a:custGeom>
            <a:solidFill>
              <a:srgbClr val="DB1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" name="Freeform 14"/>
            <p:cNvSpPr/>
            <p:nvPr/>
          </p:nvSpPr>
          <p:spPr bwMode="auto">
            <a:xfrm>
              <a:off x="1374775" y="5313363"/>
              <a:ext cx="125413" cy="53975"/>
            </a:xfrm>
            <a:custGeom>
              <a:avLst/>
              <a:gdLst>
                <a:gd name="T0" fmla="*/ 44 w 44"/>
                <a:gd name="T1" fmla="*/ 19 h 19"/>
                <a:gd name="T2" fmla="*/ 27 w 44"/>
                <a:gd name="T3" fmla="*/ 4 h 19"/>
                <a:gd name="T4" fmla="*/ 0 w 44"/>
                <a:gd name="T5" fmla="*/ 1 h 19"/>
                <a:gd name="T6" fmla="*/ 0 w 44"/>
                <a:gd name="T7" fmla="*/ 2 h 19"/>
                <a:gd name="T8" fmla="*/ 44 w 44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9">
                  <a:moveTo>
                    <a:pt x="44" y="19"/>
                  </a:moveTo>
                  <a:cubicBezTo>
                    <a:pt x="44" y="19"/>
                    <a:pt x="40" y="9"/>
                    <a:pt x="27" y="4"/>
                  </a:cubicBezTo>
                  <a:cubicBezTo>
                    <a:pt x="15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2" y="10"/>
                    <a:pt x="28" y="14"/>
                    <a:pt x="44" y="19"/>
                  </a:cubicBezTo>
                  <a:close/>
                </a:path>
              </a:pathLst>
            </a:custGeom>
            <a:solidFill>
              <a:srgbClr val="128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" name="Freeform 15"/>
            <p:cNvSpPr/>
            <p:nvPr/>
          </p:nvSpPr>
          <p:spPr bwMode="auto">
            <a:xfrm>
              <a:off x="1374775" y="5318125"/>
              <a:ext cx="125413" cy="103188"/>
            </a:xfrm>
            <a:custGeom>
              <a:avLst/>
              <a:gdLst>
                <a:gd name="T0" fmla="*/ 0 w 44"/>
                <a:gd name="T1" fmla="*/ 0 h 36"/>
                <a:gd name="T2" fmla="*/ 6 w 44"/>
                <a:gd name="T3" fmla="*/ 12 h 36"/>
                <a:gd name="T4" fmla="*/ 44 w 44"/>
                <a:gd name="T5" fmla="*/ 17 h 36"/>
                <a:gd name="T6" fmla="*/ 0 w 44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6">
                  <a:moveTo>
                    <a:pt x="0" y="0"/>
                  </a:moveTo>
                  <a:cubicBezTo>
                    <a:pt x="0" y="2"/>
                    <a:pt x="2" y="7"/>
                    <a:pt x="6" y="12"/>
                  </a:cubicBezTo>
                  <a:cubicBezTo>
                    <a:pt x="30" y="36"/>
                    <a:pt x="43" y="18"/>
                    <a:pt x="44" y="17"/>
                  </a:cubicBezTo>
                  <a:cubicBezTo>
                    <a:pt x="28" y="12"/>
                    <a:pt x="12" y="8"/>
                    <a:pt x="0" y="0"/>
                  </a:cubicBezTo>
                  <a:close/>
                </a:path>
              </a:pathLst>
            </a:custGeom>
            <a:solidFill>
              <a:srgbClr val="0E77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" name="Rectangle 16"/>
            <p:cNvSpPr>
              <a:spLocks noChangeArrowheads="1"/>
            </p:cNvSpPr>
            <p:nvPr/>
          </p:nvSpPr>
          <p:spPr bwMode="auto">
            <a:xfrm>
              <a:off x="908050" y="6238875"/>
              <a:ext cx="904875" cy="227013"/>
            </a:xfrm>
            <a:prstGeom prst="rect">
              <a:avLst/>
            </a:prstGeom>
            <a:solidFill>
              <a:srgbClr val="FF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" name="Rectangle 17"/>
            <p:cNvSpPr>
              <a:spLocks noChangeArrowheads="1"/>
            </p:cNvSpPr>
            <p:nvPr/>
          </p:nvSpPr>
          <p:spPr bwMode="auto">
            <a:xfrm>
              <a:off x="1681163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" name="Rectangle 18"/>
            <p:cNvSpPr>
              <a:spLocks noChangeArrowheads="1"/>
            </p:cNvSpPr>
            <p:nvPr/>
          </p:nvSpPr>
          <p:spPr bwMode="auto">
            <a:xfrm>
              <a:off x="16510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Rectangle 19"/>
            <p:cNvSpPr>
              <a:spLocks noChangeArrowheads="1"/>
            </p:cNvSpPr>
            <p:nvPr/>
          </p:nvSpPr>
          <p:spPr bwMode="auto">
            <a:xfrm>
              <a:off x="16129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Rectangle 20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solidFill>
              <a:srgbClr val="F9EE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" name="Rectangle 21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" name="Rectangle 22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" name="Rectangle 23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Rectangle 24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Rectangle 25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Rectangle 26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Rectangle 27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" name="Rectangle 28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" name="Rectangle 29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" name="Rectangle 30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" name="Rectangle 31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" name="Rectangle 32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Rectangle 33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Rectangle 34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Rectangle 35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879475" y="6118225"/>
              <a:ext cx="1058863" cy="120650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" name="Rectangle 37"/>
            <p:cNvSpPr>
              <a:spLocks noChangeArrowheads="1"/>
            </p:cNvSpPr>
            <p:nvPr/>
          </p:nvSpPr>
          <p:spPr bwMode="auto">
            <a:xfrm>
              <a:off x="1835150" y="6118225"/>
              <a:ext cx="28575" cy="1206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" name="Rectangle 38"/>
            <p:cNvSpPr>
              <a:spLocks noChangeArrowheads="1"/>
            </p:cNvSpPr>
            <p:nvPr/>
          </p:nvSpPr>
          <p:spPr bwMode="auto">
            <a:xfrm>
              <a:off x="1101725" y="5751513"/>
              <a:ext cx="588963" cy="150813"/>
            </a:xfrm>
            <a:prstGeom prst="rect">
              <a:avLst/>
            </a:prstGeom>
            <a:solidFill>
              <a:srgbClr val="2B5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" name="Rectangle 39"/>
            <p:cNvSpPr>
              <a:spLocks noChangeArrowheads="1"/>
            </p:cNvSpPr>
            <p:nvPr/>
          </p:nvSpPr>
          <p:spPr bwMode="auto">
            <a:xfrm>
              <a:off x="1633538" y="5751513"/>
              <a:ext cx="14288" cy="150813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" name="Freeform 40"/>
            <p:cNvSpPr/>
            <p:nvPr/>
          </p:nvSpPr>
          <p:spPr bwMode="auto">
            <a:xfrm>
              <a:off x="1012825" y="5902325"/>
              <a:ext cx="530225" cy="215900"/>
            </a:xfrm>
            <a:custGeom>
              <a:avLst/>
              <a:gdLst>
                <a:gd name="T0" fmla="*/ 186 w 186"/>
                <a:gd name="T1" fmla="*/ 38 h 76"/>
                <a:gd name="T2" fmla="*/ 183 w 186"/>
                <a:gd name="T3" fmla="*/ 0 h 76"/>
                <a:gd name="T4" fmla="*/ 183 w 186"/>
                <a:gd name="T5" fmla="*/ 0 h 76"/>
                <a:gd name="T6" fmla="*/ 182 w 186"/>
                <a:gd name="T7" fmla="*/ 0 h 76"/>
                <a:gd name="T8" fmla="*/ 182 w 186"/>
                <a:gd name="T9" fmla="*/ 0 h 76"/>
                <a:gd name="T10" fmla="*/ 182 w 186"/>
                <a:gd name="T11" fmla="*/ 0 h 76"/>
                <a:gd name="T12" fmla="*/ 0 w 186"/>
                <a:gd name="T13" fmla="*/ 0 h 76"/>
                <a:gd name="T14" fmla="*/ 0 w 186"/>
                <a:gd name="T15" fmla="*/ 8 h 76"/>
                <a:gd name="T16" fmla="*/ 173 w 186"/>
                <a:gd name="T17" fmla="*/ 8 h 76"/>
                <a:gd name="T18" fmla="*/ 173 w 186"/>
                <a:gd name="T19" fmla="*/ 68 h 76"/>
                <a:gd name="T20" fmla="*/ 0 w 186"/>
                <a:gd name="T21" fmla="*/ 68 h 76"/>
                <a:gd name="T22" fmla="*/ 0 w 186"/>
                <a:gd name="T23" fmla="*/ 76 h 76"/>
                <a:gd name="T24" fmla="*/ 183 w 186"/>
                <a:gd name="T25" fmla="*/ 76 h 76"/>
                <a:gd name="T26" fmla="*/ 183 w 186"/>
                <a:gd name="T27" fmla="*/ 76 h 76"/>
                <a:gd name="T28" fmla="*/ 186 w 186"/>
                <a:gd name="T29" fmla="*/ 3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6" h="76">
                  <a:moveTo>
                    <a:pt x="186" y="38"/>
                  </a:moveTo>
                  <a:cubicBezTo>
                    <a:pt x="186" y="19"/>
                    <a:pt x="184" y="3"/>
                    <a:pt x="183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73" y="8"/>
                    <a:pt x="173" y="8"/>
                    <a:pt x="173" y="8"/>
                  </a:cubicBezTo>
                  <a:cubicBezTo>
                    <a:pt x="173" y="68"/>
                    <a:pt x="173" y="68"/>
                    <a:pt x="173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4" y="73"/>
                    <a:pt x="186" y="57"/>
                    <a:pt x="186" y="38"/>
                  </a:cubicBezTo>
                  <a:close/>
                </a:path>
              </a:pathLst>
            </a:custGeom>
            <a:solidFill>
              <a:srgbClr val="5D9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" name="Freeform 41"/>
            <p:cNvSpPr/>
            <p:nvPr/>
          </p:nvSpPr>
          <p:spPr bwMode="auto">
            <a:xfrm>
              <a:off x="1425575" y="6034088"/>
              <a:ext cx="42863" cy="122238"/>
            </a:xfrm>
            <a:custGeom>
              <a:avLst/>
              <a:gdLst>
                <a:gd name="T0" fmla="*/ 0 w 27"/>
                <a:gd name="T1" fmla="*/ 0 h 77"/>
                <a:gd name="T2" fmla="*/ 0 w 27"/>
                <a:gd name="T3" fmla="*/ 77 h 77"/>
                <a:gd name="T4" fmla="*/ 13 w 27"/>
                <a:gd name="T5" fmla="*/ 64 h 77"/>
                <a:gd name="T6" fmla="*/ 27 w 27"/>
                <a:gd name="T7" fmla="*/ 77 h 77"/>
                <a:gd name="T8" fmla="*/ 27 w 27"/>
                <a:gd name="T9" fmla="*/ 0 h 77"/>
                <a:gd name="T10" fmla="*/ 0 w 27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77">
                  <a:moveTo>
                    <a:pt x="0" y="0"/>
                  </a:moveTo>
                  <a:lnTo>
                    <a:pt x="0" y="77"/>
                  </a:lnTo>
                  <a:lnTo>
                    <a:pt x="13" y="64"/>
                  </a:lnTo>
                  <a:lnTo>
                    <a:pt x="27" y="77"/>
                  </a:lnTo>
                  <a:lnTo>
                    <a:pt x="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2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4162967" y="431959"/>
            <a:ext cx="1564685" cy="55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35" tIns="25718" rIns="51435" bIns="25718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多音字</a:t>
            </a:r>
            <a:endParaRPr lang="zh-CN" altLang="en-US" sz="25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36" name="组合 3"/>
          <p:cNvGrpSpPr/>
          <p:nvPr/>
        </p:nvGrpSpPr>
        <p:grpSpPr>
          <a:xfrm>
            <a:off x="1430967" y="2201178"/>
            <a:ext cx="614114" cy="723347"/>
            <a:chOff x="912943" y="1201103"/>
            <a:chExt cx="614114" cy="810101"/>
          </a:xfrm>
        </p:grpSpPr>
        <p:sp>
          <p:nvSpPr>
            <p:cNvPr id="37" name="椭圆 36"/>
            <p:cNvSpPr/>
            <p:nvPr/>
          </p:nvSpPr>
          <p:spPr>
            <a:xfrm>
              <a:off x="933096" y="1201103"/>
              <a:ext cx="593961" cy="810101"/>
            </a:xfrm>
            <a:prstGeom prst="ellipse">
              <a:avLst/>
            </a:prstGeom>
            <a:solidFill>
              <a:srgbClr val="DCFDFF"/>
            </a:solidFill>
            <a:ln>
              <a:solidFill>
                <a:schemeClr val="tx2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 sz="3600" b="1"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38" name="Rectangle 2"/>
            <p:cNvSpPr>
              <a:spLocks noChangeArrowheads="1"/>
            </p:cNvSpPr>
            <p:nvPr/>
          </p:nvSpPr>
          <p:spPr bwMode="auto">
            <a:xfrm>
              <a:off x="912943" y="1271110"/>
              <a:ext cx="535855" cy="589364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r>
                <a:rPr lang="zh-CN" altLang="en-US" sz="3600" b="1" dirty="0" smtClean="0">
                  <a:solidFill>
                    <a:srgbClr val="FF0000"/>
                  </a:solidFill>
                  <a:latin typeface="楷体" pitchFamily="49" charset="-122"/>
                  <a:ea typeface="楷体" pitchFamily="49" charset="-122"/>
                </a:rPr>
                <a:t>供</a:t>
              </a:r>
              <a:endParaRPr lang="zh-CN" altLang="en-US" sz="36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endParaRPr>
            </a:p>
          </p:txBody>
        </p:sp>
      </p:grpSp>
      <p:sp>
        <p:nvSpPr>
          <p:cNvPr id="39" name="矩形 38"/>
          <p:cNvSpPr/>
          <p:nvPr/>
        </p:nvSpPr>
        <p:spPr>
          <a:xfrm>
            <a:off x="2476395" y="2352019"/>
            <a:ext cx="3014977" cy="500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童孙未解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供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耕织。</a:t>
            </a: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6139444" y="2362449"/>
            <a:ext cx="879187" cy="5001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提</a:t>
            </a:r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供</a:t>
            </a: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6377124" y="1909053"/>
            <a:ext cx="982534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000" b="1" dirty="0" err="1" smtClean="0">
                <a:latin typeface="汉语拼音" pitchFamily="34" charset="0"/>
                <a:ea typeface="黑体" pitchFamily="49" charset="-122"/>
                <a:cs typeface="汉语拼音" pitchFamily="34" charset="0"/>
              </a:rPr>
              <a:t>gōng</a:t>
            </a:r>
            <a:endParaRPr lang="zh-CN" altLang="en-US" sz="2000" b="1" dirty="0">
              <a:latin typeface="汉语拼音" pitchFamily="34" charset="0"/>
              <a:ea typeface="黑体" pitchFamily="49" charset="-122"/>
              <a:cs typeface="汉语拼音" pitchFamily="34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3758106" y="1921219"/>
            <a:ext cx="1042092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000" b="1" dirty="0" err="1" smtClean="0">
                <a:latin typeface="汉语拼音" pitchFamily="34" charset="0"/>
                <a:ea typeface="宋体" panose="02010600030101010101" pitchFamily="2" charset="-122"/>
                <a:cs typeface="汉语拼音" pitchFamily="34" charset="0"/>
              </a:rPr>
              <a:t>gòng</a:t>
            </a:r>
            <a:endParaRPr lang="zh-CN" altLang="en-US" sz="2000" b="1" dirty="0">
              <a:latin typeface="汉语拼音" pitchFamily="34" charset="0"/>
              <a:ea typeface="宋体" panose="02010600030101010101" pitchFamily="2" charset="-122"/>
              <a:cs typeface="汉语拼音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23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图片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52" y="1857370"/>
            <a:ext cx="1571636" cy="1571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500166" y="4000510"/>
            <a:ext cx="50690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b="1" dirty="0">
                <a:latin typeface="宋体" pitchFamily="2" charset="-122"/>
                <a:ea typeface="宋体" pitchFamily="2" charset="-122"/>
              </a:rPr>
              <a:t>钲 </a:t>
            </a:r>
            <a:r>
              <a:rPr lang="en-US" altLang="zh-CN" sz="2800" b="1" dirty="0">
                <a:latin typeface="宋体" pitchFamily="2" charset="-122"/>
                <a:ea typeface="宋体" pitchFamily="2" charset="-122"/>
              </a:rPr>
              <a:t>         </a:t>
            </a:r>
            <a:r>
              <a:rPr lang="en-US" altLang="zh-CN" sz="2800" b="1" dirty="0" smtClean="0">
                <a:latin typeface="宋体" pitchFamily="2" charset="-122"/>
                <a:ea typeface="宋体" pitchFamily="2" charset="-122"/>
              </a:rPr>
              <a:t> </a:t>
            </a:r>
            <a:r>
              <a:rPr lang="zh-CN" altLang="zh-CN" sz="2800" b="1" dirty="0">
                <a:latin typeface="宋体" pitchFamily="2" charset="-122"/>
                <a:ea typeface="宋体" pitchFamily="2" charset="-122"/>
              </a:rPr>
              <a:t>磬 </a:t>
            </a:r>
            <a:r>
              <a:rPr lang="en-US" altLang="zh-CN" sz="2800" b="1" dirty="0">
                <a:latin typeface="宋体" pitchFamily="2" charset="-122"/>
                <a:ea typeface="宋体" pitchFamily="2" charset="-122"/>
              </a:rPr>
              <a:t>       </a:t>
            </a:r>
            <a:r>
              <a:rPr lang="zh-CN" altLang="zh-CN" sz="2800" b="1" dirty="0" smtClean="0">
                <a:latin typeface="宋体" pitchFamily="2" charset="-122"/>
                <a:ea typeface="宋体" pitchFamily="2" charset="-122"/>
              </a:rPr>
              <a:t>短笛</a:t>
            </a:r>
            <a:endParaRPr lang="zh-CN" altLang="zh-CN" sz="28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928662" y="642924"/>
            <a:ext cx="721523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333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宋体" pitchFamily="2" charset="-122"/>
              </a:rPr>
              <a:t>      </a:t>
            </a:r>
            <a:r>
              <a:rPr kumimoji="0" lang="zh-CN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黑体" pitchFamily="2" charset="-122"/>
                <a:ea typeface="黑体" pitchFamily="2" charset="-122"/>
                <a:cs typeface="宋体" pitchFamily="2" charset="-122"/>
              </a:rPr>
              <a:t>古诗中的乐器给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黑体" pitchFamily="2" charset="-122"/>
                <a:ea typeface="黑体" pitchFamily="2" charset="-122"/>
                <a:cs typeface="宋体" pitchFamily="2" charset="-122"/>
              </a:rPr>
              <a:t>人</a:t>
            </a:r>
            <a:r>
              <a:rPr kumimoji="0" lang="zh-CN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黑体" pitchFamily="2" charset="-122"/>
                <a:ea typeface="黑体" pitchFamily="2" charset="-122"/>
                <a:cs typeface="宋体" pitchFamily="2" charset="-122"/>
              </a:rPr>
              <a:t>们留下了深刻的印象，仔细观察图片，认一认，连一连。</a:t>
            </a:r>
          </a:p>
        </p:txBody>
      </p:sp>
      <p:cxnSp>
        <p:nvCxnSpPr>
          <p:cNvPr id="15" name="直接连接符 14"/>
          <p:cNvCxnSpPr/>
          <p:nvPr/>
        </p:nvCxnSpPr>
        <p:spPr>
          <a:xfrm>
            <a:off x="2928926" y="3429006"/>
            <a:ext cx="2928958" cy="7858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V="1">
            <a:off x="4214810" y="3429006"/>
            <a:ext cx="2000264" cy="7143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V="1">
            <a:off x="2000232" y="3357568"/>
            <a:ext cx="2071702" cy="7858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timgsa.baidu.com/timg?image&amp;quality=80&amp;size=b9999_10000&amp;sec=1574412605026&amp;di=474734a588b8911b2d20f140d03517d0&amp;imgtype=0&amp;src=http%3A%2F%2Fimg.redocn.com%2Fsheying%2F20150113%2Fbianxingshoumianwen_3833919_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909" y="1857370"/>
            <a:ext cx="985776" cy="148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291" y="1831478"/>
            <a:ext cx="2196604" cy="159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368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475656" y="1826915"/>
            <a:ext cx="6808270" cy="265457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latin typeface="黑体" pitchFamily="2" charset="-122"/>
                <a:ea typeface="黑体" pitchFamily="2" charset="-122"/>
              </a:rPr>
              <a:t>开轩面场圃，把酒话桑麻。</a:t>
            </a:r>
            <a:endParaRPr lang="en-US" altLang="zh-CN" sz="2800" dirty="0">
              <a:latin typeface="黑体" pitchFamily="2" charset="-122"/>
              <a:ea typeface="黑体" pitchFamily="2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黑体" pitchFamily="2" charset="-122"/>
                <a:ea typeface="黑体" pitchFamily="2" charset="-122"/>
              </a:rPr>
              <a:t>          </a:t>
            </a:r>
            <a:r>
              <a:rPr lang="en-US" altLang="zh-CN" sz="2800" dirty="0" smtClean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——[</a:t>
            </a:r>
            <a:r>
              <a:rPr lang="zh-CN" altLang="en-US" sz="2800" dirty="0" smtClean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唐</a:t>
            </a:r>
            <a:r>
              <a:rPr lang="en-US" altLang="zh-CN" sz="2800" dirty="0" smtClean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]</a:t>
            </a:r>
            <a:r>
              <a:rPr lang="zh-CN" altLang="en-US" sz="2800" dirty="0" smtClean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孟浩然</a:t>
            </a:r>
            <a:r>
              <a:rPr lang="en-US" altLang="zh-CN" sz="2800" dirty="0" smtClean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《</a:t>
            </a:r>
            <a:r>
              <a:rPr lang="zh-CN" altLang="en-US" sz="2800" dirty="0" smtClean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过故人庄</a:t>
            </a:r>
            <a:r>
              <a:rPr lang="en-US" altLang="zh-CN" sz="2800" dirty="0" smtClean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》</a:t>
            </a:r>
            <a:r>
              <a:rPr lang="zh-CN" altLang="en-US" sz="2800" dirty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/>
            </a:r>
            <a:br>
              <a:rPr lang="zh-CN" altLang="en-US" sz="2800" dirty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</a:br>
            <a:endParaRPr lang="en-US" altLang="zh-CN" sz="2800" dirty="0">
              <a:solidFill>
                <a:srgbClr val="0070C0"/>
              </a:solidFill>
              <a:latin typeface="黑体" pitchFamily="2" charset="-122"/>
              <a:ea typeface="黑体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dirty="0" smtClean="0">
                <a:latin typeface="黑体" pitchFamily="2" charset="-122"/>
                <a:ea typeface="黑体" pitchFamily="2" charset="-122"/>
              </a:rPr>
              <a:t>儿童散学归来早，忙趁东风放纸鸢。</a:t>
            </a:r>
            <a:endParaRPr lang="en-US" altLang="zh-CN" sz="2800" dirty="0">
              <a:latin typeface="黑体" pitchFamily="2" charset="-122"/>
              <a:ea typeface="黑体" pitchFamily="2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黑体" pitchFamily="2" charset="-122"/>
                <a:ea typeface="黑体" pitchFamily="2" charset="-122"/>
              </a:rPr>
              <a:t>          </a:t>
            </a:r>
            <a:r>
              <a:rPr lang="en-US" altLang="zh-CN" sz="2800" dirty="0" smtClean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——[</a:t>
            </a:r>
            <a:r>
              <a:rPr lang="zh-CN" altLang="en-US" sz="2800" dirty="0" smtClean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清</a:t>
            </a:r>
            <a:r>
              <a:rPr lang="en-US" altLang="zh-CN" sz="2800" dirty="0" smtClean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]</a:t>
            </a:r>
            <a:r>
              <a:rPr lang="zh-CN" altLang="en-US" sz="2800" dirty="0" smtClean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高鼎</a:t>
            </a:r>
            <a:r>
              <a:rPr lang="en-US" altLang="zh-CN" sz="2800" dirty="0" smtClean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《</a:t>
            </a:r>
            <a:r>
              <a:rPr lang="zh-CN" altLang="en-US" sz="2800" dirty="0" smtClean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村居</a:t>
            </a:r>
            <a:r>
              <a:rPr lang="en-US" altLang="zh-CN" sz="2800" dirty="0" smtClean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》</a:t>
            </a:r>
            <a:endParaRPr lang="zh-CN" altLang="en-US" sz="2800" dirty="0">
              <a:solidFill>
                <a:srgbClr val="0070C0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6" name="文本框 14">
            <a:extLst>
              <a:ext uri="{FF2B5EF4-FFF2-40B4-BE49-F238E27FC236}">
                <a16:creationId xmlns="" xmlns:a16="http://schemas.microsoft.com/office/drawing/2014/main" id="{8C3BBCB5-2B2C-484A-A126-C71674BA7BCE}"/>
              </a:ext>
            </a:extLst>
          </p:cNvPr>
          <p:cNvSpPr txBox="1"/>
          <p:nvPr/>
        </p:nvSpPr>
        <p:spPr>
          <a:xfrm>
            <a:off x="696436" y="339502"/>
            <a:ext cx="193134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YouYuan" panose="02010509060101010101" pitchFamily="49" charset="-122"/>
                <a:ea typeface="YouYuan" panose="02010509060101010101" pitchFamily="49" charset="-122"/>
              </a:rPr>
              <a:t>拓展延伸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E6CD915-17EA-1141-B92C-9C186F2A7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92179"/>
            <a:ext cx="366860" cy="45633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771800" y="901194"/>
            <a:ext cx="3528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800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描写农村生活的诗句</a:t>
            </a:r>
            <a:endParaRPr lang="en-US" altLang="zh-CN" sz="2800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5536" y="1034941"/>
            <a:ext cx="7920880" cy="345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zh-CN" altLang="en-US" sz="2800" kern="100" dirty="0" smtClean="0">
                <a:ea typeface="黑体"/>
              </a:rPr>
              <a:t>一、</a:t>
            </a:r>
            <a:r>
              <a:rPr lang="zh-CN" altLang="zh-CN" sz="2800" kern="100" dirty="0" smtClean="0">
                <a:ea typeface="黑体"/>
              </a:rPr>
              <a:t>品</a:t>
            </a:r>
            <a:r>
              <a:rPr lang="zh-CN" altLang="zh-CN" sz="2800" kern="100" dirty="0">
                <a:ea typeface="黑体"/>
              </a:rPr>
              <a:t>读诗句，完成练习。</a:t>
            </a:r>
            <a:endParaRPr lang="zh-CN" altLang="zh-CN" sz="2800" kern="100" dirty="0">
              <a:ea typeface="宋体"/>
            </a:endParaRPr>
          </a:p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en-US" altLang="zh-CN" sz="2800" b="1" kern="100" dirty="0" smtClean="0"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zh-CN" sz="2800" b="1" kern="100" dirty="0" smtClean="0">
                <a:latin typeface="楷体" pitchFamily="49" charset="-122"/>
                <a:ea typeface="楷体" pitchFamily="49" charset="-122"/>
              </a:rPr>
              <a:t>稚子</a:t>
            </a:r>
            <a:r>
              <a:rPr lang="zh-CN" altLang="zh-CN" sz="2800" b="1" kern="100" dirty="0">
                <a:latin typeface="楷体" pitchFamily="49" charset="-122"/>
                <a:ea typeface="楷体" pitchFamily="49" charset="-122"/>
              </a:rPr>
              <a:t>金盆脱晓冰，彩丝穿取当银铮</a:t>
            </a:r>
            <a:r>
              <a:rPr lang="zh-CN" altLang="zh-CN" sz="2800" b="1" kern="100" dirty="0" smtClean="0">
                <a:latin typeface="楷体" pitchFamily="49" charset="-122"/>
                <a:ea typeface="楷体" pitchFamily="49" charset="-122"/>
              </a:rPr>
              <a:t>。</a:t>
            </a:r>
            <a:endParaRPr lang="en-US" altLang="zh-CN" sz="2800" kern="100" dirty="0" smtClean="0">
              <a:latin typeface="宋体" pitchFamily="2" charset="-122"/>
              <a:ea typeface="宋体" pitchFamily="2" charset="-122"/>
            </a:endParaRPr>
          </a:p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en-US" altLang="zh-CN" sz="2800" b="1" kern="100" dirty="0" smtClean="0">
                <a:latin typeface="宋体" pitchFamily="2" charset="-122"/>
                <a:ea typeface="宋体" pitchFamily="2" charset="-122"/>
              </a:rPr>
              <a:t>    1.</a:t>
            </a:r>
            <a:r>
              <a:rPr lang="zh-CN" altLang="zh-CN" sz="2800" b="1" kern="100" dirty="0" smtClean="0">
                <a:latin typeface="宋体" pitchFamily="2" charset="-122"/>
                <a:ea typeface="宋体" pitchFamily="2" charset="-122"/>
              </a:rPr>
              <a:t>“脱”</a:t>
            </a:r>
            <a:r>
              <a:rPr lang="zh-CN" altLang="zh-CN" sz="2800" b="1" kern="100" dirty="0">
                <a:latin typeface="宋体" pitchFamily="2" charset="-122"/>
                <a:ea typeface="宋体" pitchFamily="2" charset="-122"/>
              </a:rPr>
              <a:t>的意思</a:t>
            </a:r>
            <a:r>
              <a:rPr lang="zh-CN" altLang="zh-CN" sz="2800" b="1" kern="100" dirty="0" smtClean="0">
                <a:latin typeface="宋体" pitchFamily="2" charset="-122"/>
                <a:ea typeface="宋体" pitchFamily="2" charset="-122"/>
              </a:rPr>
              <a:t>是</a:t>
            </a:r>
            <a:r>
              <a:rPr lang="zh-CN" altLang="en-US" sz="2800" b="1" kern="100" dirty="0" smtClean="0">
                <a:latin typeface="宋体" pitchFamily="2" charset="-122"/>
                <a:ea typeface="宋体" pitchFamily="2" charset="-122"/>
              </a:rPr>
              <a:t>（    ）</a:t>
            </a:r>
            <a:r>
              <a:rPr lang="zh-CN" altLang="zh-CN" sz="2800" b="1" kern="100" dirty="0" smtClean="0">
                <a:latin typeface="宋体" pitchFamily="2" charset="-122"/>
                <a:ea typeface="宋体" pitchFamily="2" charset="-122"/>
              </a:rPr>
              <a:t>。</a:t>
            </a:r>
            <a:endParaRPr lang="en-US" altLang="zh-CN" sz="2800" b="1" kern="100" dirty="0" smtClean="0">
              <a:latin typeface="宋体" pitchFamily="2" charset="-122"/>
              <a:ea typeface="宋体" pitchFamily="2" charset="-122"/>
            </a:endParaRPr>
          </a:p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en-US" altLang="zh-CN" sz="2800" b="1" kern="100" dirty="0" smtClean="0">
                <a:latin typeface="宋体" pitchFamily="2" charset="-122"/>
                <a:ea typeface="宋体" pitchFamily="2" charset="-122"/>
              </a:rPr>
              <a:t>    A</a:t>
            </a:r>
            <a:r>
              <a:rPr lang="en-US" altLang="zh-CN" sz="2800" b="1" kern="100" dirty="0">
                <a:latin typeface="宋体" pitchFamily="2" charset="-122"/>
                <a:ea typeface="宋体" pitchFamily="2" charset="-122"/>
              </a:rPr>
              <a:t>.</a:t>
            </a:r>
            <a:r>
              <a:rPr lang="zh-CN" altLang="zh-CN" sz="2800" b="1" kern="100" dirty="0">
                <a:latin typeface="宋体" pitchFamily="2" charset="-122"/>
                <a:ea typeface="宋体" pitchFamily="2" charset="-122"/>
              </a:rPr>
              <a:t>脱落</a:t>
            </a:r>
            <a:r>
              <a:rPr lang="en-US" altLang="zh-CN" sz="2800" b="1" kern="100" dirty="0">
                <a:latin typeface="宋体" pitchFamily="2" charset="-122"/>
                <a:ea typeface="宋体" pitchFamily="2" charset="-122"/>
              </a:rPr>
              <a:t>   </a:t>
            </a:r>
            <a:r>
              <a:rPr lang="en-US" altLang="zh-CN" sz="2800" b="1" kern="100" dirty="0" smtClean="0">
                <a:latin typeface="宋体" pitchFamily="2" charset="-122"/>
                <a:ea typeface="宋体" pitchFamily="2" charset="-122"/>
              </a:rPr>
              <a:t>B</a:t>
            </a:r>
            <a:r>
              <a:rPr lang="en-US" altLang="zh-CN" sz="2800" b="1" kern="100" dirty="0">
                <a:latin typeface="宋体" pitchFamily="2" charset="-122"/>
                <a:ea typeface="宋体" pitchFamily="2" charset="-122"/>
              </a:rPr>
              <a:t>.</a:t>
            </a:r>
            <a:r>
              <a:rPr lang="zh-CN" altLang="zh-CN" sz="2800" b="1" kern="100" dirty="0">
                <a:latin typeface="宋体" pitchFamily="2" charset="-122"/>
                <a:ea typeface="宋体" pitchFamily="2" charset="-122"/>
              </a:rPr>
              <a:t>取下</a:t>
            </a:r>
            <a:r>
              <a:rPr lang="en-US" altLang="zh-CN" sz="2800" b="1" kern="100" dirty="0">
                <a:latin typeface="宋体" pitchFamily="2" charset="-122"/>
                <a:ea typeface="宋体" pitchFamily="2" charset="-122"/>
              </a:rPr>
              <a:t>     </a:t>
            </a:r>
            <a:r>
              <a:rPr lang="en-US" altLang="zh-CN" sz="2800" b="1" kern="100" dirty="0" smtClean="0">
                <a:latin typeface="宋体" pitchFamily="2" charset="-122"/>
                <a:ea typeface="宋体" pitchFamily="2" charset="-122"/>
              </a:rPr>
              <a:t>C</a:t>
            </a:r>
            <a:r>
              <a:rPr lang="en-US" altLang="zh-CN" sz="2800" b="1" kern="100" dirty="0">
                <a:latin typeface="宋体" pitchFamily="2" charset="-122"/>
                <a:ea typeface="宋体" pitchFamily="2" charset="-122"/>
              </a:rPr>
              <a:t>.</a:t>
            </a:r>
            <a:r>
              <a:rPr lang="zh-CN" altLang="zh-CN" sz="2800" b="1" kern="100" dirty="0">
                <a:latin typeface="宋体" pitchFamily="2" charset="-122"/>
                <a:ea typeface="宋体" pitchFamily="2" charset="-122"/>
              </a:rPr>
              <a:t>脱离、逃离</a:t>
            </a:r>
          </a:p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en-US" altLang="zh-CN" sz="2800" b="1" kern="100" dirty="0" smtClean="0">
                <a:latin typeface="宋体" pitchFamily="2" charset="-122"/>
                <a:ea typeface="宋体" pitchFamily="2" charset="-122"/>
              </a:rPr>
              <a:t>    2.</a:t>
            </a:r>
            <a:r>
              <a:rPr lang="zh-CN" altLang="zh-CN" sz="2800" b="1" kern="100" dirty="0" smtClean="0">
                <a:latin typeface="宋体" pitchFamily="2" charset="-122"/>
                <a:ea typeface="宋体" pitchFamily="2" charset="-122"/>
              </a:rPr>
              <a:t>诗句</a:t>
            </a:r>
            <a:r>
              <a:rPr lang="zh-CN" altLang="zh-CN" sz="2800" b="1" kern="100" dirty="0">
                <a:latin typeface="宋体" pitchFamily="2" charset="-122"/>
                <a:ea typeface="宋体" pitchFamily="2" charset="-122"/>
              </a:rPr>
              <a:t>运用的修辞手法是（</a:t>
            </a:r>
            <a:r>
              <a:rPr lang="en-US" altLang="zh-CN" sz="2800" b="1" kern="100" dirty="0">
                <a:latin typeface="宋体" pitchFamily="2" charset="-122"/>
                <a:ea typeface="宋体" pitchFamily="2" charset="-122"/>
              </a:rPr>
              <a:t>    </a:t>
            </a:r>
            <a:r>
              <a:rPr lang="zh-CN" altLang="zh-CN" sz="2800" b="1" kern="100" dirty="0">
                <a:latin typeface="宋体" pitchFamily="2" charset="-122"/>
                <a:ea typeface="宋体" pitchFamily="2" charset="-122"/>
              </a:rPr>
              <a:t>）。</a:t>
            </a:r>
          </a:p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en-US" altLang="zh-CN" sz="2800" b="1" kern="100" dirty="0" smtClean="0">
                <a:latin typeface="宋体" pitchFamily="2" charset="-122"/>
                <a:ea typeface="宋体" pitchFamily="2" charset="-122"/>
              </a:rPr>
              <a:t>    A</a:t>
            </a:r>
            <a:r>
              <a:rPr lang="en-US" altLang="zh-CN" sz="2800" b="1" kern="100" dirty="0">
                <a:latin typeface="宋体" pitchFamily="2" charset="-122"/>
                <a:ea typeface="宋体" pitchFamily="2" charset="-122"/>
              </a:rPr>
              <a:t>.</a:t>
            </a:r>
            <a:r>
              <a:rPr lang="zh-CN" altLang="zh-CN" sz="2800" b="1" kern="100" dirty="0">
                <a:latin typeface="宋体" pitchFamily="2" charset="-122"/>
                <a:ea typeface="宋体" pitchFamily="2" charset="-122"/>
              </a:rPr>
              <a:t>拟人</a:t>
            </a:r>
            <a:r>
              <a:rPr lang="en-US" altLang="zh-CN" sz="2800" b="1" kern="100" dirty="0">
                <a:latin typeface="宋体" pitchFamily="2" charset="-122"/>
                <a:ea typeface="宋体" pitchFamily="2" charset="-122"/>
              </a:rPr>
              <a:t>    B.</a:t>
            </a:r>
            <a:r>
              <a:rPr lang="zh-CN" altLang="zh-CN" sz="2800" b="1" kern="100" dirty="0">
                <a:latin typeface="宋体" pitchFamily="2" charset="-122"/>
                <a:ea typeface="宋体" pitchFamily="2" charset="-122"/>
              </a:rPr>
              <a:t>比喻</a:t>
            </a:r>
            <a:r>
              <a:rPr lang="en-US" altLang="zh-CN" sz="2800" b="1" kern="100" dirty="0">
                <a:latin typeface="宋体" pitchFamily="2" charset="-122"/>
                <a:ea typeface="宋体" pitchFamily="2" charset="-122"/>
              </a:rPr>
              <a:t>    C.</a:t>
            </a:r>
            <a:r>
              <a:rPr lang="zh-CN" altLang="zh-CN" sz="2800" b="1" kern="100" dirty="0">
                <a:latin typeface="宋体" pitchFamily="2" charset="-122"/>
                <a:ea typeface="宋体" pitchFamily="2" charset="-122"/>
              </a:rPr>
              <a:t>夸张</a:t>
            </a:r>
            <a:r>
              <a:rPr lang="en-US" altLang="zh-CN" sz="2800" b="1" kern="100" dirty="0">
                <a:latin typeface="宋体" pitchFamily="2" charset="-122"/>
                <a:ea typeface="宋体" pitchFamily="2" charset="-122"/>
              </a:rPr>
              <a:t>    D.</a:t>
            </a:r>
            <a:r>
              <a:rPr lang="zh-CN" altLang="zh-CN" sz="2800" b="1" kern="100" dirty="0">
                <a:latin typeface="宋体" pitchFamily="2" charset="-122"/>
                <a:ea typeface="宋体" pitchFamily="2" charset="-122"/>
              </a:rPr>
              <a:t>排比</a:t>
            </a:r>
          </a:p>
        </p:txBody>
      </p:sp>
      <p:sp>
        <p:nvSpPr>
          <p:cNvPr id="5" name="矩形 4"/>
          <p:cNvSpPr/>
          <p:nvPr/>
        </p:nvSpPr>
        <p:spPr>
          <a:xfrm>
            <a:off x="4673769" y="2139702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B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5575950" y="3272666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B</a:t>
            </a:r>
            <a:endParaRPr lang="zh-CN" altLang="en-US" dirty="0">
              <a:solidFill>
                <a:srgbClr val="FF0000"/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91770" y="426085"/>
            <a:ext cx="2402205" cy="561340"/>
            <a:chOff x="354" y="648"/>
            <a:chExt cx="3783" cy="884"/>
          </a:xfrm>
        </p:grpSpPr>
        <p:sp>
          <p:nvSpPr>
            <p:cNvPr id="8" name="文本框 14"/>
            <p:cNvSpPr txBox="1"/>
            <p:nvPr/>
          </p:nvSpPr>
          <p:spPr>
            <a:xfrm>
              <a:off x="983" y="648"/>
              <a:ext cx="3155" cy="885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课堂演练</a:t>
              </a: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" y="731"/>
              <a:ext cx="578" cy="7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742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67544" y="555526"/>
            <a:ext cx="7992888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zh-CN" altLang="en-US" sz="2800" kern="100" dirty="0" smtClean="0">
                <a:ea typeface="黑体"/>
              </a:rPr>
              <a:t>二、</a:t>
            </a:r>
            <a:r>
              <a:rPr lang="zh-CN" altLang="zh-CN" sz="2800" kern="100" dirty="0" smtClean="0">
                <a:ea typeface="黑体"/>
              </a:rPr>
              <a:t>比较</a:t>
            </a:r>
            <a:r>
              <a:rPr lang="zh-CN" altLang="zh-CN" sz="2800" kern="100" dirty="0">
                <a:ea typeface="黑体"/>
              </a:rPr>
              <a:t>阅读古诗，选择恰当的诗句填空。</a:t>
            </a:r>
            <a:endParaRPr lang="zh-CN" altLang="zh-CN" sz="2800" kern="100" dirty="0">
              <a:ea typeface="宋体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altLang="zh-CN" sz="2600" kern="100" dirty="0">
                <a:latin typeface="宋体" pitchFamily="2" charset="-122"/>
                <a:ea typeface="宋体" pitchFamily="2" charset="-122"/>
              </a:rPr>
              <a:t> </a:t>
            </a:r>
            <a:r>
              <a:rPr lang="en-US" altLang="zh-CN" sz="2600" kern="100" dirty="0" smtClean="0">
                <a:latin typeface="宋体" pitchFamily="2" charset="-122"/>
                <a:ea typeface="宋体" pitchFamily="2" charset="-122"/>
              </a:rPr>
              <a:t>   </a:t>
            </a:r>
            <a:r>
              <a:rPr lang="zh-CN" altLang="en-US" sz="2600" b="1" kern="100" dirty="0" smtClean="0">
                <a:latin typeface="宋体" pitchFamily="2" charset="-122"/>
                <a:ea typeface="宋体" pitchFamily="2" charset="-122"/>
              </a:rPr>
              <a:t>本课三首诗</a:t>
            </a:r>
            <a:r>
              <a:rPr lang="zh-CN" altLang="zh-CN" sz="2600" b="1" kern="100" dirty="0" smtClean="0">
                <a:latin typeface="宋体" pitchFamily="2" charset="-122"/>
                <a:ea typeface="宋体" pitchFamily="2" charset="-122"/>
              </a:rPr>
              <a:t>都</a:t>
            </a:r>
            <a:r>
              <a:rPr lang="zh-CN" altLang="zh-CN" sz="2600" b="1" kern="100" dirty="0">
                <a:latin typeface="宋体" pitchFamily="2" charset="-122"/>
                <a:ea typeface="宋体" pitchFamily="2" charset="-122"/>
              </a:rPr>
              <a:t>描写了古代儿童丰富多彩的生活，但表达的情感却又不同</a:t>
            </a:r>
            <a:r>
              <a:rPr lang="zh-CN" altLang="zh-CN" sz="2600" b="1" kern="100" dirty="0" smtClean="0">
                <a:latin typeface="宋体" pitchFamily="2" charset="-122"/>
                <a:ea typeface="宋体" pitchFamily="2" charset="-122"/>
              </a:rPr>
              <a:t>。表现</a:t>
            </a:r>
            <a:r>
              <a:rPr lang="zh-CN" altLang="zh-CN" sz="2600" b="1" kern="100" dirty="0">
                <a:latin typeface="宋体" pitchFamily="2" charset="-122"/>
                <a:ea typeface="宋体" pitchFamily="2" charset="-122"/>
              </a:rPr>
              <a:t>儿童热爱劳动的诗句是</a:t>
            </a:r>
            <a:r>
              <a:rPr lang="en-US" altLang="zh-CN" sz="2600" b="1" u="sng" kern="100" dirty="0">
                <a:latin typeface="宋体" pitchFamily="2" charset="-122"/>
                <a:ea typeface="宋体" pitchFamily="2" charset="-122"/>
              </a:rPr>
              <a:t>       </a:t>
            </a:r>
            <a:r>
              <a:rPr lang="zh-CN" altLang="zh-CN" sz="2600" b="1" kern="100" dirty="0">
                <a:latin typeface="宋体" pitchFamily="2" charset="-122"/>
                <a:ea typeface="宋体" pitchFamily="2" charset="-122"/>
              </a:rPr>
              <a:t>；表现童稚以冰</a:t>
            </a:r>
            <a:r>
              <a:rPr lang="zh-CN" altLang="zh-CN" sz="2600" b="1" kern="100" dirty="0" smtClean="0">
                <a:latin typeface="宋体" pitchFamily="2" charset="-122"/>
                <a:ea typeface="宋体" pitchFamily="2" charset="-122"/>
              </a:rPr>
              <a:t>为</a:t>
            </a:r>
            <a:r>
              <a:rPr lang="zh-CN" altLang="en-US" sz="2600" b="1" kern="100" dirty="0" smtClean="0">
                <a:latin typeface="宋体" pitchFamily="2" charset="-122"/>
                <a:ea typeface="宋体" pitchFamily="2" charset="-122"/>
              </a:rPr>
              <a:t>钲</a:t>
            </a:r>
            <a:r>
              <a:rPr lang="zh-CN" altLang="zh-CN" sz="2600" b="1" kern="100" dirty="0" smtClean="0">
                <a:latin typeface="宋体" pitchFamily="2" charset="-122"/>
                <a:ea typeface="宋体" pitchFamily="2" charset="-122"/>
              </a:rPr>
              <a:t>、</a:t>
            </a:r>
            <a:r>
              <a:rPr lang="zh-CN" altLang="zh-CN" sz="2600" b="1" kern="100" dirty="0">
                <a:latin typeface="宋体" pitchFamily="2" charset="-122"/>
                <a:ea typeface="宋体" pitchFamily="2" charset="-122"/>
              </a:rPr>
              <a:t>自得其乐的诗句是</a:t>
            </a:r>
            <a:r>
              <a:rPr lang="en-US" altLang="zh-CN" sz="2600" b="1" u="sng" kern="100" dirty="0">
                <a:latin typeface="宋体" pitchFamily="2" charset="-122"/>
                <a:ea typeface="宋体" pitchFamily="2" charset="-122"/>
              </a:rPr>
              <a:t>        </a:t>
            </a:r>
            <a:r>
              <a:rPr lang="zh-CN" altLang="zh-CN" sz="2600" b="1" kern="100" dirty="0">
                <a:latin typeface="宋体" pitchFamily="2" charset="-122"/>
                <a:ea typeface="宋体" pitchFamily="2" charset="-122"/>
              </a:rPr>
              <a:t>；表现牧童自在悠闲的诗句是</a:t>
            </a:r>
            <a:r>
              <a:rPr lang="en-US" altLang="zh-CN" sz="2600" b="1" u="sng" kern="100" dirty="0">
                <a:latin typeface="宋体" pitchFamily="2" charset="-122"/>
                <a:ea typeface="宋体" pitchFamily="2" charset="-122"/>
              </a:rPr>
              <a:t>    </a:t>
            </a:r>
            <a:r>
              <a:rPr lang="en-US" altLang="zh-CN" sz="2600" b="1" u="sng" kern="100" dirty="0" smtClean="0">
                <a:latin typeface="宋体" pitchFamily="2" charset="-122"/>
                <a:ea typeface="宋体" pitchFamily="2" charset="-122"/>
              </a:rPr>
              <a:t>   </a:t>
            </a:r>
            <a:r>
              <a:rPr lang="zh-CN" altLang="zh-CN" sz="2600" b="1" kern="100" dirty="0">
                <a:ea typeface="宋体"/>
              </a:rPr>
              <a:t>。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altLang="zh-CN" sz="2800" b="1" kern="100" dirty="0" smtClean="0">
                <a:latin typeface="楷体" pitchFamily="49" charset="-122"/>
                <a:ea typeface="楷体" pitchFamily="49" charset="-122"/>
              </a:rPr>
              <a:t>    A</a:t>
            </a:r>
            <a:r>
              <a:rPr lang="en-US" altLang="zh-CN" sz="2800" b="1" kern="100" dirty="0">
                <a:latin typeface="楷体" pitchFamily="49" charset="-122"/>
                <a:ea typeface="楷体" pitchFamily="49" charset="-122"/>
              </a:rPr>
              <a:t>.</a:t>
            </a:r>
            <a:r>
              <a:rPr lang="zh-CN" altLang="zh-CN" sz="2800" b="1" kern="100" dirty="0">
                <a:latin typeface="楷体" pitchFamily="49" charset="-122"/>
                <a:ea typeface="楷体" pitchFamily="49" charset="-122"/>
              </a:rPr>
              <a:t>稚子金盆脱晓冰，彩丝穿取当</a:t>
            </a:r>
            <a:r>
              <a:rPr lang="zh-CN" altLang="zh-CN" sz="2800" b="1" kern="100" dirty="0" smtClean="0">
                <a:latin typeface="楷体" pitchFamily="49" charset="-122"/>
                <a:ea typeface="楷体" pitchFamily="49" charset="-122"/>
              </a:rPr>
              <a:t>银</a:t>
            </a:r>
            <a:r>
              <a:rPr lang="zh-CN" altLang="en-US" sz="2800" b="1" kern="100" dirty="0" smtClean="0">
                <a:latin typeface="楷体" pitchFamily="49" charset="-122"/>
                <a:ea typeface="楷体" pitchFamily="49" charset="-122"/>
              </a:rPr>
              <a:t>钲。</a:t>
            </a:r>
            <a:r>
              <a:rPr lang="en-US" altLang="zh-CN" sz="2800" b="1" kern="100" dirty="0" smtClean="0">
                <a:latin typeface="楷体" pitchFamily="49" charset="-122"/>
                <a:ea typeface="楷体" pitchFamily="49" charset="-122"/>
              </a:rPr>
              <a:t>  </a:t>
            </a:r>
            <a:endParaRPr lang="zh-CN" altLang="zh-CN" sz="2800" b="1" kern="100" dirty="0">
              <a:latin typeface="楷体" pitchFamily="49" charset="-122"/>
              <a:ea typeface="楷体" pitchFamily="49" charset="-122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altLang="zh-CN" sz="2800" b="1" kern="100" dirty="0" smtClean="0">
                <a:latin typeface="楷体" pitchFamily="49" charset="-122"/>
                <a:ea typeface="楷体" pitchFamily="49" charset="-122"/>
              </a:rPr>
              <a:t>    B.</a:t>
            </a:r>
            <a:r>
              <a:rPr lang="zh-CN" altLang="zh-CN" sz="2800" b="1" kern="100" dirty="0" smtClean="0">
                <a:latin typeface="楷体" pitchFamily="49" charset="-122"/>
                <a:ea typeface="楷体" pitchFamily="49" charset="-122"/>
              </a:rPr>
              <a:t>牧童</a:t>
            </a:r>
            <a:r>
              <a:rPr lang="zh-CN" altLang="zh-CN" sz="2800" b="1" kern="100" dirty="0">
                <a:latin typeface="楷体" pitchFamily="49" charset="-122"/>
                <a:ea typeface="楷体" pitchFamily="49" charset="-122"/>
              </a:rPr>
              <a:t>归去横牛背，短笛无腔信口</a:t>
            </a:r>
            <a:r>
              <a:rPr lang="zh-CN" altLang="zh-CN" sz="2800" b="1" kern="100" dirty="0" smtClean="0">
                <a:latin typeface="楷体" pitchFamily="49" charset="-122"/>
                <a:ea typeface="楷体" pitchFamily="49" charset="-122"/>
              </a:rPr>
              <a:t>吹</a:t>
            </a:r>
            <a:r>
              <a:rPr lang="zh-CN" altLang="en-US" sz="2800" b="1" kern="100" dirty="0" smtClean="0">
                <a:latin typeface="楷体" pitchFamily="49" charset="-122"/>
                <a:ea typeface="楷体" pitchFamily="49" charset="-122"/>
              </a:rPr>
              <a:t>。</a:t>
            </a:r>
            <a:endParaRPr lang="zh-CN" altLang="zh-CN" sz="2800" b="1" kern="100" dirty="0">
              <a:latin typeface="楷体" pitchFamily="49" charset="-122"/>
              <a:ea typeface="楷体" pitchFamily="49" charset="-122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altLang="zh-CN" sz="2800" b="1" kern="100" dirty="0" smtClean="0">
                <a:latin typeface="楷体" pitchFamily="49" charset="-122"/>
                <a:ea typeface="楷体" pitchFamily="49" charset="-122"/>
              </a:rPr>
              <a:t>    C</a:t>
            </a:r>
            <a:r>
              <a:rPr lang="en-US" altLang="zh-CN" sz="2800" b="1" kern="100" dirty="0">
                <a:latin typeface="楷体" pitchFamily="49" charset="-122"/>
                <a:ea typeface="楷体" pitchFamily="49" charset="-122"/>
              </a:rPr>
              <a:t>.</a:t>
            </a:r>
            <a:r>
              <a:rPr lang="zh-CN" altLang="zh-CN" sz="2800" b="1" kern="100" dirty="0">
                <a:latin typeface="楷体" pitchFamily="49" charset="-122"/>
                <a:ea typeface="楷体" pitchFamily="49" charset="-122"/>
              </a:rPr>
              <a:t>童孙未解供耕织，也傍桑阴学种瓜。</a:t>
            </a:r>
          </a:p>
        </p:txBody>
      </p:sp>
      <p:sp>
        <p:nvSpPr>
          <p:cNvPr id="3" name="矩形 2"/>
          <p:cNvSpPr/>
          <p:nvPr/>
        </p:nvSpPr>
        <p:spPr>
          <a:xfrm>
            <a:off x="1403648" y="2408570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A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403648" y="2005256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C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6876256" y="2480578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B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09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11560" y="411510"/>
            <a:ext cx="748883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2800" dirty="0" smtClean="0">
                <a:latin typeface="黑体" pitchFamily="49" charset="-122"/>
                <a:ea typeface="黑体" pitchFamily="49" charset="-122"/>
                <a:cs typeface="Times New Roman" pitchFamily="18" charset="0"/>
              </a:rPr>
              <a:t>    三、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黑体" pitchFamily="49" charset="-122"/>
                <a:ea typeface="黑体" pitchFamily="49" charset="-122"/>
                <a:cs typeface="Times New Roman" pitchFamily="18" charset="0"/>
              </a:rPr>
              <a:t>把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黑体" pitchFamily="49" charset="-122"/>
                <a:ea typeface="黑体" pitchFamily="49" charset="-122"/>
                <a:cs typeface="Times New Roman" pitchFamily="18" charset="0"/>
              </a:rPr>
              <a:t>《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黑体" pitchFamily="49" charset="-122"/>
                <a:ea typeface="黑体" pitchFamily="49" charset="-122"/>
                <a:cs typeface="Times New Roman" pitchFamily="18" charset="0"/>
              </a:rPr>
              <a:t>村晚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黑体" pitchFamily="49" charset="-122"/>
                <a:ea typeface="黑体" pitchFamily="49" charset="-122"/>
                <a:cs typeface="Times New Roman" pitchFamily="18" charset="0"/>
              </a:rPr>
              <a:t>》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黑体" pitchFamily="49" charset="-122"/>
                <a:ea typeface="黑体" pitchFamily="49" charset="-122"/>
                <a:cs typeface="Times New Roman" pitchFamily="18" charset="0"/>
              </a:rPr>
              <a:t>改写成一篇小短文。（先回顾诗的内容，再结合画面意境，展开合理想象）</a:t>
            </a:r>
            <a:endParaRPr kumimoji="0" lang="zh-CN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pic>
        <p:nvPicPr>
          <p:cNvPr id="2053" name="Picture 5" descr="https://ss1.bdstatic.com/70cFvXSh_Q1YnxGkpoWK1HF6hhy/it/u=2602824121,2538057922&amp;fm=26&amp;gp=0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518" y="2084257"/>
            <a:ext cx="2664296" cy="203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539551" y="1762789"/>
            <a:ext cx="507596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zh-CN" sz="24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绿草</a:t>
            </a:r>
            <a:r>
              <a:rPr lang="zh-CN" altLang="zh-CN" sz="24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长满了池塘，池塘里的水呢，几乎溢出了塘岸。远远的青山，衔</a:t>
            </a:r>
            <a:r>
              <a:rPr lang="zh-CN" altLang="zh-CN" sz="24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着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火</a:t>
            </a:r>
            <a:r>
              <a:rPr lang="zh-CN" altLang="zh-CN" sz="24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红</a:t>
            </a:r>
            <a:r>
              <a:rPr lang="zh-CN" altLang="zh-CN" sz="24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的落日，一起把影子倒映在水中，闪动着粼粼波光</a:t>
            </a:r>
            <a:r>
              <a:rPr lang="zh-CN" altLang="zh-CN" sz="24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。</a:t>
            </a:r>
            <a:r>
              <a:rPr lang="zh-CN" altLang="en-US" sz="24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一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个可爱的</a:t>
            </a:r>
            <a:r>
              <a:rPr lang="zh-CN" altLang="zh-CN" sz="24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小</a:t>
            </a:r>
            <a:r>
              <a:rPr lang="zh-CN" altLang="zh-CN" sz="24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牧童横骑在牛背上</a:t>
            </a:r>
            <a:r>
              <a:rPr lang="zh-CN" altLang="zh-CN" sz="24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，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慢悠悠地往家走</a:t>
            </a:r>
            <a:r>
              <a:rPr lang="zh-CN" altLang="zh-CN" sz="24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；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他</a:t>
            </a:r>
            <a:r>
              <a:rPr lang="zh-CN" altLang="zh-CN" sz="24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随口</a:t>
            </a:r>
            <a:r>
              <a:rPr lang="zh-CN" altLang="zh-CN" sz="24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吹</a:t>
            </a:r>
            <a:r>
              <a:rPr lang="zh-CN" altLang="zh-CN" sz="24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着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一支短笛</a:t>
            </a:r>
            <a:r>
              <a:rPr lang="zh-CN" altLang="zh-CN" sz="24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，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老牛踏着笛声悠闲地把家还</a:t>
            </a:r>
            <a:r>
              <a:rPr lang="zh-CN" altLang="zh-CN" sz="24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。</a:t>
            </a:r>
            <a:endParaRPr lang="zh-CN" altLang="en-US" sz="24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2748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571" y="-8096"/>
            <a:ext cx="9165431" cy="53161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85835" y="1419803"/>
            <a:ext cx="7764780" cy="1106805"/>
          </a:xfrm>
          <a:prstGeom prst="rect">
            <a:avLst/>
          </a:prstGeom>
          <a:noFill/>
          <a:effectLst/>
        </p:spPr>
        <p:txBody>
          <a:bodyPr wrap="none" lIns="91431" tIns="45716" rIns="91431" bIns="45716" rtlCol="0">
            <a:spAutoFit/>
          </a:bodyPr>
          <a:lstStyle/>
          <a:p>
            <a:pPr algn="ctr"/>
            <a:r>
              <a:rPr kumimoji="1" lang="zh-CN" altLang="en-US" sz="6600" b="1" dirty="0">
                <a:solidFill>
                  <a:srgbClr val="FF6600"/>
                </a:solidFill>
                <a:latin typeface="Xingkai SC" panose="02010800040101010101" pitchFamily="2" charset="-122"/>
                <a:ea typeface="Xingkai SC" panose="02010800040101010101" pitchFamily="2" charset="-122"/>
              </a:rPr>
              <a:t>七彩课堂  伴你成长</a:t>
            </a:r>
          </a:p>
        </p:txBody>
      </p:sp>
      <p:grpSp>
        <p:nvGrpSpPr>
          <p:cNvPr id="3" name="组合 32"/>
          <p:cNvGrpSpPr/>
          <p:nvPr/>
        </p:nvGrpSpPr>
        <p:grpSpPr>
          <a:xfrm>
            <a:off x="6967881" y="402"/>
            <a:ext cx="1927071" cy="771472"/>
            <a:chOff x="6968256" y="-1"/>
            <a:chExt cx="1927372" cy="771592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68"/>
            <a:stretch>
              <a:fillRect/>
            </a:stretch>
          </p:blipFill>
          <p:spPr>
            <a:xfrm>
              <a:off x="6968256" y="-1"/>
              <a:ext cx="961585" cy="771551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9408" y="124932"/>
              <a:ext cx="1346220" cy="553738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7187217" y="509940"/>
              <a:ext cx="1161076" cy="2616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dist"/>
              <a:r>
                <a:rPr kumimoji="1" lang="en-US" altLang="zh-CN" sz="1100" dirty="0">
                  <a:solidFill>
                    <a:prstClr val="white">
                      <a:lumMod val="75000"/>
                    </a:prstClr>
                  </a:solidFill>
                </a:rPr>
                <a:t>QICAIKETANG</a:t>
              </a:r>
              <a:endParaRPr kumimoji="1" lang="zh-CN" altLang="en-US" sz="1100" dirty="0">
                <a:solidFill>
                  <a:prstClr val="white">
                    <a:lumMod val="75000"/>
                  </a:prstClr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xmlns="" id="{838A1193-F231-5246-96AE-A89D269385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7708">
            <a:off x="1385169" y="556111"/>
            <a:ext cx="335134" cy="472337"/>
          </a:xfrm>
          <a:prstGeom prst="rect">
            <a:avLst/>
          </a:prstGeom>
        </p:spPr>
      </p:pic>
      <p:grpSp>
        <p:nvGrpSpPr>
          <p:cNvPr id="83" name="组合 82"/>
          <p:cNvGrpSpPr/>
          <p:nvPr/>
        </p:nvGrpSpPr>
        <p:grpSpPr>
          <a:xfrm>
            <a:off x="200761" y="572988"/>
            <a:ext cx="1159241" cy="438582"/>
            <a:chOff x="467544" y="1510576"/>
            <a:chExt cx="1159241" cy="438582"/>
          </a:xfrm>
        </p:grpSpPr>
        <p:sp>
          <p:nvSpPr>
            <p:cNvPr id="84" name="TextBox 11">
              <a:hlinkClick r:id="rId4" action="ppaction://hlinkfile"/>
            </p:cNvPr>
            <p:cNvSpPr txBox="1">
              <a:spLocks noChangeArrowheads="1"/>
            </p:cNvSpPr>
            <p:nvPr/>
          </p:nvSpPr>
          <p:spPr bwMode="auto">
            <a:xfrm>
              <a:off x="505294" y="1510576"/>
              <a:ext cx="1121491" cy="43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dirty="0"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我</a:t>
              </a:r>
              <a:r>
                <a:rPr lang="zh-CN" altLang="en-US" sz="2400" b="1" dirty="0" smtClean="0"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会写</a:t>
              </a:r>
              <a:endParaRPr lang="zh-CN" altLang="en-US" sz="24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1547664" y="1563638"/>
              <a:ext cx="36000" cy="324000"/>
            </a:xfrm>
            <a:prstGeom prst="rect">
              <a:avLst/>
            </a:prstGeom>
            <a:solidFill>
              <a:srgbClr val="CC33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6" name="矩形 85"/>
            <p:cNvSpPr/>
            <p:nvPr/>
          </p:nvSpPr>
          <p:spPr>
            <a:xfrm>
              <a:off x="467544" y="1563638"/>
              <a:ext cx="36000" cy="324000"/>
            </a:xfrm>
            <a:prstGeom prst="rect">
              <a:avLst/>
            </a:prstGeom>
            <a:solidFill>
              <a:srgbClr val="CC33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77" name="矩形 176"/>
          <p:cNvSpPr/>
          <p:nvPr/>
        </p:nvSpPr>
        <p:spPr>
          <a:xfrm>
            <a:off x="1805186" y="1728000"/>
            <a:ext cx="1224136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b="1" dirty="0" err="1" smtClean="0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zhòu</a:t>
            </a:r>
            <a:endParaRPr lang="zh-CN" altLang="en-US" sz="3000" b="1" dirty="0">
              <a:latin typeface="汉语拼音" panose="020B0604020202020204" pitchFamily="34" charset="0"/>
              <a:ea typeface="宋体" panose="02010600030101010101" pitchFamily="2" charset="-122"/>
              <a:cs typeface="汉语拼音" panose="020B0604020202020204" pitchFamily="34" charset="0"/>
            </a:endParaRPr>
          </a:p>
        </p:txBody>
      </p:sp>
      <p:sp>
        <p:nvSpPr>
          <p:cNvPr id="178" name="矩形 177"/>
          <p:cNvSpPr/>
          <p:nvPr/>
        </p:nvSpPr>
        <p:spPr>
          <a:xfrm>
            <a:off x="3382943" y="1728000"/>
            <a:ext cx="982070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b="1" dirty="0" err="1" smtClean="0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y</a:t>
            </a:r>
            <a:r>
              <a:rPr lang="en-US" altLang="zh-CN" sz="3000" b="1" dirty="0" err="1" smtClean="0">
                <a:latin typeface="汉语拼音"/>
                <a:ea typeface="宋体" panose="02010600030101010101" pitchFamily="2" charset="-122"/>
                <a:cs typeface="汉语拼音"/>
              </a:rPr>
              <a:t>ú</a:t>
            </a:r>
            <a:r>
              <a:rPr lang="en-US" altLang="zh-CN" sz="3000" b="1" dirty="0" err="1" smtClean="0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n</a:t>
            </a:r>
            <a:endParaRPr lang="zh-CN" altLang="en-US" sz="3000" b="1" dirty="0">
              <a:latin typeface="汉语拼音" panose="020B0604020202020204" pitchFamily="34" charset="0"/>
              <a:ea typeface="宋体" panose="02010600030101010101" pitchFamily="2" charset="-122"/>
              <a:cs typeface="汉语拼音" panose="020B0604020202020204" pitchFamily="34" charset="0"/>
            </a:endParaRPr>
          </a:p>
        </p:txBody>
      </p:sp>
      <p:sp>
        <p:nvSpPr>
          <p:cNvPr id="179" name="矩形 178"/>
          <p:cNvSpPr/>
          <p:nvPr/>
        </p:nvSpPr>
        <p:spPr>
          <a:xfrm>
            <a:off x="4905320" y="1728000"/>
            <a:ext cx="1166878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b="1" dirty="0" err="1" smtClean="0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sāng</a:t>
            </a:r>
            <a:endParaRPr lang="zh-CN" altLang="en-US" sz="3000" b="1" dirty="0">
              <a:latin typeface="汉语拼音" panose="020B0604020202020204" pitchFamily="34" charset="0"/>
              <a:ea typeface="宋体" panose="02010600030101010101" pitchFamily="2" charset="-122"/>
              <a:cs typeface="汉语拼音" panose="020B0604020202020204" pitchFamily="34" charset="0"/>
            </a:endParaRPr>
          </a:p>
        </p:txBody>
      </p:sp>
      <p:sp>
        <p:nvSpPr>
          <p:cNvPr id="180" name="矩形 179"/>
          <p:cNvSpPr/>
          <p:nvPr/>
        </p:nvSpPr>
        <p:spPr>
          <a:xfrm>
            <a:off x="6425573" y="1728000"/>
            <a:ext cx="982070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b="1" dirty="0" err="1" smtClean="0">
                <a:latin typeface="汉语拼音" panose="020B0604020202020204" pitchFamily="34" charset="0"/>
                <a:ea typeface="宋体" panose="02010600030101010101" pitchFamily="2" charset="-122"/>
                <a:cs typeface="汉语拼音" panose="020B0604020202020204" pitchFamily="34" charset="0"/>
              </a:rPr>
              <a:t>xiǎo</a:t>
            </a:r>
            <a:endParaRPr lang="zh-CN" altLang="en-US" sz="3000" b="1" dirty="0">
              <a:latin typeface="汉语拼音" panose="020B0604020202020204" pitchFamily="34" charset="0"/>
              <a:ea typeface="宋体" panose="02010600030101010101" pitchFamily="2" charset="-122"/>
              <a:cs typeface="汉语拼音" panose="020B0604020202020204" pitchFamily="34" charset="0"/>
            </a:endParaRPr>
          </a:p>
        </p:txBody>
      </p:sp>
      <p:grpSp>
        <p:nvGrpSpPr>
          <p:cNvPr id="196" name="组合 7"/>
          <p:cNvGrpSpPr/>
          <p:nvPr/>
        </p:nvGrpSpPr>
        <p:grpSpPr>
          <a:xfrm>
            <a:off x="1806013" y="2499742"/>
            <a:ext cx="1029163" cy="1085656"/>
            <a:chOff x="2437" y="2032"/>
            <a:chExt cx="1244" cy="1264"/>
          </a:xfrm>
        </p:grpSpPr>
        <p:sp>
          <p:nvSpPr>
            <p:cNvPr id="197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sz="6600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98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99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grpSp>
        <p:nvGrpSpPr>
          <p:cNvPr id="200" name="组合 7"/>
          <p:cNvGrpSpPr/>
          <p:nvPr/>
        </p:nvGrpSpPr>
        <p:grpSpPr>
          <a:xfrm>
            <a:off x="3330300" y="2499742"/>
            <a:ext cx="1029163" cy="1085656"/>
            <a:chOff x="2437" y="2032"/>
            <a:chExt cx="1244" cy="1264"/>
          </a:xfrm>
        </p:grpSpPr>
        <p:sp>
          <p:nvSpPr>
            <p:cNvPr id="201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sz="6600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202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203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grpSp>
        <p:nvGrpSpPr>
          <p:cNvPr id="204" name="组合 7"/>
          <p:cNvGrpSpPr/>
          <p:nvPr/>
        </p:nvGrpSpPr>
        <p:grpSpPr>
          <a:xfrm>
            <a:off x="4881773" y="2499742"/>
            <a:ext cx="1029163" cy="1085656"/>
            <a:chOff x="2437" y="2032"/>
            <a:chExt cx="1244" cy="1264"/>
          </a:xfrm>
        </p:grpSpPr>
        <p:sp>
          <p:nvSpPr>
            <p:cNvPr id="205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sz="6600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206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207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grpSp>
        <p:nvGrpSpPr>
          <p:cNvPr id="208" name="组合 7"/>
          <p:cNvGrpSpPr/>
          <p:nvPr/>
        </p:nvGrpSpPr>
        <p:grpSpPr>
          <a:xfrm>
            <a:off x="6379307" y="2499742"/>
            <a:ext cx="1029163" cy="1085656"/>
            <a:chOff x="2437" y="2032"/>
            <a:chExt cx="1244" cy="1264"/>
          </a:xfrm>
        </p:grpSpPr>
        <p:sp>
          <p:nvSpPr>
            <p:cNvPr id="209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sz="6600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210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211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224" name="文本框 64"/>
          <p:cNvSpPr txBox="1"/>
          <p:nvPr/>
        </p:nvSpPr>
        <p:spPr>
          <a:xfrm>
            <a:off x="1878021" y="2499742"/>
            <a:ext cx="608489" cy="108491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昼</a:t>
            </a:r>
            <a:endParaRPr lang="en-US" altLang="zh-CN" sz="6600" b="1" dirty="0" err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5" name="文本框 64"/>
          <p:cNvSpPr txBox="1"/>
          <p:nvPr/>
        </p:nvSpPr>
        <p:spPr>
          <a:xfrm>
            <a:off x="3363486" y="2499742"/>
            <a:ext cx="999303" cy="108491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耘</a:t>
            </a:r>
            <a:endParaRPr lang="zh-CN" altLang="en-US" sz="6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6" name="文本框 64"/>
          <p:cNvSpPr txBox="1"/>
          <p:nvPr/>
        </p:nvSpPr>
        <p:spPr>
          <a:xfrm>
            <a:off x="4865431" y="2499742"/>
            <a:ext cx="944527" cy="108491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桑</a:t>
            </a:r>
            <a:endParaRPr lang="zh-CN" altLang="en-US" sz="6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7" name="文本框 64"/>
          <p:cNvSpPr txBox="1"/>
          <p:nvPr/>
        </p:nvSpPr>
        <p:spPr>
          <a:xfrm>
            <a:off x="6366776" y="2499742"/>
            <a:ext cx="944527" cy="108491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晓</a:t>
            </a:r>
            <a:endParaRPr lang="zh-CN" altLang="en-US" sz="6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/>
      <p:bldP spid="177" grpId="1"/>
      <p:bldP spid="178" grpId="0"/>
      <p:bldP spid="178" grpId="1"/>
      <p:bldP spid="179" grpId="0"/>
      <p:bldP spid="179" grpId="1"/>
      <p:bldP spid="180" grpId="0"/>
      <p:bldP spid="18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262116" y="1995686"/>
            <a:ext cx="2701533" cy="2376264"/>
            <a:chOff x="224790" y="2000250"/>
            <a:chExt cx="2716273" cy="2492375"/>
          </a:xfrm>
        </p:grpSpPr>
        <p:pic>
          <p:nvPicPr>
            <p:cNvPr id="71" name="图片 7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790" y="2000250"/>
              <a:ext cx="2716273" cy="2492375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778251" y="2418920"/>
              <a:ext cx="1687000" cy="438582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左右  结构</a:t>
              </a:r>
            </a:p>
          </p:txBody>
        </p:sp>
        <p:cxnSp>
          <p:nvCxnSpPr>
            <p:cNvPr id="76" name="直接连接符 75"/>
            <p:cNvCxnSpPr/>
            <p:nvPr/>
          </p:nvCxnSpPr>
          <p:spPr>
            <a:xfrm>
              <a:off x="873900" y="2826694"/>
              <a:ext cx="152041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3"/>
          <p:cNvGrpSpPr/>
          <p:nvPr/>
        </p:nvGrpSpPr>
        <p:grpSpPr>
          <a:xfrm>
            <a:off x="5051622" y="1995686"/>
            <a:ext cx="2742365" cy="2376264"/>
            <a:chOff x="5469255" y="2000250"/>
            <a:chExt cx="2428875" cy="2349500"/>
          </a:xfrm>
        </p:grpSpPr>
        <p:pic>
          <p:nvPicPr>
            <p:cNvPr id="74" name="图片 7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9255" y="2000250"/>
              <a:ext cx="2428875" cy="2349500"/>
            </a:xfrm>
            <a:prstGeom prst="rect">
              <a:avLst/>
            </a:prstGeom>
          </p:spPr>
        </p:pic>
        <p:sp>
          <p:nvSpPr>
            <p:cNvPr id="77" name="TextBox 76"/>
            <p:cNvSpPr txBox="1"/>
            <p:nvPr/>
          </p:nvSpPr>
          <p:spPr>
            <a:xfrm>
              <a:off x="5844743" y="2340735"/>
              <a:ext cx="1687000" cy="438583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上下  </a:t>
              </a:r>
              <a:r>
                <a:rPr lang="zh-CN" altLang="en-US" sz="24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结构</a:t>
              </a:r>
              <a:endPara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78" name="直接连接符 77"/>
            <p:cNvCxnSpPr/>
            <p:nvPr/>
          </p:nvCxnSpPr>
          <p:spPr>
            <a:xfrm>
              <a:off x="5946163" y="2698093"/>
              <a:ext cx="131309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3" name="图片 72" descr="图片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38" y="428610"/>
            <a:ext cx="2804425" cy="750099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3427115" y="1424820"/>
            <a:ext cx="550472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昼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641561" y="1424820"/>
            <a:ext cx="550472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桑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998619" y="1424820"/>
            <a:ext cx="550472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耘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284503" y="1424820"/>
            <a:ext cx="550472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晓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6686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48148E-6 L 0.25261 0.37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22" y="189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48148E-6 L -0.23507 0.378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3" y="189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48148E-6 L 0.20643 0.378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12" y="189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48148E-6 L -0.28125 0.378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3" y="189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0" grpId="0"/>
      <p:bldP spid="81" grpId="0"/>
      <p:bldP spid="87" grpId="0"/>
    </p:bldLst>
  </p:timing>
</p:sld>
</file>

<file path=ppt/theme/theme1.xml><?xml version="1.0" encoding="utf-8"?>
<a:theme xmlns:a="http://schemas.openxmlformats.org/drawingml/2006/main" name="《七彩课堂》课件模板（新）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3489</Words>
  <Application>Microsoft Office PowerPoint</Application>
  <PresentationFormat>全屏显示(16:9)</PresentationFormat>
  <Paragraphs>465</Paragraphs>
  <Slides>75</Slides>
  <Notes>20</Notes>
  <HiddenSlides>0</HiddenSlides>
  <MMClips>3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75</vt:i4>
      </vt:variant>
    </vt:vector>
  </HeadingPairs>
  <TitlesOfParts>
    <vt:vector size="90" baseType="lpstr">
      <vt:lpstr>Arial</vt:lpstr>
      <vt:lpstr>宋体</vt:lpstr>
      <vt:lpstr>Xingkai SC</vt:lpstr>
      <vt:lpstr>黑体</vt:lpstr>
      <vt:lpstr>Wingdings</vt:lpstr>
      <vt:lpstr>楷体</vt:lpstr>
      <vt:lpstr>Impact</vt:lpstr>
      <vt:lpstr>汉语拼音</vt:lpstr>
      <vt:lpstr>幼圆</vt:lpstr>
      <vt:lpstr>Times New Roman</vt:lpstr>
      <vt:lpstr>Kaiti SC</vt:lpstr>
      <vt:lpstr>Calibri</vt:lpstr>
      <vt:lpstr>微软雅黑</vt:lpstr>
      <vt:lpstr>华文楷体</vt:lpstr>
      <vt:lpstr>《七彩课堂》课件模板（新）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3588.pptx</dc:title>
  <dc:creator/>
  <cp:lastModifiedBy/>
  <cp:revision>97</cp:revision>
  <dcterms:created xsi:type="dcterms:W3CDTF">2017-03-17T02:28:00Z</dcterms:created>
  <dcterms:modified xsi:type="dcterms:W3CDTF">2019-12-13T08:58:14Z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2052-10.1.0.7401</vt:lpwstr>
  </property>
</Properties>
</file>