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mp3" ContentType="audio/mp3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450" r:id="rId3"/>
    <p:sldId id="622" r:id="rId5"/>
    <p:sldId id="623" r:id="rId6"/>
    <p:sldId id="591" r:id="rId7"/>
    <p:sldId id="581" r:id="rId8"/>
    <p:sldId id="510" r:id="rId9"/>
    <p:sldId id="592" r:id="rId10"/>
    <p:sldId id="606" r:id="rId11"/>
    <p:sldId id="599" r:id="rId12"/>
    <p:sldId id="607" r:id="rId13"/>
    <p:sldId id="624" r:id="rId14"/>
    <p:sldId id="608" r:id="rId15"/>
    <p:sldId id="625" r:id="rId16"/>
    <p:sldId id="602" r:id="rId17"/>
    <p:sldId id="448" r:id="rId18"/>
    <p:sldId id="486" r:id="rId19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4"/>
    </p:embeddedFont>
    <p:embeddedFont>
      <p:font typeface="汉仪松阳体 W" panose="00020600040101010101"/>
      <p:regular r:id="rId25"/>
    </p:embeddedFont>
    <p:embeddedFont>
      <p:font typeface="楷体" panose="02010609060101010101" pitchFamily="49" charset="-122"/>
      <p:regular r:id="rId26"/>
    </p:embeddedFont>
    <p:embeddedFont>
      <p:font typeface="方正姚体" panose="02010601030101010101" pitchFamily="2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72"/>
    <a:srgbClr val="FFFEC9"/>
    <a:srgbClr val="FFFF99"/>
    <a:srgbClr val="FFFDA7"/>
    <a:srgbClr val="0F7701"/>
    <a:srgbClr val="FF9900"/>
    <a:srgbClr val="0A4F01"/>
    <a:srgbClr val="FFEF7A"/>
    <a:srgbClr val="083016"/>
    <a:srgbClr val="BDB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0" autoAdjust="0"/>
    <p:restoredTop sz="67834" autoAdjust="0"/>
  </p:normalViewPr>
  <p:slideViewPr>
    <p:cSldViewPr snapToGrid="0" snapToObjects="1">
      <p:cViewPr varScale="1">
        <p:scale>
          <a:sx n="91" d="100"/>
          <a:sy n="91" d="100"/>
        </p:scale>
        <p:origin x="-468" y="-68"/>
      </p:cViewPr>
      <p:guideLst>
        <p:guide orient="horz" pos="1641"/>
        <p:guide pos="2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C36E4-3F4C-4AE3-A653-118708CC05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70FF2-B4A0-4C34-86AA-F2E43A5690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这堂课我们一起学习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课《为中华之崛起而读书》。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你知道这里的“崛起”是什么意思吗？在词典中，“崛起”有这样两种意思，你觉得哪一个更合适呢？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是的，兴起。为中华之崛起而读书，就是为中华民族的兴起而读书。这是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我们敬爱的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周恩来总理在少年时代就立下的远大志向。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的同学说，课文写了两件事，有的同学说写了三件事。怎么判断课文写了几件事呢？我们可以根据时间、地点、人物这几个要素来判断，将同一时间，同一地点出现的人物放在一起。你可以借助这个表格进行梳理，看看课文到底写了几件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的同学说，课文写了两件事，有的同学说写了三件事。怎么判断课文写了几件事呢？我们可以根据时间、地点、人物这几个要素来判断，将同一时间，同一地点出现的人物放在一起。你可以借助这个表格进行梳理，看看课文到底写了几件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的同学说，课文写了两件事，有的同学说写了三件事。怎么判断课文写了几件事呢？我们可以根据时间、地点、人物这几个要素来判断，将同一时间，同一地点出现的人物放在一起。你可以借助这个表格进行梳理，看看课文到底写了几件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这些字中，“肃”的笔顺容易错，它的最后四笔是撇、竖、撇、点。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这堂课我们一起学习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课《为中华之崛起而读书》。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你知道这里的“崛起”是什么意思吗？在词典中，“崛起”有这样两种意思，你觉得哪一个更合适呢？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是的，兴起。为中华之崛起而读书，就是为中华民族的兴起而读书。这是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我们敬爱的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周恩来总理在少年时代就立下的远大志向。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这堂课我们一起学习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课《为中华之崛起而读书》。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你知道这里的“崛起”是什么意思吗？在词典中，“崛起”有这样两种意思，你觉得哪一个更合适呢？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是的，兴起。为中华之崛起而读书，就是为中华民族的兴起而读书。这是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我们敬爱的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周恩来总理在少年时代就立下的远大志向。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这些词语你会读吗？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你读对了吗？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的同学说，课文写了两件事，有的同学说写了三件事。怎么判断课文写了几件事呢？我们可以根据时间、地点、人物这几个要素来判断，将同一时间，同一地点出现的人物放在一起。你可以借助这个表格进行梳理，看看课文到底写了几件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图片 7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9" name="图片 8" descr="同上一堂课色块-绿色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7"/>
          <p:cNvSpPr txBox="1"/>
          <p:nvPr userDrawn="1"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sp>
        <p:nvSpPr>
          <p:cNvPr id="11" name="文本框 5"/>
          <p:cNvSpPr txBox="1"/>
          <p:nvPr userDrawn="1"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四年级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12" name="文本框 6"/>
          <p:cNvSpPr txBox="1"/>
          <p:nvPr userDrawn="1"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13" name="云形标注 12"/>
          <p:cNvSpPr/>
          <p:nvPr userDrawn="1"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media5.mp3"/><Relationship Id="rId8" Type="http://schemas.openxmlformats.org/officeDocument/2006/relationships/image" Target="../media/image12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microsoft.com/office/2007/relationships/media" Target="../media/media5.mp3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4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ags" Target="../tags/tag4.xml"/><Relationship Id="rId3" Type="http://schemas.microsoft.com/office/2007/relationships/media" Target="../media/media8.avi"/><Relationship Id="rId2" Type="http://schemas.openxmlformats.org/officeDocument/2006/relationships/video" Target="../media/media8.avi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理解崛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45212" y="4627843"/>
            <a:ext cx="406400" cy="406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36244" y="958706"/>
            <a:ext cx="6518972" cy="7404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22</a:t>
            </a:r>
            <a:r>
              <a:rPr lang="en-US" altLang="zh-CN" sz="36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为中华之崛起而读书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AutoShape 22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155577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  <p:sp>
        <p:nvSpPr>
          <p:cNvPr id="12" name="AutoShape 24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307977" y="158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46864" y="975166"/>
            <a:ext cx="1061829" cy="623248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崛起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8" y="2242229"/>
            <a:ext cx="638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051215" y="2195826"/>
            <a:ext cx="6128574" cy="1938992"/>
            <a:chOff x="1602635" y="2000386"/>
            <a:chExt cx="6128574" cy="1938992"/>
          </a:xfrm>
        </p:grpSpPr>
        <p:sp>
          <p:nvSpPr>
            <p:cNvPr id="18" name="TextBox 17"/>
            <p:cNvSpPr txBox="1"/>
            <p:nvPr/>
          </p:nvSpPr>
          <p:spPr>
            <a:xfrm>
              <a:off x="1602635" y="2000386"/>
              <a:ext cx="6128574" cy="1938992"/>
            </a:xfrm>
            <a:prstGeom prst="rect">
              <a:avLst/>
            </a:prstGeom>
            <a:ln w="127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【</a:t>
              </a:r>
              <a:r>
                <a:rPr lang="zh-CN" altLang="en-US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崛起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】</a:t>
              </a:r>
              <a:r>
                <a:rPr lang="en-US" altLang="zh-CN" dirty="0" err="1" smtClean="0">
                  <a:latin typeface="黑体" panose="02010609060101010101" pitchFamily="49" charset="-122"/>
                  <a:ea typeface="黑体" panose="02010609060101010101" pitchFamily="49" charset="-122"/>
                </a:rPr>
                <a:t>jué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dirty="0" err="1" smtClean="0">
                  <a:latin typeface="黑体" panose="02010609060101010101" pitchFamily="49" charset="-122"/>
                  <a:ea typeface="黑体" panose="02010609060101010101" pitchFamily="49" charset="-122"/>
                </a:rPr>
                <a:t>qǐ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&lt;</a:t>
              </a: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</a:t>
              </a:r>
              <a:r>
                <a:rPr lang="en-US" altLang="zh-CN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&gt;</a:t>
              </a:r>
              <a:r>
                <a:rPr lang="en-US" altLang="zh-CN" sz="20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动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lang="en-US" altLang="zh-CN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(</a:t>
              </a:r>
              <a:r>
                <a:rPr lang="zh-CN" altLang="en-US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山峰等）突起：</a:t>
              </a: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平地上～一座青翠的山峰。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兴起：</a:t>
              </a: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民族～</a:t>
              </a:r>
              <a:r>
                <a:rPr lang="en-US" altLang="zh-CN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|</a:t>
              </a: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经济～</a:t>
              </a:r>
              <a:r>
                <a:rPr lang="en-US" altLang="zh-CN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|</a:t>
              </a: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太平军～于广西桂平金田村。</a:t>
              </a: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     </a:t>
              </a:r>
              <a:endPara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                         </a:t>
              </a:r>
              <a:r>
                <a:rPr lang="en-US" altLang="zh-CN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——《</a:t>
              </a:r>
              <a:r>
                <a:rPr lang="zh-CN" altLang="en-US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现代汉语词典</a:t>
              </a:r>
              <a:r>
                <a:rPr lang="en-US" altLang="zh-CN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第</a:t>
              </a:r>
              <a:r>
                <a:rPr lang="en-US" altLang="zh-CN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7</a:t>
              </a:r>
              <a:r>
                <a:rPr lang="zh-CN" altLang="en-US" sz="1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版</a:t>
              </a:r>
              <a:endPara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3" t="29063" r="22228" b="17247"/>
            <a:stretch>
              <a:fillRect/>
            </a:stretch>
          </p:blipFill>
          <p:spPr bwMode="auto">
            <a:xfrm>
              <a:off x="4544077" y="2198749"/>
              <a:ext cx="244755" cy="230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406" y="2598283"/>
              <a:ext cx="273970" cy="284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圆角矩形 18"/>
          <p:cNvSpPr/>
          <p:nvPr/>
        </p:nvSpPr>
        <p:spPr>
          <a:xfrm>
            <a:off x="2946750" y="2737883"/>
            <a:ext cx="900439" cy="431104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9" grpId="0" bldLvl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9008" y="837953"/>
            <a:ext cx="5598082" cy="3536473"/>
            <a:chOff x="349008" y="837953"/>
            <a:chExt cx="5598082" cy="3536473"/>
          </a:xfrm>
        </p:grpSpPr>
        <p:sp>
          <p:nvSpPr>
            <p:cNvPr id="42" name="矩形 41"/>
            <p:cNvSpPr/>
            <p:nvPr/>
          </p:nvSpPr>
          <p:spPr>
            <a:xfrm>
              <a:off x="349008" y="997553"/>
              <a:ext cx="2770156" cy="33768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247398" y="837953"/>
              <a:ext cx="2699692" cy="159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4511" y="603194"/>
            <a:ext cx="8777065" cy="3977267"/>
            <a:chOff x="209401" y="475100"/>
            <a:chExt cx="8520338" cy="3845613"/>
          </a:xfrm>
        </p:grpSpPr>
        <p:pic>
          <p:nvPicPr>
            <p:cNvPr id="10" name="Picture 5" descr="C:\Users\zgcyx\Documents\WeChat Files\wxid_fg4z3j1k44gw22\FileStorage\File\2020-09\新建文件夹 (15)\未标题-4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1691" r="173" b="15678"/>
            <a:stretch>
              <a:fillRect/>
            </a:stretch>
          </p:blipFill>
          <p:spPr bwMode="auto">
            <a:xfrm>
              <a:off x="209401" y="475102"/>
              <a:ext cx="2868230" cy="357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zgcyx\Documents\WeChat Files\wxid_fg4z3j1k44gw22\FileStorage\File\2020-09\新建文件夹 (15)\未标题-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1691" r="1790" b="9404"/>
            <a:stretch>
              <a:fillRect/>
            </a:stretch>
          </p:blipFill>
          <p:spPr bwMode="auto">
            <a:xfrm>
              <a:off x="3077631" y="475101"/>
              <a:ext cx="2813613" cy="384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zgcyx\Documents\WeChat Files\wxid_fg4z3j1k44gw22\FileStorage\File\2020-09\新建文件夹 (15)\未标题-6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1644" r="1739" b="9404"/>
            <a:stretch>
              <a:fillRect/>
            </a:stretch>
          </p:blipFill>
          <p:spPr bwMode="auto">
            <a:xfrm>
              <a:off x="5891244" y="475100"/>
              <a:ext cx="2838495" cy="384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四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语文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2554" y="965642"/>
            <a:ext cx="3252217" cy="3456253"/>
            <a:chOff x="342554" y="965642"/>
            <a:chExt cx="3252217" cy="3456253"/>
          </a:xfrm>
        </p:grpSpPr>
        <p:sp>
          <p:nvSpPr>
            <p:cNvPr id="26" name="TextBox 25"/>
            <p:cNvSpPr txBox="1"/>
            <p:nvPr/>
          </p:nvSpPr>
          <p:spPr>
            <a:xfrm>
              <a:off x="342908" y="1390356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8" y="189990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②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8" y="207885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③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6221" y="224200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④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6514" y="24177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⑤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2554" y="2927805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⑥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5867" y="3618840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zh-CN" altLang="en-US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⑧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867" y="3784421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⑨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2846" y="412138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⑩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554" y="30953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⑦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2906" y="1643076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⑫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56146" y="198295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⑬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56146" y="2511671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⑮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56145" y="216271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⑭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70546" y="3013407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⑯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8092" y="96564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⑪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65291" y="4206453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⑰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1" name="圆角矩形 50"/>
          <p:cNvSpPr/>
          <p:nvPr/>
        </p:nvSpPr>
        <p:spPr>
          <a:xfrm>
            <a:off x="1053885" y="2564309"/>
            <a:ext cx="1227065" cy="3969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3" name="评价概括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298" y="4684696"/>
            <a:ext cx="357088" cy="357088"/>
          </a:xfrm>
          <a:prstGeom prst="rect">
            <a:avLst/>
          </a:prstGeom>
        </p:spPr>
      </p:pic>
      <p:pic>
        <p:nvPicPr>
          <p:cNvPr id="54" name="错误概括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4762" y="4246837"/>
            <a:ext cx="333624" cy="33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86069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默读课文，完成表格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59068" y="1042035"/>
          <a:ext cx="8671560" cy="4115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505"/>
                <a:gridCol w="1840230"/>
                <a:gridCol w="1736090"/>
                <a:gridCol w="1734185"/>
                <a:gridCol w="1733550"/>
              </a:tblGrid>
              <a:tr h="55689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地点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主要人物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关键事件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第一件事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第二件事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第三件事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64835" y="1786261"/>
            <a:ext cx="1130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新学年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开始了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3792855" y="1885950"/>
            <a:ext cx="1427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修身课上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8005" y="1891030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7239567" y="1694191"/>
            <a:ext cx="159147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周恩来回答为中华之崛起而读书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837055" y="3169920"/>
            <a:ext cx="1785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十二岁那年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970655" y="3169920"/>
            <a:ext cx="1072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奉天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7183755" y="2892425"/>
            <a:ext cx="17037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周恩来听到伯父说中华不振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833880" y="4383405"/>
            <a:ext cx="1871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一个星期天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3655695" y="4170680"/>
            <a:ext cx="1992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被外国人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占据的地方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127240" y="4135755"/>
            <a:ext cx="174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周恩来看见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中国妇女受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欺辱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5629275" y="3149600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667375" y="4332605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49008" y="774155"/>
            <a:ext cx="8425044" cy="3640760"/>
            <a:chOff x="349008" y="774155"/>
            <a:chExt cx="8425044" cy="3640760"/>
          </a:xfrm>
        </p:grpSpPr>
        <p:sp>
          <p:nvSpPr>
            <p:cNvPr id="42" name="矩形 41"/>
            <p:cNvSpPr/>
            <p:nvPr/>
          </p:nvSpPr>
          <p:spPr>
            <a:xfrm>
              <a:off x="349008" y="997553"/>
              <a:ext cx="2770156" cy="33768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3249605" y="997299"/>
              <a:ext cx="2690505" cy="15001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247398" y="837953"/>
              <a:ext cx="2699692" cy="159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6083548" y="774155"/>
              <a:ext cx="2690504" cy="71694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247398" y="2497956"/>
              <a:ext cx="2690504" cy="191695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4511" y="603194"/>
            <a:ext cx="8777065" cy="3977267"/>
            <a:chOff x="209401" y="475100"/>
            <a:chExt cx="8520338" cy="3845613"/>
          </a:xfrm>
        </p:grpSpPr>
        <p:pic>
          <p:nvPicPr>
            <p:cNvPr id="10" name="Picture 5" descr="C:\Users\zgcyx\Documents\WeChat Files\wxid_fg4z3j1k44gw22\FileStorage\File\2020-09\新建文件夹 (15)\未标题-4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1691" r="173" b="15678"/>
            <a:stretch>
              <a:fillRect/>
            </a:stretch>
          </p:blipFill>
          <p:spPr bwMode="auto">
            <a:xfrm>
              <a:off x="209401" y="475102"/>
              <a:ext cx="2868230" cy="357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zgcyx\Documents\WeChat Files\wxid_fg4z3j1k44gw22\FileStorage\File\2020-09\新建文件夹 (15)\未标题-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1691" r="1790" b="9404"/>
            <a:stretch>
              <a:fillRect/>
            </a:stretch>
          </p:blipFill>
          <p:spPr bwMode="auto">
            <a:xfrm>
              <a:off x="3077631" y="475101"/>
              <a:ext cx="2813613" cy="384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zgcyx\Documents\WeChat Files\wxid_fg4z3j1k44gw22\FileStorage\File\2020-09\新建文件夹 (15)\未标题-6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1644" r="1739" b="9404"/>
            <a:stretch>
              <a:fillRect/>
            </a:stretch>
          </p:blipFill>
          <p:spPr bwMode="auto">
            <a:xfrm>
              <a:off x="5891244" y="475100"/>
              <a:ext cx="2838495" cy="384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四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语文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2554" y="965642"/>
            <a:ext cx="3252217" cy="3456253"/>
            <a:chOff x="342554" y="965642"/>
            <a:chExt cx="3252217" cy="3456253"/>
          </a:xfrm>
        </p:grpSpPr>
        <p:sp>
          <p:nvSpPr>
            <p:cNvPr id="26" name="TextBox 25"/>
            <p:cNvSpPr txBox="1"/>
            <p:nvPr/>
          </p:nvSpPr>
          <p:spPr>
            <a:xfrm>
              <a:off x="342908" y="1390356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8" y="189990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②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8" y="207885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③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6221" y="224200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④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6514" y="24177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⑤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2554" y="2927805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⑥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5867" y="3618840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zh-CN" altLang="en-US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⑧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867" y="3784421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⑨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2846" y="412138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⑩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554" y="30953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⑦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2906" y="1643076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⑫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56146" y="198295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⑬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56146" y="2511671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⑮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56145" y="216271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⑭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70546" y="3013407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⑯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8092" y="96564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⑪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65291" y="4206453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⑰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3988676" y="1502975"/>
            <a:ext cx="1227065" cy="3969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3985668" y="3235117"/>
            <a:ext cx="1227065" cy="396933"/>
          </a:xfrm>
          <a:prstGeom prst="roundRect">
            <a:avLst/>
          </a:prstGeom>
          <a:solidFill>
            <a:srgbClr val="FFFF00"/>
          </a:solidFill>
          <a:ln>
            <a:solidFill>
              <a:srgbClr val="FFFC7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1053885" y="2564309"/>
            <a:ext cx="1227065" cy="3969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线形标注 1 53"/>
          <p:cNvSpPr/>
          <p:nvPr/>
        </p:nvSpPr>
        <p:spPr>
          <a:xfrm>
            <a:off x="2166995" y="4454166"/>
            <a:ext cx="652987" cy="332501"/>
          </a:xfrm>
          <a:prstGeom prst="borderCallout1">
            <a:avLst>
              <a:gd name="adj1" fmla="val 18750"/>
              <a:gd name="adj2" fmla="val -8333"/>
              <a:gd name="adj3" fmla="val -61052"/>
              <a:gd name="adj4" fmla="val -3651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709770" y="2279691"/>
            <a:ext cx="991181" cy="755835"/>
            <a:chOff x="5709770" y="2279691"/>
            <a:chExt cx="991181" cy="755835"/>
          </a:xfrm>
        </p:grpSpPr>
        <p:cxnSp>
          <p:nvCxnSpPr>
            <p:cNvPr id="56" name="直接连接符 55"/>
            <p:cNvCxnSpPr/>
            <p:nvPr/>
          </p:nvCxnSpPr>
          <p:spPr>
            <a:xfrm flipV="1">
              <a:off x="5709770" y="2560101"/>
              <a:ext cx="265246" cy="475425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线形标注 1 56"/>
            <p:cNvSpPr/>
            <p:nvPr/>
          </p:nvSpPr>
          <p:spPr>
            <a:xfrm>
              <a:off x="6047964" y="2279691"/>
              <a:ext cx="652987" cy="332501"/>
            </a:xfrm>
            <a:prstGeom prst="borderCallout1">
              <a:avLst>
                <a:gd name="adj1" fmla="val 18750"/>
                <a:gd name="adj2" fmla="val -8333"/>
                <a:gd name="adj3" fmla="val -90442"/>
                <a:gd name="adj4" fmla="val -56825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原因</a:t>
              </a:r>
              <a:endPara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30518" y="516255"/>
          <a:ext cx="8671560" cy="4115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505"/>
                <a:gridCol w="1840230"/>
                <a:gridCol w="1736090"/>
                <a:gridCol w="1734185"/>
                <a:gridCol w="1733550"/>
              </a:tblGrid>
              <a:tr h="55689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地点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主要人物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关键事件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第一件事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第二件事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第三件事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6285" y="1260481"/>
            <a:ext cx="1130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新学年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开始了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3964305" y="1360170"/>
            <a:ext cx="1427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修身课上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9455" y="1365250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7411017" y="1168411"/>
            <a:ext cx="159147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周恩来回答为中华之崛起而读书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008505" y="2644140"/>
            <a:ext cx="1785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十二岁那年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142105" y="2644140"/>
            <a:ext cx="1072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奉天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7355205" y="2366645"/>
            <a:ext cx="17037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周恩来听到伯父说中华不振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005330" y="3857625"/>
            <a:ext cx="1871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一个星期天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3827145" y="3644900"/>
            <a:ext cx="1992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被外国人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占据的地方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298690" y="3609975"/>
            <a:ext cx="174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周恩来看见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中国妇女受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欺辱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5800725" y="2623820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838825" y="3806825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691872" y="4702979"/>
            <a:ext cx="2938647" cy="34351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之所以……是因为……</a:t>
            </a:r>
            <a:endParaRPr lang="zh-CN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471662" y="4702979"/>
            <a:ext cx="2938647" cy="34351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因为……</a:t>
            </a:r>
            <a:r>
              <a:rPr lang="zh-CN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所以……</a:t>
            </a:r>
            <a:endParaRPr lang="zh-CN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06" y="1269125"/>
            <a:ext cx="7045788" cy="288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79089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把握文章主要内容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695" y="1814841"/>
            <a:ext cx="113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新学年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开始了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1706" y="1919543"/>
            <a:ext cx="113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修身课上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107" y="1807861"/>
            <a:ext cx="159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魏校长（问）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周恩来（回答）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5327" y="2655010"/>
            <a:ext cx="145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十二岁那年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7250" y="2654394"/>
            <a:ext cx="7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奉天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127" y="2516510"/>
            <a:ext cx="2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伯父（告诉）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周恩来（疑惑不解）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4382" y="3366985"/>
            <a:ext cx="145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一个星期天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729" y="3213425"/>
            <a:ext cx="145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被外国人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占据的地方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3186" y="3211339"/>
            <a:ext cx="280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中国妇女（受欺负）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周恩来（看见、体会）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191260" y="485140"/>
            <a:ext cx="1471930" cy="7118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倒叙</a:t>
            </a:r>
            <a:endParaRPr lang="zh-CN" altLang="en-US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113" y="1989343"/>
            <a:ext cx="46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F770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en-US" altLang="zh-CN" b="1" dirty="0" smtClean="0">
              <a:solidFill>
                <a:srgbClr val="0F770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5387" y="2639456"/>
            <a:ext cx="460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F770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en-US" altLang="zh-CN" b="1" dirty="0">
              <a:solidFill>
                <a:srgbClr val="0F770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5387" y="3325105"/>
            <a:ext cx="373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F770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b="1" dirty="0">
              <a:solidFill>
                <a:srgbClr val="0F770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时间表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8711" y="4330700"/>
            <a:ext cx="406400" cy="406400"/>
          </a:xfrm>
          <a:prstGeom prst="rect">
            <a:avLst/>
          </a:prstGeom>
        </p:spPr>
      </p:pic>
      <p:pic>
        <p:nvPicPr>
          <p:cNvPr id="13" name="按照事情发展顺序概括文章主要内容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8711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79229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我会书写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endParaRPr lang="en-US" altLang="zh-CN" sz="1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/>
          <a:srcRect b="50000"/>
          <a:stretch>
            <a:fillRect/>
          </a:stretch>
        </p:blipFill>
        <p:spPr bwMode="auto">
          <a:xfrm>
            <a:off x="3915712" y="3376386"/>
            <a:ext cx="2431926" cy="80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肃 笔画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29264" y="3290688"/>
            <a:ext cx="976779" cy="9767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976" y="1503226"/>
            <a:ext cx="4066586" cy="143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4150360" y="1848485"/>
            <a:ext cx="285750" cy="254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039235" y="2444750"/>
            <a:ext cx="285750" cy="254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887085" y="1679575"/>
            <a:ext cx="285750" cy="254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animBg="1"/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84933" y="1311928"/>
            <a:ext cx="4195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“为家父而读书。”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“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为明理而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读书。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“为光耀门楣而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读书。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“为中华之崛起而读书。”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8412" y="1561452"/>
            <a:ext cx="2450903" cy="2363274"/>
            <a:chOff x="600292" y="1428825"/>
            <a:chExt cx="2628527" cy="2628527"/>
          </a:xfrm>
        </p:grpSpPr>
        <p:pic>
          <p:nvPicPr>
            <p:cNvPr id="5122" name="Picture 2" descr="C:\Users\zgcyx\Desktop\以往资料\2589826569007582215_320x320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92" y="1428825"/>
              <a:ext cx="2628527" cy="2628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13" b="89100" l="696" r="95128">
                          <a14:foregroundMark x1="8353" y1="18009" x2="8353" y2="18009"/>
                          <a14:foregroundMark x1="6032" y1="32701" x2="6032" y2="32701"/>
                          <a14:foregroundMark x1="3248" y1="32227" x2="3248" y2="32227"/>
                          <a14:foregroundMark x1="1392" y1="36493" x2="1392" y2="36493"/>
                          <a14:foregroundMark x1="4872" y1="22749" x2="4872" y2="22749"/>
                          <a14:foregroundMark x1="10209" y1="12796" x2="10209" y2="12796"/>
                          <a14:foregroundMark x1="14617" y1="7583" x2="14617" y2="7583"/>
                          <a14:foregroundMark x1="18794" y1="5687" x2="18794" y2="5687"/>
                          <a14:foregroundMark x1="22274" y1="7109" x2="22274" y2="7109"/>
                          <a14:foregroundMark x1="25290" y1="7109" x2="25290" y2="7109"/>
                          <a14:foregroundMark x1="28770" y1="7583" x2="28770" y2="7583"/>
                          <a14:foregroundMark x1="31323" y1="9005" x2="31323" y2="9005"/>
                          <a14:foregroundMark x1="38051" y1="11374" x2="38051" y2="11374"/>
                          <a14:foregroundMark x1="32251" y1="12796" x2="32251" y2="12796"/>
                          <a14:foregroundMark x1="34339" y1="9953" x2="34339" y2="9953"/>
                          <a14:foregroundMark x1="37123" y1="9953" x2="37123" y2="9953"/>
                          <a14:foregroundMark x1="35499" y1="8057" x2="35499" y2="8057"/>
                          <a14:foregroundMark x1="39211" y1="9479" x2="39211" y2="9479"/>
                          <a14:foregroundMark x1="36427" y1="18009" x2="36427" y2="18009"/>
                          <a14:foregroundMark x1="36427" y1="24171" x2="36427" y2="24171"/>
                          <a14:foregroundMark x1="38979" y1="24171" x2="38979" y2="24171"/>
                          <a14:foregroundMark x1="48260" y1="26066" x2="48260" y2="26066"/>
                          <a14:foregroundMark x1="42691" y1="25118" x2="42691" y2="25118"/>
                          <a14:foregroundMark x1="42691" y1="35071" x2="42691" y2="35071"/>
                          <a14:foregroundMark x1="40603" y1="19431" x2="40603" y2="19431"/>
                          <a14:foregroundMark x1="43155" y1="11374" x2="43155" y2="11374"/>
                          <a14:foregroundMark x1="47564" y1="10900" x2="47564" y2="10900"/>
                          <a14:foregroundMark x1="44548" y1="9953" x2="44548" y2="9953"/>
                          <a14:foregroundMark x1="46404" y1="14218" x2="46404" y2="14218"/>
                          <a14:foregroundMark x1="48724" y1="18009" x2="48724" y2="18009"/>
                          <a14:foregroundMark x1="51044" y1="13270" x2="51044" y2="13270"/>
                          <a14:foregroundMark x1="54292" y1="11374" x2="54292" y2="11374"/>
                          <a14:foregroundMark x1="51972" y1="8057" x2="51972" y2="8057"/>
                          <a14:foregroundMark x1="54756" y1="10427" x2="54756" y2="10427"/>
                          <a14:foregroundMark x1="55220" y1="18483" x2="55220" y2="18483"/>
                          <a14:foregroundMark x1="52900" y1="18483" x2="52900" y2="18483"/>
                          <a14:foregroundMark x1="57077" y1="23697" x2="57077" y2="23697"/>
                          <a14:foregroundMark x1="57077" y1="32701" x2="57077" y2="32701"/>
                          <a14:foregroundMark x1="49652" y1="34123" x2="49652" y2="34123"/>
                          <a14:foregroundMark x1="43852" y1="42654" x2="43852" y2="42654"/>
                          <a14:foregroundMark x1="40835" y1="45972" x2="40835" y2="45972"/>
                          <a14:foregroundMark x1="2552" y1="43602" x2="2552" y2="43602"/>
                          <a14:foregroundMark x1="2784" y1="52607" x2="2784" y2="52607"/>
                          <a14:foregroundMark x1="3944" y1="62559" x2="3944" y2="62559"/>
                          <a14:foregroundMark x1="6961" y1="69668" x2="6961" y2="69668"/>
                          <a14:foregroundMark x1="11369" y1="77251" x2="11369" y2="77251"/>
                          <a14:foregroundMark x1="15777" y1="80569" x2="15777" y2="80569"/>
                          <a14:foregroundMark x1="22042" y1="81991" x2="22042" y2="81991"/>
                          <a14:foregroundMark x1="28074" y1="80095" x2="28074" y2="80095"/>
                          <a14:foregroundMark x1="25522" y1="80095" x2="25522" y2="80095"/>
                          <a14:foregroundMark x1="32483" y1="75829" x2="32483" y2="75829"/>
                          <a14:foregroundMark x1="30858" y1="75829" x2="30858" y2="75829"/>
                          <a14:foregroundMark x1="29466" y1="76777" x2="29466" y2="76777"/>
                          <a14:foregroundMark x1="33411" y1="71564" x2="33411" y2="71564"/>
                          <a14:foregroundMark x1="35731" y1="64455" x2="35731" y2="64455"/>
                          <a14:foregroundMark x1="34803" y1="67773" x2="34803" y2="67773"/>
                          <a14:foregroundMark x1="37123" y1="69194" x2="37123" y2="69194"/>
                          <a14:foregroundMark x1="51508" y1="76777" x2="51508" y2="76777"/>
                          <a14:foregroundMark x1="60557" y1="77251" x2="60557" y2="77251"/>
                          <a14:foregroundMark x1="78422" y1="68720" x2="78422" y2="68720"/>
                          <a14:foregroundMark x1="82599" y1="49289" x2="82599" y2="49289"/>
                          <a14:foregroundMark x1="85847" y1="33175" x2="85847" y2="33175"/>
                          <a14:foregroundMark x1="59629" y1="13270" x2="59629" y2="13270"/>
                          <a14:foregroundMark x1="54292" y1="42654" x2="54292" y2="42654"/>
                          <a14:foregroundMark x1="53828" y1="40284" x2="53828" y2="40284"/>
                          <a14:foregroundMark x1="48260" y1="52133" x2="48260" y2="52133"/>
                          <a14:foregroundMark x1="55220" y1="52607" x2="55220" y2="52607"/>
                          <a14:foregroundMark x1="42923" y1="72038" x2="42923" y2="72038"/>
                          <a14:foregroundMark x1="36659" y1="76777" x2="36659" y2="76777"/>
                          <a14:foregroundMark x1="41531" y1="77251" x2="41531" y2="77251"/>
                          <a14:foregroundMark x1="45476" y1="76777" x2="45476" y2="76777"/>
                          <a14:foregroundMark x1="48260" y1="80095" x2="48260" y2="80095"/>
                          <a14:foregroundMark x1="50580" y1="84360" x2="50580" y2="84360"/>
                          <a14:foregroundMark x1="49652" y1="80095" x2="49652" y2="80095"/>
                          <a14:foregroundMark x1="47332" y1="72986" x2="47332" y2="72986"/>
                          <a14:foregroundMark x1="54292" y1="69194" x2="54292" y2="69194"/>
                          <a14:foregroundMark x1="51508" y1="65877" x2="51508" y2="65877"/>
                          <a14:foregroundMark x1="48724" y1="68720" x2="48724" y2="68720"/>
                          <a14:foregroundMark x1="57541" y1="72512" x2="57541" y2="72512"/>
                          <a14:foregroundMark x1="56613" y1="68246" x2="56613" y2="68246"/>
                          <a14:foregroundMark x1="59397" y1="69668" x2="59397" y2="69668"/>
                          <a14:foregroundMark x1="62181" y1="68720" x2="62181" y2="68720"/>
                          <a14:foregroundMark x1="62877" y1="63507" x2="62877" y2="63507"/>
                          <a14:foregroundMark x1="61021" y1="56398" x2="61021" y2="56398"/>
                          <a14:foregroundMark x1="59629" y1="58294" x2="59629" y2="58294"/>
                          <a14:foregroundMark x1="61717" y1="51659" x2="61717" y2="51659"/>
                          <a14:foregroundMark x1="62413" y1="34597" x2="62413" y2="34597"/>
                          <a14:foregroundMark x1="64037" y1="72038" x2="64037" y2="72038"/>
                          <a14:foregroundMark x1="63109" y1="81043" x2="63109" y2="81043"/>
                          <a14:foregroundMark x1="67285" y1="78199" x2="67285" y2="78199"/>
                          <a14:foregroundMark x1="65197" y1="82938" x2="65197" y2="82938"/>
                          <a14:foregroundMark x1="69374" y1="81991" x2="69374" y2="81991"/>
                          <a14:foregroundMark x1="67285" y1="82938" x2="67285" y2="82938"/>
                          <a14:foregroundMark x1="67981" y1="74882" x2="67981" y2="74882"/>
                          <a14:foregroundMark x1="69838" y1="69668" x2="69838" y2="69668"/>
                          <a14:foregroundMark x1="72158" y1="71090" x2="72158" y2="71090"/>
                          <a14:foregroundMark x1="70302" y1="77251" x2="70302" y2="77251"/>
                          <a14:foregroundMark x1="73086" y1="77251" x2="73086" y2="77251"/>
                          <a14:foregroundMark x1="74478" y1="66351" x2="74478" y2="66351"/>
                          <a14:foregroundMark x1="71462" y1="62085" x2="71462" y2="62085"/>
                          <a14:foregroundMark x1="71230" y1="56872" x2="71230" y2="56872"/>
                          <a14:foregroundMark x1="74246" y1="59242" x2="74246" y2="59242"/>
                          <a14:foregroundMark x1="76798" y1="63507" x2="76798" y2="63507"/>
                          <a14:foregroundMark x1="77726" y1="75355" x2="77726" y2="75355"/>
                          <a14:foregroundMark x1="80510" y1="76303" x2="80510" y2="76303"/>
                          <a14:foregroundMark x1="86079" y1="74882" x2="86079" y2="74882"/>
                          <a14:foregroundMark x1="82831" y1="72038" x2="82831" y2="72038"/>
                          <a14:foregroundMark x1="80510" y1="81991" x2="80510" y2="81991"/>
                          <a14:foregroundMark x1="95128" y1="59242" x2="95128" y2="5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571" y="1448675"/>
              <a:ext cx="355248" cy="173915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/>
        </p:nvSpPr>
        <p:spPr>
          <a:xfrm>
            <a:off x="6868465" y="1956350"/>
            <a:ext cx="1660753" cy="4346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满足个人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需要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868465" y="3596687"/>
            <a:ext cx="1660753" cy="4346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为中华的振兴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对比读书志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2800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理解崛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45212" y="4627843"/>
            <a:ext cx="406400" cy="406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12444" y="1896601"/>
            <a:ext cx="6518972" cy="7404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22</a:t>
            </a:r>
            <a:r>
              <a:rPr lang="en-US" altLang="zh-CN" sz="40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为中华之崛起而读书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AutoShape 22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155577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  <p:sp>
        <p:nvSpPr>
          <p:cNvPr id="12" name="AutoShape 24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307977" y="158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理解崛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45212" y="4627843"/>
            <a:ext cx="406400" cy="406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975" y="889000"/>
            <a:ext cx="8596630" cy="3536950"/>
          </a:xfrm>
        </p:spPr>
        <p:txBody>
          <a:bodyPr>
            <a:noAutofit/>
          </a:bodyPr>
          <a:lstStyle/>
          <a:p>
            <a:pPr marL="0" indent="0" algn="l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自读要求：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（1）自由读课文，读准字音，读通句子，难读的地方多读几遍。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（2）思考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课文一共写了几件事？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AutoShape 22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155577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  <p:sp>
        <p:nvSpPr>
          <p:cNvPr id="12" name="AutoShape 24" descr="data:image/jpeg;base64,/9j/4AAQSkZJRgABAQEASABIAAD/2wBDAAgGBgcGBQgHBwcJCQgKDBQNDAsLDBkSEw8UHRofHh0aHBwgJC4nICIsIxwcKDcpLDAxNDQ0Hyc5PTgyPC4zNDL/2wBDAQkJCQwLDBgNDRgyIRwhMjIyMjIyMjIyMjIyMjIyMjIyMjIyMjIyMjIyMjIyMjIyMjIyMjIyMjIyMjIyMjIyMjL/wAARCAEsAr4DAREAAhEBAxEB/8QAHAAAAgMBAQEBAAAAAAAAAAAAAQIAAwQFBgcI/8QARhAAAQMDAwIEAwUHAgUCBQUBAQIDEQAEIQUSMUFRBhMiYXGBkRQyQqGxBxUjUsHR8GLhFiQzgvFykjRTc8LSFzVDY6Ky/8QAGQEBAQEBAQEAAAAAAAAAAAAAAAECAwQF/8QAKREBAQEAAgIDAAICAQQDAAAAAAERAiESMQNBUQRhInETBSMysRRC8P/aAAwDAQACEQMRAD8A+UqJ3EfYSM/zOf3rDRCodbRY/wC9VTeha2UkY01bh93Vx+UUz9G1ttwW90TbptfNLSQjcQAEySZUZ529aZBjv71x5m2tCtKmbXfs291q3KJPXgfSnqjCFKBwSPgaqPVaH4s1y3beSL9TqWGdzRe9SkK3BKYVzEq4npSUxvudU0fxG0BrqmbbVZJN2hst7wfuhSkyCfdQPxpo6Ol+GHNIuE6ho1xaapvTtDd2ryFwRnY4CWzIkcgx0pIPCazpl9o9+4zd2N1ZJKiptFwmDtnGeFdpFUVadYXeq3rdnZtlb652gq2jHUk4A9zQZzuSopVIUkwQehoGaWG1SRuB96gLT67d3zGVqB/1VR6J3xnqF1ZusJbQm6eSG13hJU7tiClJP3Z788jrQZ7LU7u/vbA3D6yu3ZFsFJWlDmxM7IKvvFMxB6ADtE0enf8AEWr6D4P+yv6kh4uLixQkDzVNpMHeQfuASIP3iYyAao8zpWrN+HteW8xuNg7OyTkNH7p+IGPkalHtfHN/o2ueGtN1Zu7Q7dWrwQRkF1uAVtqPUglJjPJ70xXqNG1HTPHXhR/TL64CUuIAUAQFskH0uD/0n9COtB878IX/APwj4tvW9QAduLcKbQpJlIIyVp+KeD2PvU9j6T4k1hVrYs65pN8tKFoSt5lLm1UQP4gT2Ep3dMg96vpHa8PeMC/4Lf1m7uEu+Qp3zQpQG0JyEk9CRkT3FUd3w34o0rxXZG60xxZ2AFaHUFKkzIHxGDkdqmDtlIxGKuBhAAAoJGcUEOIJI+FBWpQ3ZxU1VRfaE+vPsCaz5QwzakrgoIPzqy76FpM4B9sVpEAlXINQE/e5z7VQu0kRuz1qApBnOfjVDESIPFACCYPWoFUDkAySMUEHxqhiCR/aggBFAQTNAF+rFBWoemKgGMJmKBVczBgZpQHJ2j2NSqJJBjkngUoTyAZJyfcTTxNOGGikSlIPtj9KeMTQCilfln1CJB703vFRRHIHBzTQRkEjgGqAo5kcxialoIbSlISQD8aYHSQkEARPtVQFAnAoqBR3bZ96IhQFL+XWn2CRxAqhSjk+9TFCUxCjInmKAcCJmTQBwFRgLEdcUogTxmcVMCgwokzA5igIaCiCTKuQR0+FMFiVbVDcB8av+wVepW3pSoUtpiY+J60xQSzCid2CIOaYmrCIUAPjQTdPFAFKA5gmOpqhAttMrUY+OKmxQU80tJ9fPsanlDHBu/HXhrT9XXpd3qrTN2hO5SFA4HxiKspi2x8Z+GtWaQu11qyUFq2hKnQlU9tpzTdXxrPrPjfw5oFo5c3erW/pna20sLWs9gBUiY8j9j8R/tKCXdRbf0XwyTuRapWU3F0npv8A5U+1Ue80bRbHQ9OasdMt0s2rQhKE/mSepqDqpbER271cQjjapHSCCPlSqwr1jTELVv1G1QZgy6nB7VDLHIvvHPhiyceRca3ZBbEFxPmAkfCOflTKOBpf7RdM8U6peWWmh1TFs15irlwbQrOAlPPzNZ59TtvhNrBc/aLm4W+4HonalCYAA75rx+7eVeqSSY+Jm8cCj/z9yM+//wCVe94UF4s839x/7Z/+6pP1QU+lzC9RuD8UH/8AKqKvLt1H/wCLE+7SqqLRaM/ivUp+LS/7VmzpYLVtYKUEq1BZJmQ3bnHzUoVUdBi1ZRb3Ytw84kraQkuJAOApSjAkRO3rTBx7he64XgDMQPbH9KUbdOdeYs7pTDzjRK20+hZTyVE8eyauD07fitNjZs6TqTRu2m20L3FxQWkrSFHOQeYyOlQdCyv/AAZdKT9mC9OujjzUPqtXFf8AcNzZ+aRQcXxJ4WYtrg3Vtqwf88+YoOtpChuMAy2SCCZG6AJBpRj0rwpe3D7dzd2N69pSVw87p6A8qOwAkjPUiKo4l6yi2v32G1qcQ2shKlJKFKT0JScgx0qAW9s/dqWhhpbikIU4oJHCUiSflSqq3E5mfeaIhUtSioqJMZJMmKo6Wn6mzZPtKXZs3CE/hfTuA7lPUfp7UF2r649qN+i6SGEtNoLTVqlPobRJO0A85Mk8k57CoNul6tZ6fZuMWrl6pTgADbrsNk9d4GCAcx+Lg0Atrf8Afdw2m4uBb6ijd5rzhg3CTEGeAU5GBxHaoH1bVE6aUWzV4q9eADd075spDI//AIEnoDJKiMfdHQ1dHQa0hu/0ydNuE22nPgG5unXfUEDovOY7RkgCg+6eAdB/cugeYu3Nu7clKg0sepplKdrSFf6tvqP+paqo9VgiaBTgjHPFQPnr9KoJE9vnQVuNhY2kT3HT51LNA2AARMDoKCKSnmM9COfrSwOEj5VRDzHegBMD4UBSDmgm4AxOelAq1KG3sT9KgQkjuRQQhUAxMHNKojnODQGD0/OiAZPAINARPeYqiboPagBoAcdc0FRJCiPaoGOcgwKAN5BVGVZ/tSKfiYGKIbERFUUvDKFDhJzWeX6sWBAJMj09KuIISIAjFMEKAVAnEUzQdswRPegRW8KxBI94qdhgTvgiCBNXexNw3zME4z1p9ggkyJODVEBJ3cYNAFJJO3j/ADipQFp47UAAHtQEoGaBVQARn2oqrKsjp3rIsaQvJ4P5VZAcmOnQmqHSkieo6UQQIEVQQnPOfjQLBCqn2ry9/wCMGbZRTtCVKMJ6n4xXScHG/J+OQ9rK7taXPtRkniYit+MZ87XSttaUq5b8/wBbYTCge/cVjl8crfH5K9JZ3jN6yHG1H08icisZjpLrLqStJswb/UBaMJSkhbzqUp9PMEnms1XgNW8d6Xqr6NM8MeGU6xeXai21dPWnl25xlW8iSB7Voa/Cn7KtO0u9Gr6x5N9qxIUAhuGGD0CEnmO5qFuvoJwAlsQCfpQMhBQkd+OKBpURImT0Pag8V498G6p4lt1Gw165tVJR6LYqhpSu5jNcufDlbu9Lx5Xjdj5Hqf7P9E8PPW7Os6rd6prD2BpenkbnF9BPKR3JFb47GudnK9PSeD/2P22nvp1PXbVt59SitFkVFTbI5AUfxn8qt5VmSO43oKbfxozqnlot2w0u3cbbbjzEq4KvhXDfcv29VzlxmfT0dz4eTcOHzAopThO0xj3705cJy65ROPPPT81Kvmws/wAFvk/gR/avQ8gfbknhho/9if7VRPtyePszBPugf2qKguwTi1ZJ9kD+1EWJu45sWyf/AKY/tTFP9tfOUWq0/wD00pT+iKRAJccEu2b7w7KdcP6VdAS25Pp0pCU8/wARK1fqRUGhLjaLZ1LnkNlx3zNiCEiAmAABMcq6frV0c68fVcXbrxVO44MRgAAfkBQUIBcVsbBWo8JSJJ+QqfY7+mWrlszftLtnGlkMAodSUKElSpgjrFBst/GV9o119nbt7V1q3JQ2SkoWkcxvSQeSanH0VfrPidPiKybeesHFONq8kKefDkY3QJTJGPaJ5rQ3aPb+GU2yFpvHLa7UgeYpi98ozyU7VpKSBxQcjUfBymbmNP8At1zbqy24i3DwA7KLRMH5AUHUsvBL40h62UjSrq5eSpTazfeW6wqBA2rSBiMmaDy6vDWti+XZIsFu3SJlplSXCI6+knHvQa9d8OuaexbOW2n6ykbIuDeWakALxlJAiDnBM0HMsLFu4fcbvLpFilLSlpU8I3qA9KBMZJ+gzUGAKBTMD60H1HwfpOktX3hq/unrT7Owlarll0pKjvSYKhwYJ4PAPtRX2HS/CnhEXg1DT9K0/wA5JCwpoApSroraDtB7GKSo9KSR86oA55PvUB+8ImKoKZMyMjmkBzmKCHFBAD0596AK+ECgKcY6D3oIMietAAIB5JoIDiJzQTaFEH6UEVHvSgYUTIInmoDAyKoUjINQAn1RQMPzNUEAUCqSBxzQJB680CqPAoFKZg89qgkEgjuKCwCI71RAf1oIqScDnrUoVSG1IhQkHvn51LIHCu44GauhsJjFULBwcCoCIB2zkjmqCEDH1pgSDvUr2ip9grCVtKSQePoaXuANL3oCjztBNJdhVhTJ5g9aohTkRiKCKUOx7UAKOufhQSBHWaCsplUnvUChGSTB7RUU+4gCM1UBUzMEj2ootqkESce1IgzHWgUuJQlS1KCUgSSTAFB8/wDE3iVQJcBBTu2soB+9z6j7V148XHly14tV05c3Krl6Nyh0EAR0rowuN0FJ5FUabPVltLbbdA2BRhXt2NZHW/eerXl0NM8M3aLd4uhNzerb3paH8oBwpR7DiufLv068Ovb0Nt+z3TFXCLnW37nXLtKtwXfL3ISf9LY9I+lcsyu15bMerbabZZSlDaEIbEISEgBI9gOKrJyCB0mqAEwkZz3NQeR8U/tDsdAcNpaWr2qX4+8zbZCO25Xf2q3jyzZHq+L+J8nPj5505v8A+pqbGws77WtJcsmLlQQFl5Ktp6ynkEdq8c/k3y8bx3/Sc/hnHvXn/EH7SfEGvur0vwTprilKMC8WADtONwB4+Jrpx+fjy5Yzfhs//dPQeAv2dMeFlHUr59d9rdwmXrhzOzulM/r1rt79uVydR7dTA3hQkZnFMQ32Zop3bEhZ6xmmQ2qFFbfpSlKkjETxUxd1+RVXVwlagHnEkEgieDWmTIvbkKAVdPBPXaZNWhzfvBUpvLsq6ZA/rUDfb7wj/wCJvD/3VQyXr9Q9Ivle4J/tQLGoH8F2R7lQrPcU6W78Z+y3Px81Q/rSUKti5WSV2yCeu96Z+qqsRBbPgx9mtUj3UP8A8qui1BuGhCG9NTmZU22s/Ug0Glm7vgDN26QRGy2QpCY7QkJFQM0vUG0vLtbNyHVJK1uqSMpBA5PuetIOa7ZureUt+5tUuLJJ/jhRJ+CZpg2IbZt7BALyVINw6rflO4JCUgwcj8VByUNLdJKU+nqTwKodpv1qaZdIWr0EtkyZMRjjnrQeh1DUbrR9WuL7TnDavl9xAKAkwkkgpyIIwKB0ePPEaEJLz1u6kYCXLVJKvbEVB07C+1bUGb4Xd0vcssgtJgJSFlwlMDpCRg9hU8vxcW6R4u1RptVpZ6YhFohZSpf2haUKjBJBmSYkwKbTpk1e/TdXyr9uztvOQN60FsKQspHKkkZ6dp7VfaMuraWw3qT1uyJBdKJxJlzYPfPwor7r+zyzSzZalcpbSjzbkpBGJCZ/vRHswMHvVDARM8UEjt3oIB04oISAZzQQiTxFAZoBJM9vegGUxIAnFAxwe9Au0mc4NAyoQDQADAnHtQT0k8GgX8YM4p9iDCuPnQGMgigC05oGCRFBIFUKRmRUClQnNULt3cH6CoBlPChz1FQEc5+9QQ9PjVAAyZxQOORQBQmcgVKKoUlUSSPbkVO1Olcp9OQetJfwWpB2yenatIrURMnkc+1ShgQRJzNUV7lQZ5Jms9qsR92Tz7VYgISESATngdqSYGBIn+WaBp6VQnJAFAxMDMmgrUtScx6es81LRWHlKMobO3oVGJrPl+RcBSlpypsgdSkboq7fwZ77UbTT2Qt90SQShAypfwqyb6S3Pbm2viuxf2JeS6w4TEKTuSP+4VrwrM5R3UqStvehQIWJCgZmstGAkTQcTxNcbLNNqkArdVOTwBW+E7Y58smPlurBy61VZ4DY8sCO3X612cRFs2hoSc+1BQm2hSlQaDnanbXF02lDV2q2RPr2pBKh2B6fGpZrUsj2ehNO6bpbDC2VMFklIQpMECcH3+PWnSW3X0bSbh2+05t5YG8kp+MGJNcbHeXY2FKgvaqPlUUJhRx86BCAoAEAg1Fef1fw74dFsu7vLJptq3/jKKfTBGZxW/PlZj2fF/K/kX/t8buvlFoB4/1y7RbttJsk7gwFJ9e2PvJHXNfF/k/D8kznx9/09ny/FOHxTlyfWfCPhzT9C0W3ZtbfY5sAccXlaiO5/pX0P4/H/CcrO77fK+Tldz6d4JCNxM54Aru5lA3E4jtRTpSYnrQKpAJ9Jg96YPyArUnXPRdtN3aQTBdkOD4OD1fWRSor8qyeyzcLYV/JcJkf+9I/UCgvTY6i2xvZZdW3zvt1eYmP+2aowquXwraXnp7bzP0qB2rl/dtS6qT/ADZ/WaBlKcBlVxE8wk/2oFUW1c3KlH/6ZpgKU28+q4cj2a/3poijbA+l94/FIH9aogNseS/9QaBw3bqM+Vcq+CJoLFtNrwmzuo9kgT9QaABhKfu2VwPi8B/SlFzLNq2sLeYZMj/prfOPiQRUwWKvGWsM2mlIPRS2vMI+pVVG5rVrp1Dbf20uMocQ4ptprymSUqCgChKUg5HxoM9y82t3e/dKVCisBu3SCCeo3KP50B02zGouJdTplxdpGFOP3BSif+wA/nQemt9Ld09u423en2gdW2oJZSvakJSoZBTkyvnd05oMly6w1CH9cb2wABb2qEn6rcMD5UGRd3oAaShpV9dvBxCipx3ASFgmAlKU5APM1m9VXVaukXd9ZLLX2dp28bUQoKgBBU4ZOZ+6KD7t4SbKfDVospQC6C4digoGTzPXiqjuJSQTOZoHnvVEBgE0B6ZoATmgMTFBO1AFASPbOKCKG5JHel7AA4J560AlRkcds0B5GSfjQQ0E95oJIHHPSgAz7UDdqAKE/CgPT8qCHgwaAGQM0CKI6VRCYTQVkSZ71AqoSoAc8wKC0EKGRFAYzMUAKepUagChAyB2opYztjA/OgYN7TKTBnjoaYht3pgYParoBE8xNBAkHmmA7QBNANsp+NACMbQc1KLIyB2qgx07UAA+poJImgQxG3n40ClMTGKgPvGao8j4sYcauWLkA+VsKVwMJM81fj6uMc5ryjxeU6G20FaiYSlIkqPYV1Yj6VpjLjOk2bLhPmoZSFemIMVwvt2nprRKcHjvSDy3iB0uX5CgJSNog8iu3D04c/bwVx/Cu3EkCd3TpW2VLj25aUihjUXkhtSAPURE0MJptxbWeqtPXlsu5ZBgtpjJ9wQQR7VmtSx9nb06x+xlDDDSGVtlI2iAEnOB26x0rGuuSq9HtvslolojbsnIODJJkfGs33pJkxpfEmRzMipWopEhRIyDwKgBBgGYPsaivBftccu0+CXm7cqAeWELKeYJrr8fC8pcfQ/6d8fny5Z7zp5b9nWiXGmeMWWXZU41ZkF1IgeX0x371r5/izxr2/zt/wDjTb66fZ2wG07RG0VxfCoqUIMVUVxx7dqypjJIPEVQDKjBGBRH4zV94/GkgsKQm2SoxuWokewGP1J+lBWglCgtBKFDhSTB+oqjWNRvXNra3vPSTAS+kOfmoT+dQL9otyr+NYt88sOKbP8AUflTRaRpzoO24vGD2cbS6Pqkg/lUVT9jSpX8K9tXT7rKD9FAVpDp06/hSkWi3I6tAOAfSansULcuWSQ4FNkdCjb+oqhU3j4EJeXnsqgHnuk/9Vz5qNAu4k5UT86gkCfuiqJEdKCUBG5WBuVHQSaDQjTb13LdhdLB/lYWZ/Koro/ufxG8gJVZ6hsGAFkpAHwJFVA/4Y1M+q4+zsju/cJ/3oJ+6NPt1o+0ataK/mS24BH6k/SqO3p1jaPMtqsmb24cCYKbe1UoDPVcbfmTWaPS6bZagjUWLldsGEW7TpbSt1CnlqUNgJS2SAAN/J61R9101j7NpdoyZKkMpBnvGfzoNY5jrQQjM0AIMYFARx70EiKBonjmgQ5g0CqndigdIxQDdEg0CrjBjrzUokhWKobgRFADk0AI70BSQMmgMz1oDQA8UEiDg0ClXSPpTQkfiNANqiSaoCkKjmDUDJbSke9BAZzQOD9aAH6RQKVYwDJqaE2qkkQR2qKcbkx2rSDt3Zzu6VAduaoaKCEY6UCzKf6UAOM8AdqgZI4jPuKohxzQSgVUT2+FBjvrk2Nk48AFKQAczmkicrk15d3Ubx64+0eepCgIASYAHwrtOMee87rfpms3Ll4i2fWHA4QATAI+lZ5cZjfDnbcrtuoDu1Kmt6ZKVAxEEfmK43djuxWPh/TtOvHLm3ZPmE+ncqfL77e1a36ZnGR0yMQnk1FEAQR0FUeS8Qthu/KpUSsAwRwAK6cPTj8nt5LWbJTifPYT6xJWB1HtW2I86pxTY3eU44RylsAq+hImjTptWtw7Yi8RaXIYKUq8xxlSBCpjkex/wisznLyvFvl8dnCc/qtVjp5UtN0vAQdyR1MVpze08Qao9p3hzTdHtlNL1TViLdhp1ZTgplRwk4EdRGc1zvt24+lI/anobPidrwy04q7uwsWxfbKQjzQMpOZ5ESARNRXtFrKiJABis1VJXtOTzxjmpqlWsJKSeoNQU3TDN9blp1tLrZglKhINdPj53jdjp8fycvj5bxuMmm6eyxcvXoZCHXB5aSOdgOPrW/l525HX5/m5c5OG9T/26JOSRzXF5iFwwATntU0MlaUnOCaaHJSUjPyqgTHUUH44VbvF9LYaUVLXtQB+Ik4AoFuFI84pQrchHoSZ5A6/MyfnUFdWItto+0IUTATKj8hP9KopGY70BqCwJT9mUsjO8JH0JP8ASgqT6VSn0nuMGg2I1TUGwAi/uQBwPNJA+Rqhv3hdPqh1bbmCZWwg8Ce1BQpwurCi00naCSEICQfjFAyUvONhwqTHA3xn8qgnlOhWW2ye2KoVLbyzKbYKB/lSf6UHR01mxU8DqVu6lCTOxpJlQ7E7sfSg9Gxc+E2Fbmbe/tVKGQzcvon4mTQav3p4bEejU3ZH47+4IH/+xNBQu68NpWlQ0xp0qwA8HXfzKjQVP6lpaQCzo1gyrgn7E3I+agaoustbuxtQzZuOOg4LCUJ/JtFQdhoeNdQVNl4evDP3XHmlqHx9ZAoPW+DvBPiR7Wkaj4qfW3bW8KZs0LSA4vuoIwEjt1+FB9WAFBIjJoCeOaCSQM0EjINAKAigVQPQjvShclOEz7TUBSox6khPbPNJf0FWU4zVAgjFAdn4utBII7CKAZMkUEIJmKAgbgJoAEkGJwetQMeKoBE0AE7j2oJ0igrjgHigO4AyKqII61FAnNBB6gT78UBQdvYCgY5xQApjrHSggA4AxQST1E9oqCdZP5VQ0wYoFKqCTQCYPPpP5GoCQOgzVEkgCgBJJoIFEGgVRVtqCm6Y+0Wq2lEQtBEdPjVmztLNmPGXlu5ZOFh8QroZwodxXeWV5uUsvbboOnPO3Td4sAW7ZMScqMdK58+X038fHvXq0kHgTPWubuBySJ95oDMcZMUDJSE88zNIMeo2LV6yoLQVLA9B7GtS4zy468DctPWr5auEKQtP4TXaXXGyxzntPaccKwdhP8ooL12SHtOcsXHrk2zgG9tL6kgwQehxkCobW3w7a2umLcae+2X+9QLX2l4u+V2SBiR9TRZf6e51Pw5peu7bm4aKbwMKZau2Flt5lKudihlP+Dqa5uzzPhv9l3h3wjcIu7S2eur1pQUm5uXZUkwRuSAAATJ781m2rHsQNwEgJI6bqnsBSQQkCildSpTKkoX5aj91e0GPkcGgW0s3mXf4zqHbdLf31D+IpU5Jj0xHYCrIcuW3ZMeTtPHKLrxO/pR0PU7e1bJ26ipKTb7R+JSgYSk9DPXgUsTXq0gbdwIIXkRnFRSgRyODUFhTJkKKT3iaAJyTMz+vvSBvSMACao/HzWoOsveYEp3p3AKT6SJBBgj2JFBFOWbw9bS2j3SAf7VAptrZQlu7R8FEp/UVUWsWR+yXC0rQ44pQZbSlQJ7qVHaIAPUk9qozC0UHC264ltcYCutAHLN5tBXgtgSVg4AqQWXTDjKGWNp3IRvcHUKVmD7gbfzqjIdyZkQaAbqC8Q3bKWR6nDtR8Byf0H1oLtPs3tQuraytk7n7t5LLY9yQP1P5UH0bWf2LatpmnquU6hYOJbUkEgrBMqCeCCOVTzUwdVP7I/EVs2llL2lobRISfMJPxkomqGa/Y5r6kwu40dszyU759/uCg1o/YperI87UtMSe7dssx8Mig6bH7GbMAC51ILj/AOVblMfVdBva/Y/4aSR5punYz98J/pQdW1/Zn4Rtz/8As6XT3ecWv8poO1a+E/D9mB9n0TTm44It0k/UiqOo222y2EstobT0ShISPyoGycTNQQg4IjHSgYZyKonWKgh4qiARREGRNBAKAmoK4lRoqD0kQD2oGInBFAIyI4oJg0ClYQqCQAaBiJ6UE2xyaCYgUBg5iggIVyCCKQTiqJNAvJ7VAqueKBCfqKBtgGTzVCkzxUE2e+TQADYo5MHkVPQdQ5NUFPE59qAmCCO1AAaBgABQLmRj3NBAJV3oFKkg8gE0B5OaAQUgQcxFQMMCqARyCKAQOAc+1BMgwOKBSagIyrNBXc2rF21suG0uIGRIqy4lkp9qEoCEpCUgRAHApVhunt8KBCCFBWDiCJqf2GAqgCZifnNBFZgDM0HL1jS29SYAJCHWydqjx8KvHljPLjryNzpV1aKIct3NkkBYTINdfKVx8bGtnQNQcQhQZSkKE5UJHxrPlGvCu5o2jCzWp64EupPog4FZvLW+PHHZBJMzGeRWG3Mu9Btbp0LbdurVySoLtniggkyfqcxweoq6E1S91axVaG3s2rxkL23KivatKI++ABmDJIiT0oOshYdSFgHapO4SIOfap9hSoBUTxRVV20m8025s977IfbU2XWV7VpkRKT0PvSVMY9N0aw0nSmdMsbRtu0ZHobAxP8x7k8k0Va3p1qxdm6bSUOkbSAshJBz92YFBrSkAwMTQBW8ZTBg8Hr86nYKEpWJAIPBBERVnYYJ2+kmYoj8bqtllR2KbXn8Lg/rRSrt3mxK2XAO5San2KpE81RI9qqLB6WFqjkhP9T+lBahtSHCGyhJQoCVK2yrkRQXfanQ4hTqt6VKKV+aJUlXWTyeZoMS9wcUF/eBIPxoEIBPSoLXUPuIS8ptflxtSQk7QB0H1+pqj6T+xrQhqXjZV8pO5jSmdwMYLqpSn/wC8/IVB9z8Tgf8ADt0ImPLgD2cTVHScIClmZXJHGI7UCpWlOJlHv0oLsFfAgDJioIBHyqiYigM9qBuD1zQQcR1oCABQQmIoCBGBRB/WqACZzRUJ6CoggRVE+FADAx3qUTaKBMpJnKe/aopuTWhIoEWraAAJUeBUFZMJn7y59WPyoGS4lBiZR0PaqLFKBOKgA4B6mgaR3qiYj3qCE0AInrQLBid3WgKsiqK1CMRyaggJKoOaCBMGKCfiFBByT0FQOnIk9aok5k0A+PWgkQecdaAzAFBOB3oFKinAyo8UFaoSmZKiT6jHNAW1gKCd0p6H+9BZ1JJoJ0mRQApzJH1oEABUfSI6YqBuP/NUSBgTQDmB1qAEZUMjE/3oGieKogGDAoAZ37ehFQQYgAYGDmgiyE8VQqTH3qgzusLfuG1IfdbSiYQCNij/AKhEmO00WXJWDxFrL3hnw4LhTLV/fmENtIWGA8vsncT0ztkk9K1jKnw5r9xrNk2vUdKe0a+VP/KXKwVKAj1J6xPcA1MV3AUiADI9qgbZxOO1MFZWpJCOVdD/AHp2JuQEjJM/eMf1qhkqHCjuHAV3oAokrEJmpVBQmgTdtJHz4qaFKwZKcn3potSkg4M1Q0iCJMUCgDcCOmKBwrJjmg/Gp8hS1Aickzx8qmiws+USGnHm3BHpJjB47UmpbJ7Mr7VA8xyewdRP5wa3OLlfl/FRWEkBbDCp6oJB/I1fFP8Alp0pbeQppNuttSyNqivcncOmRieOe1ZvFqfLPsqX0AKS6XW1KG1wJSDu6deDGKZT/k4g8srZUtadpdd3gewET+f5Go3LL6dBvTHHEqulpbZYWokP3IMKz+BHKvjx8KK3Wj+k2TySXC6T95x+1QpInolsyPmZ+FB3LBvRbtSXbG3Y89kpdShl9SA4pJlPmNmQoSJMAVR9p8B6K1o3h3zjbtsPXq/PcCBBIj0z7xn50HV8RkHw7duJICgEDPT1p5oOi4T5hKVkHdBBHvQTadqgCPUeY6VNDgeWkBIwO9UNuOcCgRSyFQAKgiSR0oLAr0jGfaqAVFIkDAp6E8wn8Ipom89higfeeYoibjI5FBJJ60VEq6YjpRB3nqPzqibiFRFBCozxPyqKhMCiJ0mBQQH2j4UUinAkT8hQKSHPWggH9aBUEyFJWZJhU9KCzyyUFOAJx8KBjhIA+QoIkGKAYB4E0DRigkUEIJoF5FBAIFAPw5GaBBhRNAScE9KBZ3DBoGQSRFAyeSKoVSZ+FQAgQJAoCE8xOTQMRI7CgilJQmTntQKRI81s5P50C/iG1ZhXM96BvKJbCJAE5jtQOEgDFAFAzz+VAp9VQDggAdIFASJqhIO44+lRRiPh0ogwCePzqiZRBmQTEdanoN3qiDnPwoDtgfGgQj/UoY4NACiRBM1BCkAiR8qo599pGn6jqljqV1bec/ZBQtgsyhBVEq2nG7GDyKaNi7dp5CkutIWlQzuSDNAGLa3s7dFvbtlLSMJQJMdetBYXEpMHnsOaBVIxuQB6uQOtABG/CyUq5BFBI3NpE4BlUdamiwkHMg0CKMiYBHWgrWoHlOfaopD6jA5pRakmPhniqEBHIAEVAxTEHcT8KoZJABJPyoPx0LpJJDtu2sTyMGk465c/knF1tPecvtlpaW/nFJlLJYKok5yJgE/CunUee8rVmpafeMJ33Nk5ZlCtgCERvPJOegxmfYU1O1dpbt3yVFiz1BZagOLaSFgT7dO8TTTtE6Y2XClLV2lR/Cu2UJP/AGzHwppjUjwzdqbduE2byto3lISoLPsEkZrNtWYrtPDms6vqG7TmlKRIKnnAWy3PfdmRHSfjmptdJ16fQB+zm1uWG1XmqXTlyE5XyCfbMxNTHSc3F1T9l1+0wt3TnhebATsT/wBT/wBp5+Rn2NRqctZ/An7NL3VtbD+tWr1tplupK1FaVIU+eQhPBA7npxyarT9EIcCkhSYTtwAT0qjB4hIX4fvVpHCUyknn1poOwtKXFbkmFAkTQQCFGKgaOvWqJOYjFAmN0TnmKBtoHSgaMUE2hQyKCFM80AAEYoGjPNEGKCCAKCAerrVEjNBCM9flQSM8RUBM98UE6YzVCLUEkbpAqCk+oh2RPAE80UPTHmI4/EKBgQtYIIB+sipv0NHvVAjNEEH2ooRQHpNEQUVDjNAvT3oDmgXEdKAEY3UA6UASnOKCD7xoCDniqDUQBAoohQEiDQBbiURuxI6UCBRMOwNxxE9KCTthxJ9B5HvQPtCiFpP+9EP19qAjvQBWZHeiq0yPjUgcJjMfGqFkyZFAAPeghAxHWghMmggBPT60B+NBAQSIoGxQKoCPh3oASOBz0ignfrFAk+oAfGaCb9owCTQKp0JOdyf60CFRBDkp9XKZ/SggX5frRltR47fCgcIBX5gwD+dAuJJnisqK07hKRJ/KlCIUSYOI5FJQCIUeBPfpQENlOT9KAeZEpAyek0DJgn1D6VQ23jIj9KBiifumD3piPxesFKjuEGt2vHdvb2H7OlKb1x9TaSom0VIAn8Y/tUyL2+lTcuzDS1A8gpxToxbbWLzYIat0MJJKjEJk9zFPKGVrTY+gh24UEnMDANTyq+H6ZFlbpACVKJ5+9n41PKnjFqm1BIKHVH/1ZFXTPwEqcQqFGQTgpodtKFEwUqJJ4HFTG43sX74QCVb0nooZp035WOmxeJeVvICVg/d6H3q41OWjriSrQ7wqCcITx19Qo07R++rMZNADQQKkwOaCIHuaA/Dk0BAAoCY4qiR8qCASTJqA9RVQYoDFAI6jrUAMziJoCkz7VQTEign1oARmoFWspG1OVHNAAA62Og5oKloUlQc9Mk8dqKPkkq3EJ9wOtBYAFCR9IyKew4xREj3oqECiJxRUJgURAZNAYxVAjM0USKISJMmoqETjpQSMUAjIigmBiqFzJqCSTyMA0EFAFObTCcnk+woCoBaU/GRQVBK21JJ2yfbApBb5UqClRzkDigtHFVA5zQGgUx1NQApzM0UScECgkZoF6x35oCBFAqhPSgg5iaCJTIkkn40wGZNBIBoBgZoFAA4j3pBFlQHpEn9aBZ9IM/WgqW4Eq9OQMn4UDqSFwQfu5oM21TbgMCVHtxUFgQQdyiB3EYoq8KO2SIHaqhVeo4zUBJKQSQSOsU9BSAobkwodCKe/QQiTG2ainAEfGqIpAxgSOKYIIA4zRBUspGRg8imiJXI7fGivjv8AwDYPn1XN0UTISpLStvtu2T9ajzO9pOh2mhWymbNEbjK3DG5faYA4pdVuKwhBKsnrjAqSFrBc3LyU+koQg+xJrckc7yrO05vYJduG4JwCNyqtSLfKLpSEXUp6IKdv51FxrQEtYLaR3IBzRr1ESWnJUdwI6AxJqHRQ55StyVkuAwpKhg+3wqm4Zq5Sob0LyTCt2JPah5NQuUICklRMEA570i701X+ssuaFdMrWN5bhPvkUxvj8k+3p2rpp4lTZEEk0zHSXVu4HpUUN0fGqJvIGKBwuSZ4oIViOaIUuJGSfzopwsHgiPagM4EUDBWaAzQQGeRB60BoIeJiaCdfeghBOZogz04NAFSE4En2qioTyCd55BFAEDbCkKknkHE0FmHdycwk8iinogAAEkDJ5NRUz2oJHtQQ80E/WiJMkiglASMVQDgCgBPHvUVInrQNFVAMYoqcUQtRSnAkqP0oD7VRFSB6UyagoTj7pJUfvSKB0iILagZGQf1qoYQ6nIwDioq0DvVRDQQUAInFACBHAqAQDPpoo4zQCYMRQEdzQQ8UCwCcj60Ej6UEI7T9aBQCFECgOYxzQQwRIoAExNAqyUwfepegqpAO0STSCgpKZKFEgj1hQx8fjTBYhCZSEEFJEkE5qhsLg9AeaCKTz36GgRRMRmoAgqV6ox0I4pBbvJxn5CgiQAiUjBzikCLlOSmR+lKCkpV7UUAszMUECwZgcHpTQA6FAzyDwamgLMQIoPJlBSPu44iq85PLcWYA2/nRMqpbawTtRvV78UMVnT1OrLjucRA4q6zeP2LttbpRHlp2jpMxTsyRk2MstHyzgcQvj50TpUb1RSUCfjNE0jLT9y4No2t/zEc1bcJLW5GmpUdynFFQwJxI7Gp5NTgt+wWgW4OOM78zTat4w4srMgCTCeB5tNqeMU39lbJ025UhMEN96m1ZxjrNFVrIZUtGeiuPrV1qdel32+9RkPT7FIqa15Uw1S7T94IV70XyrSjWCAApon3SaL5rUaohYjKT70XyMp1xzIUCnoZqhN5kyc1UOLhSM7ooNLd6CMg1F1ei4Qs+lWexoq4LBTPNAwPWimmaogPaoD1iKBsjNEQCaA8fGqEUgyFI+9196BEoStSyRicRQWAbQABAoJQDpFRRETVRDFFTFRE5NUHNBIoJNADJNAOpBoqA4qA1UDkigJx0k0A+VAIk5iBUUYEVUAcmoEKSFhSCATzPWgRKErCjEDdiKC5IAwBAFATVC5J5qBpiqJ70EJFAswYg1BCPkaKBHtQGIqgQqZJH0qCdKCA9zQDpzQAmDIjHNBCqAD+dAQOe5oCZNUVqIOB1rNASCTgYpCpsUlzcDg8zVCNNJWgKIzJI+FA60gAADPt0oDB56RQIR0680ACc7en6VANvY/CirAcR2qogggiPrQTaAJAigrASD07YqAJAJKgc0UR1kfLrQRSYjOKYjzZSckxzk0csoeXIwDJ4zUwwoaCOsdvargV1QCOR8arNch6bpXlbifftV9OV29HTp1slPqClHrJ61m21ucT/ZGCBtZbOO1Tssi4JWUwkhKeJiqs1cWEqSJUSQZE4ouCptKgQ4kFPaKpYItmkpCUBSOwmR+dDxjNqTJRplyTEBskEVDGwI5M/lQxCogwQY7mo0MEkmTQQAjPI4PtUFnXigcEtkKQoj51dGhFyoCHEgjvV1rV4LTiZBE9jVXpahsJwU4oCUERH1mmmH8xSITJoLA+RKiowKDUh8EZmirQobaBpxRUk0QQT1oG4qic0AAAwkAUBoFNAIzNBOtRRoJ1xVRIxnmgPSgmaCRQTmgB5BoABzUUeKqIKCYmgBHSgkdulQQzGOlUARPeghzioIAAIAEUBoIYiqB7UEMd6gmZqiGoBNBJ70EGDkyCcUBmqJOfeoFM4HSipFAOBQAzuj2qCbQccAdKoM9YoCeInmgrUOM9alDAx2qiSSCIk9qgiRtgD2GKoJkYFAOk0CHBwfjQDbzHJMmgBR6utQFMpPQ0EmVUFgJKaoUoxIzQKBCB35MVAFZIIoCBIH61RzEsNKGQMVlMTyUCdoz1qGKzbA5jmqmOTqTCkDCilPXaeasrHLixspQ3ISAJEnPNTd9pkhlEJQTEz+QoYvaRJI5nk0WRtRZrXBA96rWCbNUxz7UPEimFMmIOOhFNTCEDggx70TGfUk7dJu4OPKOD0ouN4a3KO3mi4PkmDIzQwimdsEcD8qGClvcSFJ461lcHy4z07Gqlh/L3cYqmIWj0/3qYYkEYiaGLULUOCR8DRYtRcLBAWkEdxVNWghQnJHE1RE7kpnHNUAqKAfVkURc3eKJ2EfUUsWU4vZISEwTjJ61DV6Xz1/OirgoGgcKzzQMKoNBKAUCGUiR9DUqgFBYkHPapLoePatA4oiUEzQGgX50EntUEiqAQIJ4IqVR6ZqonQUEEE0AoCKCGKBJk8VFNHvVRBke1ATxQLUA+Roqc0B4FBJkRREigHJigVMxJzFIpgKqGJoEPIqKM0QDJzRSwZ5oIZoGAwKAziqK3D6THSs0RJkVYHCY4piAZ3COlFQSRz86CKwIoFj6mgUyAaBFEgZP/tFQVF1aDuglPUdRWdsVY2d49Kpk9DVnfoXxAjitIntQLwYj2oF2+oEjjigccdKDmpTGevesCDA7jrigaJT6fzqihyzKzJMjrU7RQNJaBwn5nNVPGH/AHY2AAUzSkjQzYttD0pFXFaA3iOKggbAoqm4tw8nbGTwe1EYlWakZzHwpDGLUm0p0q9kzDKvbpV1MdZlsE5GJqKv8kDpJ7UUPISU/dEnk0C/Zp4yfeiAGCFQU47RRVqbZPJGaYhXWEgdfjVGQpcBIjAz3ogELUeQMxxxQBKiIBBM/KmCF8biE+mBmTiqmmS6oJwQZxJ6VQpdWeYgREUOwDq59X4uSDIoLkp2J2iRGKC9KoTkzmorQ2v3zQaULnIzVVYFUDigNBDxQKex/KopFNgmRKVREjmpYCkq4UPmOtJv2HrSJQTpQGgFBPlQTPagU5MVAwqiKHWaUDAHMUEBFBAZoARJ9qgnFVUOaINBORQDFApyQO2TUU3zqoXqaioSBFBJjFAJk/CgI44ogGZ/QUEAJyaKNET40UBJM0EJz8KCDNAaBcDOKCFM0CgbT2FA4JAxmgHHFBBwaCFXsaCYKs0APOeKBFg4iPYUFaRJhQqKYMBMqbJQomSY5+IqeP4aYFZACkwR2ODVlv2hhxkGqByaAmJ70AkpoMik7TJyDWbAszk4NAwHagMyBFBARJqgEyRFQMCRyaoaRQQQBQDgz3qBgRFUYNaCf3HfkDm3X+lBuV7CoJwcxQEGQYBmggPQ9DVQFKgpmgRd020PUqfahqlV/bEA+YADwYOaGqV3bUEiT8qGs7l6iBtGT1nAomq3boghK28HqMZ7RVRUXEqUF/iCsjtRDAgAwBx3/QVReEheQF4+U0DtpkCB36TUXG1i26lXwnpRWtNuIoqxLCAOPpQMGgOKocIM0DxFAaAESIPFKAmRgmfepFGqiHigBMVFEZoiYqgzmgE0EkdOlBKCAdKglUQ8UAAnPWgNADxQSgFAOpqBqoBEnpQTgcZoABUBqgAVAp6UVPagI4oCDI+FVC8ufKp9hvaqJyfhQDk5iKioMCqgRUU2aoB75qBTjpQKSkq6H5UBAmIk+1ASpMjIBPA70QYgcUUBPJFBAOpoFPwg0ExHvQK4kEe4OCOQalmgJJkBRyOsc0n9iwEHmqIqMZoFKqAz1JoFAnJ7YoFJBPft0qaKlDEc5oipQUnoKilSqT3nn41AQVGKCSR86BgTVDbsd6aCfagGZz8qAg5kmgJUBk1R5Hx3r7em6QLFDrCbi9BRLr/lJQjqSoZBPAxknkVBv8NeJGfEXh211Tc0244iHW0uBXlrBggx8J+dB2E3Da8bx88UDFZSiQJHODTtGN2/UlUIBKuIBoapVdOOlU4jHPNVGYoeUUqBIEkq959+nNE7KLVwQqDO7twJ6/51qmC9buolaGj6o9Q6fGoYtTpanUo3pPIII9s80MXp0pxScnb8BRcXK0xRETI5iapgjTnUgJ5T3ihi9qzWkjnH5UMa2rUIHt2NFaEspSOKCwDFUGOtBIoCBQGgFBJzQDmglBKgAgk5oDVBiglADBoJ1oJwaCCgNBDxQKk81IDVCng9qglUScUEoJPbrQCc0EB+tQEVRCKAE5oB8qigTjGTREJgc0AB9XsRNAUn0zOTmgm7400HiKohNAOxqCDiiiY7iqFJMVAo5PvUHO1HW7bTWlvOpUWkHapQIEHoM89fpWpE18i1bxteKuF6gnVnL6x2uMt2hCWv4wj1bEEK2AKwSTJBOIFbkjFteF1nxd4uv2re+uNWUpllpfl8oB5BJ/mVGOTHU1rM7hsvVe6/Zt4qFpoumX2veInVOrcdb2OLceIbHG7BAzjuJTWcX7fare6t71lL9rcNPtHhbagoH5iueNLgT+VFAgzQRJ70EGMQaAEA5mgAPNBJnJqCJKTwasDcigUCDQAxAkVKOSi+2JKCSog4z0rnOTd4EOoKVwhIHxk1ryTxMm8Z9JJCZMbSetJ2zej/AGu3E7HQdpgpGYoavKtyTHNUESTHTrQNwnHFBAeT0oDPeghhOcAUGW5uEMoWpQnaCamj4F+1VZVrCS6EKdUEkqS5uPEwcYjtV8WdcHwLrL+j+KLQNuKDFy4GXUA4M4SfiDGfjVR97QtTcJQ4eYKVerpMfrQaWrtakJl2ZAwePpRTi4SAmQJ9uvzoL2Li3EgkAAcR+lDWxt+3WYSMTBP+1Fa0pQU4EwagsgdqoYQBEUU44og/IVQwoGAoHAoDkZiRQNzVAHagNBOlBIoD7UANAM0E6VBIoEQoHdHQkGpLqrOlaQJ9qCUE/WglBJ+NBJxQSgCjIgdetQQQAO1USgBAPNAk7SBMg1PSiTVQOT7UEKoqAAxQGgaRVEnMCgAAmgiqAQBQQkRQDHSooCKIfERVCyYBqCbuYn6U1UCiQMUDDiO1ADAzAnrQTpVCOBIbJWqE9Tuj86g+V+LdYu27tywtFJ8tb5SUtoA37oEE9cEV04z7Yr45dp8pxbJSQ6lzaVFW1K0gE7TPWJI71r17S9t19ffvPw4/bJ9O3+KkJcnb7QnkYNbsljE6qvwhq4tLth28YRcWwVucb3q2OCRCikGNw9xBHNZzY16r9UMW9vbtxbMttoV6oQgJk9zHWK4V1WqgJ4mcAUoYCPhQCc0AJgUCySagIMHIOaohAPXigqZWlxpK0fdUJrPG7Ni1cZ21pC7iTxioGTPz9qsHllPNeapUhI7dq80d96UOvtGVJWkzj0nrWp0z7jG1c7nHEhJUlMSfc8A9/hXTjrlyxvL7ja0+hKQBJCTg/L+9VMa7dxskFBAziTHyp7PToJdTIEinpTKeQEypQA70GZzUbdv8c0xNZH9aZJ2W6wpyPxHg9o71ZEvIrWpn0lxe4KE/dIimGqdVu237IttrKVuEJ3DpJ5qYWvz946XdO+IHVXe4rB2CRgAD2x9Kqa8/YO+RqNq9/wDLeQv6KBomv0Wp8eespRCJzu6Ge3zpP00fta0NBY2qyJET+f0phqG9W4APLVAOSrEfKoa0NqIBClJJmck8e1aGhDoQsJS6lIKfuyD9KT+xuY1BKUeq5QSDnIM/Souug3qDKkA7pUfY0yrrQ3ctuD0qBmi6tSuaBwaBtwqhxQOkjoaocUBHtQQd6AxQQ0EqidagFACYoJ+lQQmBVCNjBJ5Jms8Vp60iTQQUBoBQSgkdKCRQTmgFAJoFmgrJzPbioDuFUIXINBC5NAAv3igaR0n61Ad/vVDBQxmgm6gG6Se1BCqaBZE8ioo7s0BE0DA49qIhOeKAKMAmYoqDHagM96AQTQKpW0TQcu91BpBCUq3FBCiD2BqyJXxLxdrSHNSdeRkpcClEKkLIIP8ASunpnNfNtXfdvbhxwJUrzFrc3LmCDxPw4FL2TpzmGfs5cSp4J3p2nbBIE55HsOM0kwt1s0i5vdOuXFtrDiWW1S0ojaqACQR86s1Lj73+zTx/5miWVlq7yVFDnkKvnndvqgwlQPWQE4xGelZvD7hOX0+qAoXC0qCkkSkpMgiueOhxgVQp6461BCR1mgTd6h196miq4urezSkXL6G5+7uMT8KoZNw28yXGHEuA4BSqpeoCwAllCR04ipx6mFOCcY+VaAJOSBUEB28mkHzNh9TiUrdJCoBSlZggngR7SK83x7k1159nuLtLb7JbAUptRIAVAVGMntnNdGc6WOO3LjJcedUpCsEITgcz+db2ueRchxxpBuFOJUmYCFKOQMmf9qkW+8Ws6mw46n1NhO3LSokHtx2rp9MVtTqDDYSQYKcQT0n86h6WL1JotlQUlMAkk5/OmVfKOQ/doedLaCpKD/1FkdO3+RUTULpSlKUqSYgKTtyD8P61U1nVeFobXAAPxFIwJ+PwoayXmqfYrVF3dKDbSYIJUEgmJkkx/neiPkPivXxr2ou3O/cpayowkx9T7VcNedyBjnpTB+grJ5d/o1rdsHci4t0OblZyUj9M1bEavIaUkrSouI3QM++cfOfasqRNoophUFS4BgnHf5cfnVI0Is3wvyklwA+odduY+k/SorczpbpWE7FbwdyZkD69KSwytqdLfQkhKR7T9f71cXBRZPpKsEAEgz1HSkMBDbqFfiSc4metEO7dXrY/goCzGQokGpWorTq2ok7Tbpkc84rPnfxvwn632F4++gqW2lJmIzW5dZsx023VTxNVGlKyelRViViqHCgaAjNAaoFQGgFAJigBPtUVInk0QdoHApggET70E6VRKCUB6UAoJQTE0ENBMCgUmKCsmgrKj3oFn3oCTigrIj40CKkUAC4oIXCBQDzcc0DB3OKCxLkigYKoIRInNQTrRTTJoGkATQRK0qmJn3FSWUE5TmqJEpg8GggGBFQNVAPFBgvrgIQf0qj5v4l1NxKiGVetQIxkxVy/SPk2uuuJWrekgpwfUB8hW8/WdcFT7Nu+du5SXBtSInPXj3rUsjNlo3NuppwMF4BLqkqMQPSfY8SQPpVsSVY0kp1C3W+NtuTB34zt9+ZIOaT2fT0+iamfD3ifT71IU7bC6Sp9pIkhJEEgdRBXPyq85sONfU7f9pq3tN1VzT7C2bTapS5ayCElJcj1Af6Sk443e1cvDua35PWeEvFH/Eto8p23RbPtbSW0r3QFAkA+4gg/I9azy44suvQmJrLRFqwRUtFS3UMoU6v0pT1NIPlfiXV3dZvXCg7mEehG089zXWcf1i16PwZqaSCysQCADHSs8uMnprjde2gIQBOetYnUVCZAg/CgVQwD36UA3qBIEke1FfIri9DVw4pw+WhUlO/k549z0rhyuunGZRtm3Lx3+MNpyUhXAxPHXpirx7pznjNdVq9efdet2m0qDZSDuMAY79TEj3xU4fJ52yfTny4+MlrPqVwryQlKZjIRvgZjqPeu2yOc42uTbuuB8oVkKAAATj/I47TSXs5TptbQ8hMtqKVxCiOsnE+2a1ms6qL908SFkJbUYUpCYzwDnp3+NJrNbbW3HkhTiFmVSStRJ57Hrmki63FkYJhRb7cEA5ieP71cATsW8i5DaQEBUdz0z0Hwpib9vK+N/DF34mSw5a3LSXrUKT9nclCDPv0V7nkHpVw3Xzx3wV4kZf8AKOkPrWQSPLKVggGJkHvRdbrD9m3im/dCP3cm3B/FcvJQB+ZP5VLrUx9y8H+FF+HPDVtptzci6dQVKUpIISncZ2pnMD+prOtY7B0e3ceDnlgKBmQOtRcWp0xtBBCEk07MaUWyUK3QkGaZVaQkR6etUDaAMmgIRGKIrXboKt0ZoYgt0TMVRaG0xEUE8hAyR+dNMOSlA4oF89HBMGiadDyDxVXVwXUDBVUNNBAaBpoBNBMUC+wqKMVUSKCTPFBBUEqg0E4oB1oJQSKCUCqMUFZUIPegTdNAiqBIINBAqglApqhduJ61ANmDVC7MH9KgBBA4oGSrbHNA+/40DBZj3qBkmaKsHPFAwgGZA70DY6UQD+ZxRTURJiigefhQVPO7Uk4+dEeS13UvJQv3E81qD5X4hv1J865kqCTwOBP5GtyZ2zu9PC3Lztw+o3rpSAQkA8beuOImPpVm72zc+nJu2ydXBQEhzehKQsgCQM/AYx8aX2s/8VbV442+tYYQtQ/hKUR6hOAR74OaaY7z+xTy9jbqUpCVtnaFQBOTjggZ6Sa6MNtn4bb1KzcuHnvLVdIStshcKSCBEo4iKz0u1G9VvVBywtk+l4hhxYa2mAUmBkwTsAM4jir/AGen1D9k1ypWs3qHFJSpLKUrCVemQVD9R+VY+Rrg+uFUGd1cXRCElPfpUHkfFWoFYTYNrKQr78ckdq1xiV55jSZeMM7gUiCBwK3rMjsaPphs74qAUlCsjrUrUj2pgxAxXNQTMYHSgB9RntQKqAJMZNFfJdRtFOtlvYFEAmBj1cz9Sa8leqcTeH7Nd0tW2UpbSoqeIwicD4/D2Parw42dTpjny+61/uy4tLpX2N63W2pUqKt0qwAZ6ZiZFefh8HyfFy/7dmN3nw5z/OdrBpzLTYaWRMAQOVYA/pXr4TJjncrfa6UyltbikHer07SOB7d668L04/JDosGkKUtxxEpj0TMfH8q6643EFq22nfCQEnaJHWelIzZ9qnHg0EiFJURHvNVNZlrCm2g55gStYVtSmAUgiQR24+vtUtI1lZSFJbZXElBSpUDiTAz/AIamqKg6XQHUI2nblMiR24+PwqqVprbqlxCFpDbaElPaSomPoKupjSkukKCRBkHuJM/2qK61jdkqCFygqOBOPhUs6b411kkxkzFYbMXGwDuWkRkyeKoYLSDEg4nHIqaLBECOKqJFBCQBk0FfnoyTOKCJuGl8LBPtVFgUSKgVTgA5gCqMjz5XIB471YzqrdMiSUg9KaLUuGBtwKaNCXFAmDgGMmqrQh0981BYlZPSirQrFARnvQE0AFQSJFUSehoJzQLEnrx3qYohA9/rTETb8frTAYzVEoJQCc0EkjNRVZJA/pQIXJ4PsRTUKfVmqIBQMRNUUPOsNLbQ6822pw7W0rWElZ7AHk/CpgxL1ewQVp80qKFFCglPBBg/TvVHNd8aaMxfuWbrrgeb2yAiRlIV+ihQWO+L/DzKbNT+pss/bFqbYDgIK1JMHgHqRnjNB02by1uFbWLllxWfShYJxzigvAKkyMjuMigEgDNBIn4UE2pPXNApQZwqoJtUkUDpkc0FoqKYqgwrg8Gp6DDMVQaIhiDRUB65oAtYCZoOHq1+Gm1SoCrEfMte1cPLuQVZS2oj2jA/WtRK+Z67ePJtJcfC0rV91I7cGe1auyJMteef1JNxbEKQEubtwUPxcY9qeWw8cqk37TnlnaUuJUCZHpMe3M8fnV8oeOOqbAuted9k3OvDe0tRIQlBHJz0gmelas+2ZWC4v1XTKgVKkJlIBOSSN3P6YFS3pZMegstTffdZXukjbtCEz6R0gdue+K19MY22r629QuClSQGn1LJOBBg/7VV1679mzrSP2ipKlLDTodSgdC4BvEjtBV+VY5/+K8fb63rGufYX0MW7YecB/iJ/lEfrXGTXTWu21HzrdbymnGkJ53kZNZxXk3bdeqaou4Wn1BcJAHAFb+k+3pNPtClJC0evrt4qa1jpN2qGzuI9R5qUPAJIJVziFQKzgYNJI6/Hcf708YhA2QQQpR/7jTFENgk7pOe9MHzi7KbVHqIfUMF2NoV7x0HtXns/XonO15/TknTnXX1XD1wq4WC6tZ7SUgJHpAEnArU7jny5Y6T2uKU3sQkJMZUowAO9dJxjly5XGVty6vXVFKikJSYSkGVZzWpNY8sva9jUX2W9vmkJ6AkjPHFXj1V5elbt66hZW2FhQEgkmD1jtXRzdS1duFWnmv8AmOEp3bUjgYPA6waM9rn3LdCG1OOoAP3UqySIBwOs03DJQ0tkLQp9aHQlJ2MhZzGBP0j6VO7Vnp122NzZSWwAolRM5xB+RwKVqRTpuqabqTSnLDUba7An/pOBRHTjms+Ua8autCg3N64pZJ+0BACsEEJGP1qTlF8Wopb3lWQCQfp/WKqKftrNmpTrriUoJn1QAPh3zmlIw6h4psmXQEu3ENqgpDZ2k/Mia5co68eUIjxXZ3rcXDyLWCYW4nMHiCOvTPxpOzZHTt9etVBIt7y3WmZhtSc/nNdPFjzjSjUwP4wKyVY9SsD4VMh5W/Sw64ESlRQkxPqVGK1jPlSNa00/u8p1t1QGdigY96uHkhuXHVbTjOfaiaAMAD7siSOx9/yoLmrx0K8tKhIxKuT8KLtWKddUJ8w8SRFBUXiJxM9TmaJqhN2AsiAJAjHNSe6a0JuUDaRIHePaqa1IcSsSFAg0XWpolXAIj2orSiY7CgtHairIxQEc0EoJQA0E9qCHmgNBKCUCkkc8VBDniqIcVApNUIpWKChR9UjBFTAQ50qjz194nUw6ttptIKd0Ff4iO3SqPJaF411XWdGWu5ukeei8U2CgBvcjyt0Y4g9aDzni+11HVNU0e6smV3YYcCnFpWAUw4kiSTGQDB9qDv3OqvJ1NSW9LvblTylPlTZb2shThMKUTmByADPHWg8F4z1BzT/G2oINu+UpLZw2RBDaMmY7cUGDUL1/WbjRRboaUiwK1KUlwDcFO7529AAIoOq7qwvtEvlWDjrzjto9bNhlKpS4sohBxMlIXnsKDV4Xv7qx0OxaW67bLT9+VFJSAvM/ywD15FBp0bx/ruoa1rfmaq+4y3eqTbhBTtQjcsAJAEEQE8/Gg+w6HeuajoNjeuEFx9oLXGBMkH9KDcTAkTQFKp5NBCSMTQEHvQODUFk4oCOMHFRTY71QRUAPvQYrx8IQSTgVYjwHiPV2wFNlYlWMmtTEeA1dwea6hHqSUZhclWeR866yOd5PF6oxNwpuCW4CkziY/wANLPonJwXWCB6myAhSh+eKxPTUrKWwXAMgyeRFRvXUXrV6hhVs7cFxpLXlpa4TE8Ef0q7jOay2gadYUVpUp0ztKVQEfH4mrx7L0stGnEXaNznlpSoFRUkwPlz0NJLpb09XoDlouxvgXv46XJSY+9kf0H0mtbtZeq8Bvsr8d6etawpXnqKRPJ8oiT3zU5z/ABXj7fa2NFbS8t9wBa1qkqjJmuGui+9ZLjaWUQgFUn3AqKS0sENAKCRu7kVRsbbCAQImemKgeTOcfOmjFqWpN6ZZvXLiJCQCB3pPeC3Tr1F/YM3aI2uI3QDMe1VGgk8cioICQM5NVXx/xZqgtbRDbC2vOU4I8xUIA9z0rxfN8kl8ft6fh+PyuvOOaxeIQ3bsJs1uEjzR5hMAnp0+pqfH83Wfa8/invvP9LHr37E4W3QlDsQptcyB0Nd5XnuW9N1tq/kNAJ2hKjJ3J+H9/wBa7cHHn01vapbugNptGS60gn04Tz1V/QZ5rXLlJO3K+W9EUHChK20t71AZiE9jEcmavlL6TOX26drqjjtusvIMglB2r2kqkTmfepvS9tOnJt2mG1vNfxtud0kpEY+H+1SK6gvmVAKSBgGeK2aYailR8sbSkiCmZx/nepi+T8+azZPeHvEt3bMOLaWw6fKcQdqthykyPYisXjfpvzz2974P1R2/0H1ao6i5bcUh1CQN68SFE85AifarODPL5b9O0VPkJSy++kFPqO4mPbOe+avjHPzrRahDLvmQHDB9SiSoEc1fR7ra6+08gtuNJU0RxwDSrP6ZlNWTgJTYoPQdP0rnZx/HXjz5z7K3ogcQZUWl88FYIngCRWcjXlb7K1ob9sgrF22twn0pUSgD8v0rWxnxpG0MtP8A/NWzbTk5O8lJPxp2ST8dphyVpJS2ED7qm1Rj2NZ1putn1hZ2vkq52uj9KupjWLpwphxrjgoMg1qVKV25U22FJgbRJNaZQXrxOzalInBPJ9qhoqeWtQCjtB5KTkGf7TV0WtICUL4mQZHPwqKu8tYxmArriMzQbGU7Tge8VVdRhM8io01JQAOKosAigPAoBQGglAJzUE5qiUE60BFBDQA0EmKBFGgrUs0FSlkUFZXNAqCPNTHcVR8t1O6R++FuOazbpbQsJNugeaVGSPwAqByMYzFBzwxo/lpt0aW4+zPqC222Gzt437iVc/6cmgvC3mfKYtUWNi00hUIaZL6kSZj1EJjM4TAoL2Dcqt9r19eu7mso85NumP5kJaCZ9gZNB8s8bobtfG14yxuZaLTatrLigkS2CTznOfeaDNYF51sqTdvpXgDeoKSmQcqkHBig9K29dtDFyh0EQA7bInk8lMR8feg0IS6q5F6uw051wDb5pLjZjiCfV8KDQ86VKQ8vTrplYO5arS6bBVAwFApTiDx1BoPrXgp7zvB2nKAdTAWmHQNwhasGCRQegjGTNAgMHmgCl5oIlc0FgXmoLAugYKyKBt0GopgcTQIt0AHOaSjzOt3ag0rascda1Iza+Q+INSUblSEq38/CtyJb04FzqLaW3/4crI2+pZkCOhrpOnJzXni8E70kH8WeDFXQtxZOqtApra42FkKyJHGazPxXMGkLadShSSopIK4yBmp4415K9S0spbLlvvcP4hGRU5T8XjyctpDjS0koOOkVmSxu2V2UFtdyy695xccdGcbUjcJOfn8K6fbn9Y2aZpyHNS1FtLziEspK5QBGDMf570kyr9R2tDDrd3avW1wpDzb4UlYGUKgA/GtX1ifb9QMrS60haF7kKAhQ615HUTsCp9oq6GKhAz8KgwarqbemWD906PShJIAIkkdKTuj57eftNumNERdfZGxcKXsEH0gk/mRiunh2z5dKdZ8Q3OreA7S6ffQLtR3K2QN0GDirOOci3YzWnip+y8KsWzL6W3S7KjgSOvXuKnj2b09Lp3jqNPaQ6lLruz/q7sfMVPFdep0/VmL+2S4VQevpx8qzix8gu7dpVp5m0OEgB0iDIPTtHtXj+X4OMs5z2cPm5enJVpVxa3CEskbVHaEtiDz92TyNsE9RxXHj/H5cOW/r0X+ROcdeyt37hrer+GVq2qSs7x2hMgQOvt8693Djs15Pk5ZcZWGk3LaVJZSoJJJPCVHHPSASfj+VdPTnvkjNupq+ZaWw2Eok70p5xBHXORS0xsVcItUtBLYQkyOJjgzHzwaf0bFZW82MAFnzFDaOcyYnvAIomtwuLxpxZcWHUgqQlUAhREentInn6VYiv7WbkrU2tZMcJGTkCc9Z5q6ihzUbq2ZUW1KJwErBjJ/pEn5UO/p5rxLoz2sti+t2lG5aQArcILo7D3H50SOR4O1K20zUrhu7cDBcQEhawYSoH7p7fH2pVfQLbdcgOMPBaFAw4lQKVR1xUwby28hZIbQY9WffB/PNMXTKTcFfKUx278fnis2NQJXiUgLn7vANYtdJHRHmNMgFlKnSZkiY96kVS2t1CzvSsKUrhMEfMVrC2N7DJUhSVJCjgjaokj3AphsI2u2S+EEFpcx6QQSfhUVbcM3RR5jTqlpBgSB/WntKsY3KQgOJhzkieK3GaKgsvGCo8bQOuCf9q1jKxUb0lSyTMgTiP8ig1sp3EQoKCgFf+O3NGl4dbKyn764mB25oL2ypZgIj/Urj/OaDUjciAR+VFbrdzASRBHvTFjahU0VaKCUE6UACgagkTVA61FHpxVROTQGglBJxQAnFAk9aCtS6ClazGaDM45gYoKi7IoCwo/aUDkbhVHxrUrkm/dSgpCSoyd0DJJg9iRkHoKC61cKUpcMHYQPMWMRPBBx7D60FynElKdxSnyklPU7MAn/1I6n3oNNsGuSFAlUlKABMz6knPqPaMCg+WeO3kK8b6ioBW1IbRIEwQ2kY4z2oOTbOJZLYACFBQEySAT7dZ/Kg7bF+tTZbUtKUcEKPcfdWevMig7Vm6H0bi8rceqzkCTg9hjmg6TLTm1G1YVtISn1A+rED3VjCuKD6n4G3Dw4W1AAounRA45B/r9ZoPUJiPegrUYVQKTI7GgCk85oAkmADQOFZoHC8xUBLgB5oHDnWgyXtwA1IMxwaZo+deJNUUC4lJrpGK+W6m8p15ZAJI6T71qRm1ymmRdXoRtKjI69Oo+laZejs/D5uLfe9Cdw9KN4kE8T34peRI2nQQxpy1rKAtKRugyQe36VNXHF+1/YLxai2YUypEHsRzWvaMVwlLdupTag6COE/e78VR55xYCVkhQIEEH9Kw3Ghl4OWLqimFiFAgzOYNJ3Czt6GwcatNHFy844CgqQtSk8pIOyepAUAJ/1U1FOkpujpixCkwtX3h91Ubif0qn2+/fs81a+vNDFpqb3nXtstQ8wgAuJncCABgAED5GuHOZXXj6evBTu3AzIx86wrwniP9oH2B6906ytVtX7DobS48kFJHUwD24+tdOPx72zeTJ+0dRdRbMTuSVFZQDyYx9KnCLyr5q9bLW8lJAB3DbuEpHvXXWMdBu3eubdq2hKmmpzxPWs73oy3Fk4XFLBCioAAADHtxV0yO1ZMpTap80FKVdAIkVn0r3lhcotLBlsKIb24nJ+lc7XSPOOadZKClv7ZXj+UzmT8cfpUscJ12qumbguHDb7ahK0zJPSfy9sUs6SXL0z317bWtkhwnfv2MqAgkKKTtlPPPX/aruLl5dBpbS3mnUFapKwkbkxKscz0Bj6VJ2mWMl4FQCGVJ24BOds8g/n9KzttnXTWTP7abTTri4u0uvyXCrcRtgRgD9SfnVl7LwxevSm1BW5RbQ0kELQM993+d61rPjVSLtFnNtcISShWdufSIMfSDP14qeSzjvRdOWnySnb6lqK9hGByJKuw/pTTxxob0525clwqWlMFscApjGOmJpKni6zWkhRIdKpJiAY6z+RzWtxPHXB8WeEmNU0pbzNu0m9RtXvQmFqAI3JnrgnnsKavi7ljptnp7Lduw15bTSQEADA+fWfzk1ZUzGnchtCpWNqTBk8ZGPl1qihtxK4C0bWwSkRzjv71m4sWO+S4natwoUmfu9R/n9anjK15Z7UXClsqCW1SIlII44z+tTE8rqISoJW4Fkrn153ZoNdt5hWCpG3afvA8TyPfpzVg6ATbqUougCQUyeQD2qY1KRtpps7WlhcnEHmk4l5IlxO1RiG1JCgIyRPWtZGdBwqWkDaoBAJC8DacgDHP/igdoshCVpBccWMA9f7AUVtZbU5tKlIKiMpI6djxPxphGxtHpH3AQM49qKuS2EkAgA5kjrVFyJKRJGQZH9aitCFJxBB9qK1Nkx3oq9KscRQNOaCRk0A70BoIOKCDFAPhUB+dUT50EmgUmgQmgqVQULJFBQ4QRxNBmWmM1RdaiXUgg80Hw/UT/wA26fTt2lKohIgjhXXaequmBQMla0Pb1+YlxKYK3VSpMkZM8z3/AAig02oG4IyfLMp2Z2pg5E8ox3yaDp26AlYQGkncogZJlXqODkBWDPwNB8t8foCPGWo59SilRKRIB2J4jr/Sg86l9LfllChMkDP5D296DsW9y2hlK96BthG5UQII9MHnj71BvtX9rW5Ktpj1eriQcKPVOaDsW+ouhMbnAAAmDk7ZOOcJ7HpQfXP2cvefo14SDIu4J7gtpI/rQe1AgUFaooE3AfGgJVAoFMbexoPMap4le00XDb1optydrC1fdM/qQD060F/hvVUO2yLRwuF8kq3KklXue1B3CrcaAF0pGTQcDWtSLTa9p+VWRK+aatfKuCsCSSa6yOdrwuqXD1q5uDJ2AwqRzW8Z9uXa3zr1yPKwSQVbJJj+1VK+gWF2v7PtUgJSPSJOR71ixp2ru4QGioKAStMEg85zUHjrxKri4Wg7thn1ASTW/pPtz9Vs02iAyyqVJHWAQIBnn5VPcVzEWKnmyVrJHXcc1PE1ULdLbQUFYQSI60xdda3eL/h64S4SVJSlGVE+mSUgdog/lSDr+Hgkaa4w6SQudhKeZABk/wBaium6ShYaF5csIbZJeeZd2kgQYn3H5g96mfavuWgNpttCYSq5U8gJ9Li07VbSAQD355rhXSPl3jB5jU/FV2+2tsIaQluUJHqUBJMjkiQK68eo532v1C/TrFtojbi1F9NqlbrhGTyI+PpNMzVt3GUac0o7SEhKSMDr8aGCbdITtSUozjHOewqDK3aBRW4p0k4gDEmlRqba/hIKk7gnlP8ASo07Nk+bf8akyOI4pix0/wB3KSolJVJx35/sQa51yymOkhClGFbjEmJ6TB+U/KtJ4vMeP9Dcf8NOuWtum4uGVJdU0v8AEkH1D+tY5WSbXX45fKdvLaJcu+FNVaXqN3cu6PdtQ206r1W7hEp3T1AOFdQazK68uPnMnuPauXFreuOPMrbVaJT5jhQrKgRzjPX4jb71q1xxPtttp1r9pvN+xxQ9c7sn1ACOf9qn36as67rnXHifTtyEbnFpfKWwC2oEk/r8qzy2TtZeNvTmFlFrdE3lwsM4UlKsrlOZJ9+1cvj4eHW668/8rrS1e2TTnmPvs7AZCNwIHuqOvOM12m+pHKyXu16azuEFve0806ZnclQVIx2/zNakY5WfUbFOFKApxwgZJMxPTEVphSp8JKtpmEyJzOMD9KmL5Yzu3ZUCFqU2kEE+gkfIitYzboPOJdtilKJAUpOAIB5BnvH50Q6EpKdpckggqCDtnv8AlnNFFpxDKi2tcLSYSUpkk/KpN7W4scXbuJhXqVGExtMnH+fCgp85RKmwuCrJCeEf5/WmJrUXA3uWtSnCqfSccf51pFtRlby3NxMlSTIT+HBgD51U7agn1FZHl5EBPJzxPXrVorb81pSm9pcVgjdgCRnE5wO9RWlEwErSsuSVEqGR0MD6UFtgAtCFhYUvAJAgx2j60itpTtKdqdwB4mKovQsiScwME9aCwOLB9UCD+Gi6hKlK9R4/AOP96DQ2mVYgD2xRWpLiUCN8n41FaEOiOT86Lq1K5oGCjQTcJjrTQZ5oJMdqCA+4oIDn40EoBuoBuoFKhzNBWViagVRmqKVkCgoVB60FCgJ5mqG3lllx4JMIQpXzAJoPz3q2sW9g6HLl5SC5AQdpO3AJxHqRn6mgy6pr/wC7bP7U2gOAkBCFncYUAoCeqSMn5DFBs07Xjd6OdTaCWihDq1IJBUhSUqMpOJBwAOgmgPgXxNeeI7+9Yu22kBDQWhDCdgIkymTxzMyOOs0HnP2iuBnxlquQpUtwoqmf4aOxP60Hl7BSHisPFRgekiAOuD7UGK5eU8+pS1E5gZ4Hag63h95xK1pCwERiRISokDj6ig3N686NZTbIZbFv5+zbG5XJGT1EmYoP0H+y4KTpmpJKtyfOaUlUEBQLfIB6GJHtQe7U6lCdyyEp7mgUgKhW4REzOKDzjmthjU3F3S/ItEjaCfVuPWB04/PFBrvb9x1ltvTtrzro3JVOEJP4j9Rig88jx1bsKuWrhpS3WTsbDQnzFDBJ7Cc94NB47xT4jdv7e1fKw6hKm2AptJG4qVKsdIEj5UDaFfaw2tq3slLbU4JUVAGNomN0YjiOO9B9QstQSrTk3N0+yqSZU0ZTM8DuRQc3UfEVs3csNNrBbcVtKzzJwIoPN+JLx1NuoNiVGYE5+XeukjFfLtS1ry2H0O+cyoEA7Rk4kg9R8s1tnHHv9dtLzw+bRCFNXBIyv1SJznv/AGqeXR45XG0y4U3dAJWsN9QDEjik5Lyn29rbXRvHmFJDrbaNqVKCZBPvH0irrLt6rfW9pYIUWVHanepMCT/QYBpJpa4Lepqu7/zGLZYQEghITtmRj4Yz861nSOXqrdwp43P3REFJT0H/AJpZ+LL+sCb19l8H0kSOtZ2rho+0Ogk7j8f1ph6eg0y3bXYN2ryFN+YPUeZG4j61VelZ+z29g+jyiUAf9VQOPUcj+1Z7DWo/5skBIbKwmVo4ScEj5xUqx9Pt7xR/Z+kIUS6bZaZUYPUD+lcv/s6fTxFjoUNBspCRsEq5IP8AeumucjpadoxQ2jeoqcj0pIkJTJP9T9alrUjuOaPsQClIX1Bis6uMh0lsk7m/UPukdc1JfosUXWkISfSQk46cdaupjl3CX2UBJbGBMjt8qpi1Nyr7OkBMkH8RnpWdX09vZMhCySobD3xNcItjpeSzuQsEAgDrwRXTWbFN3bMuOIjAEg9JFZrUjwXjjw9a3+hagpuFPbCQlI3KKgIAjpED6YpJU8pPvt820S7u06Mi70h5FvchGy4tnctrUDyAfu9Dipm+m/OS5z7/APbJd+Jr77SbK/sCh1psbVLeJQAOCBGQZq8+fhNjPD45yDTNT1N11p1tn7Wpt0KhIgIAPcjmufG+VavHjxv9Oy5qK726TLClq3719AkwAIn5/GtT4+05fJ/j6a1WOoeT5baWtqzISVSojnM80+PjeMy3XO/JxveYZuxLL0PtPeZtETgfKORXZiWXuOl5902mGFKYIHrbKzCsf5zWYtdaxvw8dl8pKXiZSpRG09ORjA/U1Uxt3NFlB+0NwogA7gcnEnPGR9KaYrdtSppKgtBHCoIG4exHwpphkuJbTCEq2glIG3HXJ+VEIyslRWStRwCccnoPyqRcaG9n3V+UG1pBVJnAiB796tILKg23LaUqGzcQBBk9B7VRo+1haQ3sO4gyFQPaSfhFIiW7joVG8BCScJyfmaUamySYbJKxA3SZjn9aB3FPJWlzBKZIkRPX/PnRVbl0XkhG0ghUzP1oNTW8ekmTMD26/M0VqQVD1g46Z5PtTRZ5iFqAVuBwOTQWKUVFIP3TmTRVg2JQFKAHt70MO2FqOTA7VRqQVDg/GirgtUZ+lRWlCoAk0VaF0EC85gicGoCp5CCJOTVDbhFBN8mgTcSqaghXFUAq470CFyDBFAinfegrU4ImaCp25SyguLUlCAJKlGB+dBwNR8W6baFaTdBxaeUtiTxMSYoPI6j+0hTebS2AEHKzKuMR0/KqPIav+0PXHG9pvXWU+YAVtHYecjBHSg8l+/b691S0Tc3tw/Nw2FJcfUsffHEk0HU1zwrqmvX6XGra88pCl7lC3Ur0zggmExjAnrNBXdeF/Msrey1O9s7NDIAl29aSUqiJCQVHb1IiSTQW2Gn6PYtrsf34HWFHLVsw8+qDzB2oHqGCJ4oOzZp0DT1Kds9J1BS3gAS0yzbJUB/KpS1KA6mg8j4yc83xfePXdu+0FBCwGXEPbUhCYlRAmOvSg9D4G8OaBq7OpO6i1erS062lhO7ylGUqUoEJ3TwI+dBruP2X+FLlS0WuoapbOk4ktvpk5TAhJV8qDjab4CvtF1tl9tbeq6alSVPqtJ3oROQtsjckxmQCMUHec8MeBgH7krumCElwKIbcSkAE7sbYyI55oPafsyvbCw0VVxd3jbT2oJbeDJCpQEgiVKI5O6TGBig9a5rul6k/e2Fm+bu5tEpU82wlStm4SmSBGewM0HFd8RXen2KLZaVh8pBX6JLQJgJjue3Sg8t4m8TWz2n7ltuIvFJ3pLjwHJEc4jHHc0HM0Hxe+rV0WqS0ssNoKV7yUgASQeCQMfMx70G+8vvC167dP3TD7aQk7driiVrUo/fPIJMZ7QKDwKnXLfU2krQt1ljJAkBCU/cJ+ajHuT2mg7OneIlafpWopZnzHikFwZ2iCFY4lQgT9M0F2geKzavJcXuetGlErt5gLJxHx6+2KCzXdRdfbW++hthxxe4IABIBBx8aDyj3i5ZuVF1tS3giEKdUQpsxAAjrnkcVucmbA1JehXOi3LgWEvMAOhCniVPOKgEEzOOgHHJq70Y8KJTM53SO9Z9e1eo0JqxbabduSjYkglYSVKIOVAD2Hyk84qylmvWq1nTE2K27FDuwO7ZS2QmN3U9OtblYscPxLdOLetLO0Uh4viCg8hXpIKvbaY+s8UtzpJI7Og6XcBax5iHrh1W55agTHXaB8B/nFW0/0TWNOdb3F1RKzuUmYAHStS6mV5QtEphLSvQZmOKYO1oliLi8LKtqStIIJRIB+FS9E7e/Oki2trWELUk5IcyQSokz9a563mHd01P7sebJKfNTuCZx7U3tc6VWlqjchK96khUlITxzg01JHrEBLmlW9mufSkgKKcZM1ynvt0+hZ09rzDKSEDEJ68ZNaR1dPbQAUgAGMhYyKlWOjAMJ3gEdIrKqDbKP8UthUiAjoKk29lcrUSEIBcaCUg8Diqjz16/uUFHcEbRIUqIFaztFzTDD7TZU+WfTJzz9Km4vt6xGnqKgt13aU5hGT/4rlitbTLaVAoUoKGVBR/OkRn1TUEWzKW1Kh5XCAkEq+U8Vf9pf6eEUoXVwlSVBTkylJXKQYJ+HH0q52594ws6cxbMuJTbW6Gy6pXl43Ses8jNTJPS22+3m/F3h1q6tlOW5WL1keYhG7eFdSmr3V4csuLdBfuFaWhVkjyxco3OshOAeOOnXiDScZJ+Ft1Spu7av3BvdUh4B3apX3V9QrvgfnXn+Phzl7ejnz48uPUdO2cedQj/l1b5kOIcBz8Ca9M/t5rxnuOpbpfcbUi4aRnIClDmrrH/GRp62ZUdzSFgmCFAkjvTNXK6tuuzuP+XSylBOEpGCfnWcWaz3OmFhS1JUXFEwf4QOOnyq6uGZU6ysqab3NbYKRwke/WPcUhjUi9ZU4Qq3Laykjck7hnkirrPi1lbNylRZlAStJgiCmcDFOigGUNohpJ3bQkGeJzVE9YJAbCpgDMRAp6FKG0G4SFgbtkHdn1R+XShjQyUtkK3eoj1BQxj/AGoNTT59JUo7gO0xnGOtA5uk5ClbjnbHNAGgorBjbEEAdIqDc0oN7QYO0ziirxHpEcH0icD3qqsBUEmD8470oZKVAb0FJxn2FFWNJUo71k446RQXJcIBV09+tBYgrUsQI/WgvSDnAzRVqFHriirSuIkUEU7CYGVngUFCllIJEqVPqxz7UDIuQjEko/8A+aKvDo5BqIhdHeqF80f4KbAocJJ7UCrXAJmRQYb7U7eyb3PLCTj0jKvp/eg81f8Aia6CiLdCG0YAUDuWTJB+kdBQePvtQfuHw69cLeIT95ajIMHPP5TVHAeunHQpKG/NVHqO07kSOSRifjQefurkAlCrlpPPpDm5afkgGg413cMKMhThWCU+hmPlk0GWwS2vVLJtHnhan205gR6h2zQeo1i3RcXSy4HHiHCP4rqnFKHqOCsn1dx0FBgtXDauBxpSGoAdBaSAkjA3pEcCfunmg0PPBbwVtWFuQSGiVEKJzsM5nrQbire08UpJCkpKUtgALgD/AKc/djr3zQcLxWVI8QLhe47EGVgY9Iye4FB7P9nHnNabqRNkHkKeRlVz5RSQgn+UicyMieIoO/d3NopSmrm3vLQwEhbrQebHWN7RJSOoG3B9qDDdO3DTLF408ypCfSzcNHchPYpUmQngYJB9RxQZHdW0vVgtV15jDhVBvmmpUvBnzU4Dh4yIUOZPFBjuE6hpSmgt0P2biAq2ukKltYHHq9oiCARwQKAaRqw0t25dbeWHrq484lf4VkbYEfhgEZoN2veMNbe8Nv2+m3z67he1KJUFrRyV5OQYgAjNBa5o2g61YMs6oi7duk7VqvUP+tRKSCpSVCD7hMZoPGeJdGtvCz9u3pepC4RepIWyhKkv4UQkQZIBI5zJ4xQcqw1I6a65Zail1K2XZUgmdqkycjrnHzoNDurKUwnbALp9a9sE/Pp/uaDCzfPNF5adrm31BKZ2ujqZ9oB+tB02dbas7llsgvDaQ2hoBJ8w5JKjM5J46Y6UHOvtZXqC0+YrMyjJJ+J+FByXXvPUtptSENxuyOY4mroyOoDIRySpMmR+lQVHA9xwRVHY0k367hDjQDkBMIWYCoPpSPYk9KDo6/aapYtrVqTiWHXXNqrdJiFJgmQMiN0H/VNVK5Niu+YfF2C8FeWdqyJ3DsSenerx3dS5mPpvhDVrHcWgEquXUea4U+pS1E545PWOAK3WeLbr7KblxSvJAUnAKuDirErzt00sW6GyyhJgpKx7/wC1aiOro1u81dNBLSN6GwFEDtMVnl2sfStNt1vsFJSFuKhWxf4RArjXWNSbG28jynGwEwZByTPc96arIm2W1cpTjy9wCVKxuHYn502I2qt3NydyNySmQd3Wn0NulsLDqwpW4KIyoipVjcofZ3VZGeTxisqiHmy8oiFg49hSBbl1lDW9K0hRPSadK8nqN1cb1pZWsySIgqSPnVnLizZWNtagCHwiI+9Bx8Sa15RJK7FlZMvNlCklcfdAyAPascr+NSO2Xpa8xhbZKkgjzFwCOma47P0yqbdzU4lTDCgVGAh3oDWpfw7Z9R0FzUr5N0XVNrQ35flgfdnkgjnr0q79M2fbmt+D/s7i1JuTIJA8wQINTyp4s7nhS6bBWlQLnKRPEVrf1LxYXPDwZUPtSFAAwpYMD6n502p4r7ew0xlny2WWyJwonmTNT+lxmXo7Ie3vJaISR/DSSee57Vq8sSRsa0pDaj5TSAkiISnA+fJrHtpcbVlJKNpWoRitSM2luNLZLfmKQDHASBJPb3q4mozp6FspJO0JMpkDB7ECmGqXWVMkpLrpXMFJMgAnnPSkheSsFCgpJQoblEggTHfrzVxPIm/elIjalBAROD/nxph5asZQWFhQgZzPtzVxnW3zUEcHcJG6OsAfpRd1a2lGzcg7pOST6o/yPrUWC9brUlIKfWklU9z1zQINqNnmwFRyOpqorlRy2CgA9OaC1tokgJSZzUGtCQgkbvV2OfyoRegAqG3HSir20qSmMR2orShAWZJmffFVV3kwDtACvyqWfinSySSNpSQcZ5ppi1DKk/eBnvzTTF6EHEg/SmriyI6H6U0PtJigVZCQJmegHWqFkLAUg+rv/Q0CA+oEKUkzCgc0BW2PLKAqATOO3agWIO0HioDJqht5E54oKn7pDDe9xxKEcZ5Pw71R57UNedUNtv8AwUE4cOSoYn9Yx9aDzd5drbbU6o7PxFzdPQSf/H1oODqGo+S5NyUNo9QS4s7QRumAOVHvAORQedvNWBSghlTrkja9cShBweEAyfmR8KDmXTz14Qm9fUpsqhKYKUpxz5YgfX2oOS46hpEoHpCICuIxEwOtBguHdkkttyQcESPjzzQNo7pPiDTCjakpuWyIA6KHPvQeg1R4u3DwO5QKjhPKoPAP84zu9ooOS4+W7hKi7Ayve2CBHAcAEYHEfOgtDg2NelZKSJQkZGfwEk5P4qC1vzV7Uoa3BwztTAC4H4TGIiT8KCrxWlTOvJSVetLDS4J3hJKAZJ9gaD1XghflaTephxP/ADSSkxkDy8dRKgcpFB039ULLYS8kj04KVSFdSEnIA/1dZjpQci61YtLN1aPISpxJTvKAlLqeNriYhaRHCsicEYNBl8qz1EfatM81i+Qkrf08ncpYSAdzJVmAAZSfUkcEiaC7wVq6XvENpoFyQ/pupuhlbapIDhB8twTwqYBjkYPAoPXp8M6Xrlgm8tNthcLCkKBWTB4Py+VB5PUPDOraa5uZcYuUgyA0uI7T9KDmM6le2dwlNwSlTefLdRzHRI98+1BEXLLvi+21ZbpRcWwShLRO7dsSRuJzz0jANB7B/U9H8SWw07xAwt9tuFJfZVD7e3BUV8ODaQYMnBig+V603p7N2+jRL5VxpxX6FKSpBIAHqKTnvQJbuItrVIcdKQVAK2qER2jv17UGR8puFIWp5tvy0gACSeenuKBPPgLUVwsA9OFQQfqD9RQZW4VuWtSie47+/tQbLSwTcSq4chBHoKVCeeoPSJq4PR6Vo+n6op+ydWpKAG1swU7gkpOQfkJBqj0ytPtvD9k2pwK2ocSACkevqkicDI78g1KPO+KBp/2q0ukvtOPLStxbLu7YpWDvVOfUI9Pce8VR5Bt5x9TbDryvLEhKZwCau/SY9FoDd/b6hb3GlMKX5a9q1QFQYhUHjMxxV9Jj3VpomratftP3D1wgXEhIbSBJHKVCfSn6GnkeLrXPhhlJAaCltpVG8E5Mdu9Wc08Xc0yySi5gNKHoGdsx7Vm1ZMelabCE+YgpClDJCSAodqxrSlLbl1cJf8wpQJAQrqfelV0VWi/s4C1JJT+HHqoMDzrn2hIKYG0ggH+1BuYd8pEqSU9ZOZqLGxN208ymYgDJV+tTBhF5bBai0tSlFRBBEgEVJ/RRNw2DBSETxjNXBgfbQoKUlcwomFEZ9pFWbUrjuOrCwpmISc+4rQ1Wlw4VE71Jx/NWDXd0tDiWAw6mQkbkScpHb3rGEbErU0ptJASlX3gKnpfbQ04lzcU7+YHtVnYslUwqDiKqEWnaPSYSOlQUutt3LJQ4AuccAx9aDzd94f8AJeW5bLG0iUo4z8aSJVLWmuNOJ/joTKfUonEzOKuamtgacQkBMERHsKsmJbqKabSje4nBIAxx71UIlQe3OfcCVbUd/nQxW7JDikQkpwoLzj3/AM9qqMamy4hMblKIwf5cj60FQQCtSwpQE4SOI6VcZTy9wUFJc4z25xFZVb5TG6Ub1z0HB/z+lA21skQhePb+tDShLy1KQgFJgSSf8zVF4Q6rhErn727JNQIpv0g7jJzB6UVd6UwUZMQTPFBYlBThW4n4mirUpCJG0fEUMaG0KJM88mCaK1ICozFBoaG2AfrPNFXM3aSpSUgGOc/Sqa0ofBEKQCPaphqxLqSoAc0U+7E0EK4qgKuEoGZzQVlwrSlcgKmAO/tQJ5gTLgwfxJNBZuCwlcx2NAFLAOaCnzQFK6TUgRVxyBGOSTAHxNUc2+11Fu2pu1CXXgB61D0Jmf7f+ao89c3zryy486VZmV/cEZnsP/GKDHfXbdgwHrt5FoCmUF2T5nbYj7yvpGelB5bUNdchaLVItm9v331BTiyZgJTlKZP/AKjQcBd0hp9biHFruAlW918blKOMlR4AzA/Kg5672XFlJDIj7q84zgdc+1BTbMv36yhltYKVILylJUUIEYKo4T7ntQYU2d1fXDiEyhaZCiqQlahiB0kkgD5TAoOW6h1lBKmnEhK1I9SeFj7w+IkY96Dt+H9DulXlhehG5pF0hThXGxQ/0/zRBB6CR3oNt4FB1S/KbCFq3bkpwU7sqBjp+Lvigz3Vtcshi5eaDKXVKWhYMQTGYERIMxGAaBbG2dv7hu2ZbC1xGHDCe5SZ470CLYcYcSFIaP3Vjb91xJAIUkxgZn3igv8AETCl+JVneIDbaiopkCUAbj3E4j3oLdLe+wabcIb81C1vkgiCpMITiZ+92PAE0Cu3K39yQhDQUnaEJWdp7pEnkQIPwoOfcXfltLUqSMbgDBOTz2UJ+dAulW2sajfNjSLW8ubhpQcadtUFSk9pV0juaD6r4T8DJ0/xDb69rBbReh5DjGm2qt6GnfxFShjncQgGBOSYig5/hPXFW9sWrhwBJUTkT+I/nQe3L+9hMNNONkDkczQcHU7KwvW1IetWs8jkD3HY/Og+da34VftnHHNOClNKAJYX/Q9fnmg4BvXSk21w683EgrONmCD7nHzoPQ+J9FudG/ZT4ZTqDRTdG9uHENqEKQy4ApIV1E7d0HvQeCW47dOb1mZKUn49PhQO26WCtBQ3vB2q9IM96COOh170jalQhQnn/eg1M6aHH1sNuqSSkLBKMERM8/Sg3/up1OnsI85RWskFacpBGfioRBxNUdCz0q8Y1NP2N3Yh1wgv+oqBwuVYymREjI3ZqD0njFleq+H3g2ohbLja0pCvvpk4PsN0zQfO13LymEMyjzkqKQo8QTJye+KDCtttpaWyNxTJUsHnHArUwey8IeL0eHWk22oWvnWbp3BSQQtKTyY4Vx7EcTVw19r0zV0rabfZQhVi60HEbYBUCAf0pia2HUdGTb3F25sShqVOqHQjH16VFX6deWOpXDYsHi7LQWopEJjoO4IqDqLbYYQN4KmyZiorH6HHdg/hojB/n/tTBvCkoCUAlUck80HOfQtt1TqE7pkRP50Fyifs/wDEjcZxPFBy3CtIJSSSIGaqKrVwNqUAIBUSTHesyYtMu7CyE7oMYz2q4msTlysLCgoEk9RNXAFMvXKSkq68hEUGpFvcW6pLXmSIG4DFSwepuFlDaoGQnt9K43qNRgLriBKnMk4JGE1ja1jc0XNsrWncAM/0rcZq9xaxAwPeJj/O9W6hgAeYIq4K3XUoSraAe9WRLXKdzkbkkjJBjFXIyCUpJUN0mSM0FabbatJQVFahgDgZoYbyFFKlFG6QZM8fLpVRQ6ghZdSUzOI4/wDNNBKAI3kEhQOB05zQZ1vIC9oTvHdKqmorUpAUPQQDPPAEVdAW2yFyFEwOJOaiEU2lSAE7gE4JA/pTTDNsgpkLAKuAeaGJ9nXuCkYMZx+lUVv3VvbFPmuEnon7x+g+dFxge1dxzDbRCR/PRcZjrtw391LQAGZGKDsJ1K1T5fnuFp1QSShcyNwkTQam9QsS6hH2lsKUCYKsGP06VFdNhxhxQQh5CnANwCVSY+HagsdWlpKStYCVKA+vAoMrFyh3U3Wy4CAmAJwAMk/Ux8qKXRb0OfahOUqCiZ5BkD8h+dUdS2uPOC1JMgK2iPag0BcQo0D/AGicATFFBT6zCUxu5+AoGC0rSJ4MHFAFFSFb5Ek5gUEI9QUsiQeg5oCp0kQKBHFBKd7iglPVSlQKDj3euWzW4MRcOpO3JKUTzzyefag415qNzelSXVjyzgNEbUzntzNUYXrhu3ZU68+2xblf/UWSULPUJAErPsgdMmg4F14l2Bf7taDA4FzdJClk/wD9beUoyf8AUfhQebuNRLjrjxK1vKP8RxxW9wxOZPvA5oONcOrLzZK/MCjhRn1f1PyoLre1udRZWLVKHtqw2lrePMPpJlI4HByTPxoGT4fvHRdhfpfZ5QZ3boJycGeIjsScUG/w1pupaC5cO6g0WUOtgtIW8AVLbG/dAVGAocnqR8A6dw86w2h5lpkoT6y2kfw0oWEKMNgRMzKo7zQFdnY3zrjT7AdSne42gqMKBEZAAhREmZk4PSgttym4uvJ061ZWwiVEqSGkoSEmEJIwTMD3HvJoOdc6Gm8Cbe5tDbvrCEMltzBUpBAMnBG4HM4zJngN13pzmo2BaWFW3m/xSsBKcJAzzlMJPHIOJFBjsmrLR7As73ErWkLuHkKgD1naEDOIER1560GJ5ekmzlLRU+hCMpUQPMmQM4gGCYyIzE0FV5c6Yu+efeW4gpSlKEk7iYEFRUY6SY+GKC228N6pduqGm6ZcN2qnSpFxcqDSI5SQpcEyM4BwaDoM+Ak+fu1PXWipZ2ut2bHmESeNytog8TBoO7puheF7ItPtaS3cvBO4PXqy92AMYROf5aDrq1V5YVbiENJE+U2kJSAIP3U4IkjIgzHagttNTt2dQt/PfCFeYhXcJG7v1RgmckRQeAsFhISFplUkyg4ySensaD6NorDjtgAUqOMJUqSB7dqBrna1kMskbtqiXgIMx8vnFAHNPQ1I1RKLZoj/AKa1AuKH+lIk9RzFB4Hx3ZNsu6RceH7Z0Xgu95uNoUshIG3aB+EEyRnpQXftX8y48LW9w64p1StTy4fxEtqJjsODtPE0Hx5LfqG7ic0DutjzlwJ9RigPKdpSJBmaDoWt0WVKuUpLjiBsUkqgbSIHvgxQdrzkPsuJYR6g1vhKcBZA9Pz5Heghu7rSnGkrb8xyNivLJVuUPSYxzI4oO7oupsXTZbUoKCkKCgpMkkH39jxQV694Y024tLtyxtg3eW6lXLrLOA4iACEdAAAVARMyKDzNquzuLlppLbLQKwgObO4xPecA/GaqtFrpBvdMVahpKXUBRaK87RJx9ZFaTHcsfEOpaHoenNLt1OOsMq2q37fLQMbdvVck57RTRZa+Jrz7JcWamhsdUgqZbEFJB5nk4iR7DNQen8I6veaWtz7JapLy/wCGpLiSAlX3hM8c471FfRbG9vrxHn3dolswClQIhRz06dPrSDagrUqSkAe9QaVtpUAZgjt1ojM6wd4MiOZFFVXqkeUTAKvYUwcxFut49SOuKqB+5X1q3FSgkk4psAR4ZUCAFQkE8nvV1Mbbbw820UqMKKe4rOq6qLNpEegfKgsUhJAgJPxoMayXAQpKkqJG7sI6zXCtAW1qAUHEpAP4hJq4ChKgtSVr3AnhI4NWQWqICwQlRPfpVCC42Ep2j/tJxViM61wvaVSScA8zVQqp3+oq6YI6VBQtITuIlQ52k8/5imBU3RQoCCXux4P+1VMUvaiUGUkbuu/G49oq6YT96sL3JdZ9OE7knrH9KhhvMD6tyCFNnEcR8anaIpoSoSAnqU9qqYQpMAodOffE+wqf6XGV0eU+d5KjuglJ5x/5qjSp1ttAWuAgknmnSKHNQbVIYblXUqwP89qGOe7cPQR5pSjkgYHwqmOd5wKyUpClKOAM57f+KKs+xOOEfaV+SCBuAAUvPtwPr8qDWhi0tQhSWU7xw476lfTgfSgqWwrUbxxbbqUkbRucByoD/wAUDfuy7bIUQ25tmIUODzgx2op7a2uHHleVbOB2BlONsTBngc0FWp6y+y1YtJuC8UtIdLikH+IuDJz2I+ooOfbagTvLlwU7sKKR94EzE9P0qKtsNRXpl08oncS1sSCcGTMn4CqPQ6Vr7LGmkurQHFLIkETPw+lB6Vi7auEny1pWUABRSZAMcUFu6OBJiRQKgkKwFb+s8fGgsSkwlSDBnIViaC0rBSswNoOFTg0GO51W0Z/6ju459KMz8+KDmP6+6CUstJajgqG5Xt7Cg5Nxeuvql7c4omSHTOO4/QCqMjpHkqWtxIZR95Tp2obwMbjA/Qn3oORd660AWrNaHAR/1rtJS2BmVJRG5fbMD2NB5q41Vd2+tZdVcOqG0uXCvUkYgAcJAzgQKDPYIN9dkOOhDYAJClgECcbQYnAPHtmgz6jYXSdWetfKVbBraR54I8uYAGecn3NBb/wtejzV3SxbrbX5aSkyhyZzvnuOMGOlB1LDTE6W7sYeJUlgfbESoJJ4kp/lBJ70Gy1Lqylba0pwYWWjBIwQvIOQRnpx3oKrrV32b5q2fea8rd6fMaa2hcGfUoQOgnpGZoOedXtAzb7y2+N52pWQNogA54CZM47EUF6X7q01uxS+3/CeWFJSllX8QKR6SAD6uQoJkEgUHcs2EaYwtaVJauXFQtLyoCPTAEA5ySTHBME4oMLl8hshi6Ad2lHkEMh0FSzulHQgjHf4zQUaleuMseaqCylxK2lOMhKkxMCB2IiOnEc0Hl7zVrh6LV4FzcpJLZSAdxyeM9AOaAtWd74m1q3sLFDLbry1KabMJQgSSSqMJShIk9470HqrFWheF3VJ0xP26+T9/UbpIUVn+ZpJkIOcTKjQWv6+5fJ81VwVBWCVKJB55Bykz7jHAoMP72Q2DKZV+ELVBInG08mSD0/Kgy/vp0OqQ2RuUr7yU+oK9x1xAFBczcarcJKW1KZQTjn0REbeo4n40Has/CF7qKB9sdc8gqkDYAmfYc8UHqNN8N2GkQ8GW1FP41pEj+30oNC77TWxcXF3qDbLVurapKVy4oxMJQMnB5MUHz/x34js9c0ZemafZ+WlTyCFqUSt3aTz06/djmOaBNAuLy7t7SzRb3D1w20gLQJUU7SQVFX4Dg8mOO1B6S1Nu160tNXr4JB2ri2aVBPrdAMq6fwxGAJFB5z9o6V3Xhm1duHS9co1AtqAb8tDKfKkBCMwCZ9RJJ25PSg+X/ZvagP2czNA6LJSwpQ2gASZNAyLcNlKgJI5kY+FB0ytTatzbpZJcCvTjBweBxQamX121wksJSlTbhU2qOCQRx86Cu2adtnQtBCiVE5EKBnNB6201NCnU3KUJ8xCVJ2gzukz1+YoPM6xoDTLLT9khRZcVtUhKp2kRBT1g4PcUC6cFrfWVO/xXVlyQrbk8kfHGO+aDtKcbvmW2HITteSVOOIA3kAgSkjkzkcdcVdGzTWNiLV5AZStSt4SkgFAII3T0PIg9BTVds3N2q5FqfMWxIXuA+8ZO0jGZzz2qaa6xt9StUodKnUNMoBHqlORxHz/AKVdNej07UQGitbzrqifUFcgn26VEdZp0KQNySD2OaCQN5GFDmJiikV/ESQAZ460Gm1t0tAgmlRpx1HFASsAGgUL59M1ApcjAxVFcFR5oKfNStlQAM559q5tK0rcA2ttgEk4GYqT8gP2iIDqUkj3rVFD12AkgNynqRNZvSMYuF7RulM/zCB9aSri63tys7luK3QD96qh1haFp3OSZ6Hmna9MavXuWlYDYElM8flTUc+4eIWEBQSv8MmfeD3/AN6umF3JuyW0pSVnalJUeY55+VTValacxsKUvLQAJAAGPatRmlTYN243pvHAscCOPj/tRMM9dOsW4UsIcO3JkiB8DzUMKw6Xwo+UEoVEGTzP+fSg5lyvyid4K8gwntn+lBUHkDbtWVqAMDiBVC3DDvkF9BSle4kpnkdfhUv9EZbcC5eWXFOw00pwgZUUiOOnXnoJqylh/tyUgi3QGkkQSDJPxJyaphAbi4SCk7ekzjn8/lQa2bBTkBxxaxPPc+w61Be5fWdm2tpCkB1Mjy1AlW737VRmc1hK20LtrUpXuCh5qt0907eO/wA6DWbtS7pDz6g2UtlOwiCRIIhIziO3Wg5Gv7Au1KEbWyyQMg8LJ4HHPEmiuCy2tMKAUckEJzjnjtUg6lvY6ncpQ4zYvPtLkbm2yRzn4d6o2W/hvWniFrt0W4geq4cSg/COffig7dlpF60mLi/tmymIDa1EkD4CKDuM3TTCQV3rz4H8rcfUnNBYrWQVgNMJQvu4oqkTGYoKHdXfdC9pCQpXAABAAOao5z9w6tKluOOL2j+aI46Hk/CoMK31rJbaZWs90I3pJzg9gOTQYX9UYZVseum0EGPLbPmrnrCU8H4kVRybnWl+YRb26ipJAC7pQWUwOQ2nH1KqDj6hfXl2vzLl1Ty0iULWoHyx3AGE/IUGRxtTzrbaE+Y4tUApXA3T+InoO/FBWzpl/dPW7JttrayIdCfQlOCTIx789qD2lp4eZsbm9fs3VkPthDChO9TYyogH7xwlUjgA4oKtPbekWdzbNgJSgLZCQUqUTIPcwJMzyDNBXf6lbu3nlLKi5JUNoJCiICDniTHvg+9Bgtr61Xcl99KmjuVKUqKg4IOScDbkjvig5t54oDwW2wsoQcBaUwSrvIzP96DmX98by3YbuEtlRSPU2QfVHKv9UUC6ZpV4NQtEvW7zYU4MLbn0boMg/wBccUHrnLW7b07yrR5k+UNqW9m4rAEALKZO4Yg/AA0HO1TU03Lxt/JdZuVAKSVNpQZUPVONyc8AR70HOF8hq2btXVpFuEneAk7kqxtIz6Vzz2oLgsK01NqXCGrlR3rML8uQCIKvxSOOOvNBy7tl651B5xLe5ToLjfEiI/QTQdnwJpl1dXeuWtordfL0Z9u32/zKUmQk9JEj50HH+zXn2tdspt5Lu7ylILZBwfukfhUMfTNBsOl3FxLadmwuqI3mScASYx0qDpNaGjzibp9NwVKCvKCVBPzH+RVHp9F0APEt26WWW0gEq2hJ+XU0HrWNFYtEJ2NIWrqvmKmjSWfLSQpQg5yYig4moOPfh3KiY2mQPeqPG+KvDt+vXXdZsrIGyuW2VFbKY2L8sBW+MpMyZODMzQcpNjZWTgcuXDeOA4ZZJS3P+pwjI4+6PnQXfvBy4aFoptH2VIARaMkNtA9CUzKz7rJNBpY1F0xKYgDaEqlKUjoR1HX2IqDP4n8658P2iSlfki5OwLWTA2cZ55we1B5JFgVj0j4+1ND/ALqdIkIJ+Gaocac/bz/DMHBJTI+tA/2XcB5jXqHUGCfjUANg25MBYMekFU7fb4UGhvTVITI9SiMAp4oL/wB2vOp3lBTnIGPpQMLV5hJS3J/ECOlBYGHH7dLRJJmc46UgstbZ02jlupSG07krCAiNxGOeR8u9BqRpa1LIbcTvAhcSUr+H+od6DVprSmm9jrbadzhIcUMT+Gg9NpabX7ch15pQM7ggqkTHHYCf9u1UeusLt94BD4b8qICdsZx+VBsZtWGyotJEnmoLA2obtxxQDZ6+DEUUYgfCgZEySV/Kqh1OISJUQPnUFCrpoKgqFAwuGyn7w780CLu2BMrFBz7vxJp1koIefQFdpqjYQFKCQtKYwZ61zaKXAhJSPXHJBqpaxOXHqEAEDECppoodSl0uJQAf/UcVDWJ5pwKW64tW1Q2qSIMn58Cn+16X21wludigEwIwCRVkS1i1W8W9dWbbSV+l4LWdx+7nmsc5bZCWdo5cCdpJwTAnJ71vpPJShxvzEhwAkk/eBJ5/LFSrKuASU7gpSyEkExAge1S7VVIuIUJJ2gD7p5+tbiLXFtqDat6iN+UyBwMZqozpuCh5WyHCr0pA6GoBc3Dydo3FKlDk9T1+dBynnHtxWVghUBM4gA9fqaYN9vY2zxUlbypUoBJBGB0OR1/Km/oNw4kolKVIbAwkdOcRVGHQXVL1JRUqUpaVtMfdyKex3xaWL2XLNhShidm0k95EUFhtrPbhsJx+FxWPzoK1WtssAfx0bQfUhyFEHkEx+VBk/celBU+VcDGYeH14oLm9M09CAlLT6RGVJe2qPxUBMfCgtZsdNZCkps5Sr73mPLz/AJ3oC5a2Lu1KtPtFhHG5KlQPmeKosYcFuCm3aYYB6MtBJj4j9Kgjjq1EblrJOMqx8M9aorKgBAXz2/zigkg8IUrIIAbP1oEeWlobllLfXc6sJ6dQeaDG/qluyZDyVJkmG2lLTzzmBNBjd1pMJShh4gD0ha0NxznqaowPazcbNyGmEEDKikuKHxmB+VQcm+vHriW7u5ccTM7VKOznjYITPyoMTj+1n0oICPvCPTJ4iKCsMOvWwcbJUYkhJ/COAQOpoIdE1K4sk3Rb2oWrYlCBkxI49jig9PZ2Lduja+2wpGEqEyEAAYPsfbmg0uvti1ceYSlS4KHCTlZ+XPsePpQW2j7wflCQ2A2CgSSHMDASmIJTPeQk8TVGXUbl+6Qm3GxB2kNqaAKoJ9RKh0iOvSg8tfXBTaFJc/jFe4pRwQnIVnrJP60GFxX21ta0KV5qgXHEu8DuoRA64gT9aDG60FkAulThJ8zakCCeQB/X3oNunWirXVUvOzutxI2gEpVwJ7RJ+lB2FXiWwp9O0pWtSAoiCRIKhJ5zz8Kg51zcuLSoIVtJIk9NuIJ7wfyqjGWwpx11x0urlKtxk7o5k85OYNQX3LaX30ru2QgmCrYJ29x/neqLy0rY2pJbU2EgIC0bglIOJ6xzE0FFxaOoeauChSjmNwx3x7ZoPXfs4a8nUr9ZURvt0o9Jgglc+n/PjUHu73TLDWXCu8YUm4yC+ghLgAMJ3dFDtPHeg86/4Su2br/lnkXyEj7iVBDgB4lJx06Gpvasq7L7MtDdzZvMqBgBYKfy6/Kqjo2l6mwPltIQEqMknJ4jGMUHWTctvGC+oT3MVFK9arWJS4FfCDVRl+yvp3eYlKkgGCMUHUN40fLKHVJgJG4ekgRHPT4f6Z60HktN0i5a8RXGo3SEu+b5qklULUSSIMGRMHrQeg81jIVb2xIBObdvMGOdvNBxPE6EXdky1bNNIdL+fKZSlRhPEpEkZpo7GlJQxo1mwptg7UJMutJcJUeeRz0/8UGsPFC4bYtwYkIRboB55mKC8X9yNwS6UwSDAA249qDzPjM3mp2NlbqccdSHyQkfiO0QY+tB0vD6nNO0a1YYhH8NJWgITJUSZJJGf9qDoqulOgBxq1cmMqYQQfyoKiizdSPO0nTlp97ZIMz7VBW5pmkvpId0OykyQAFCfocVR5vxTp+n2lsw3p+ntsvLUSpYWtW0CIABJGZ5qDRpnhPS7qxYuHH7lp51A9ISFpmMnvkziitrngu3X/8AD3ltvHVW5Ch9ZFBnV4N1JhwFkIuG+6Fj9KBHtEfZSv7RbPJMQSUx/tVRWLVTahPJ4UMxQdG3DluQqIwBM0V27a6O2F8+9B0ULC4g0EVHRUx2qCv0mBPw71RS64GxlRCU8daDjanqqktf8uAopwasHj7nxA+F5WUgEfiNazpGO78UXAH8JSiOpJOasjOvMar4zu7fH2gzM7Mn6xV6HkL3xQ5f7VPodDojKHIB74isauV+qSgFYTmDPXtXJqs77CRuIKspJietLEYFLVsTCiBBEVnelaG3ClkgACOwrWmOVcKU6pRK1CXAkx1FZVS2+tAW2mEhtcAjr7mp5WJgXBUhLStxKlqAJNW31UWJIQ6AEj1JyetbiNVqhKnXCRnAn2/wUVWX1h8oEAQk49+ab2RndSCpXsTFUZFyEmCe9RVtpK2nVEndKRIqVVd4pze0yXVFCWyUgxieYx7UGJKlBY9RMSfypo1NrWqFFRO5BJB4xFJ7Qjq1JSpG6QFHJ5PvWvpE0dRb1RW0nDa+vuKK7D94tl0y20ucSpP9oojQhKXQlRG0kdCcfWs0WrYSlwoClRnr7VRUGAWUq3KlQk8VQ6bJtW4lSpEHp/agcWSCojevAkRH9qBl2aGm1ELWYzk9flVHLu7s27BUGkr/APWpX9CKg5adcfWpKU29qjcraSG57/zE1RY9qF5td23KkbQojYlKeOOBUC6itf2vyS44U+Wk5cUckfGgx2jSXbW6eOFNNKUnbiSBgnvQV3FuhGsrssqbk5UZJhIPwqjmOqVDfqiRux3oNOl2yLp5K3lKV/CWspnBIIGfrQc3U2EJ1BSUyE7N0fKg3pt216Q2hQ9CEbtowFHcBmPjNFPYn7AlSWANu9BKVCZO6P8AOlEbUXLyrRxXmEBhxQSkcEbgM/CB9KDK+tfkXBCinYvaAOI5oOa3cLZEIgBaTI/rQWN3bz9tbIUqAkzKcHAMSflQY0LcW+f4i0iRIQYBxNBUEB55W/jqO8cTQYHf4q1FRzJMigvsrdD6mVrKpUsgwe3FSB2dynkwtSQpYBAM9fegjwDL6koEJEgJmQM1VOylLjiQUgc8UR23LG3Q80EtgJSopA570GRdmyHViFEBQEE9xNAfs6AgqEjcnIB94oGTPlpBUSBwDkCg9V4OZaCbwbBH8P2IPqyCMg+4oPR2y1P+aHTuUgIb3RBUDnMY69AKzbVaJUlZUFHcSEk9xPWn2NbFw4EqRu3IknarI+hqh2rKzvFAOWjIM8oG39KDPeaLaMYQFR0BIx+VBiDDaFBKUxmOaC9ICTifmaqLBpFrdoWtQUhQkygx+XFQcN1pKHSgExzM5qgIztBMggYoLICgdwB2kkSBUDjCEHGQOnGOlUQoCVlIJjaD+dBbMMqX1SFEVFBcBacD1EzI9qCJQkOLSMBEAR8KAqUQEnHTHaiDJSUwSDjNFFLilEoJ9JTx86Ci7tWbxxC307giUhPAPWg1NgIaQ0nCAiAO1BahRUsCAInj2FBpCdqYSSPTIjkZoLPtT6QAHVQSAcz0NBG1IunNjzDK/fZB+oqaOTrahZaxZ2rKEhpxAUqZJkmKouaghRgCD0oLvMUhKSFH4dKBg4srMnrUVayS4oFRJ9qsRh1RZb3BOMVVeUeJCXllRJmMmrqPKa16HEbcBe6QOMVWa81f3Lq2lJ3RHUfAmtS6zbjxyrlx0pK9pWkzvj1H4nrTFYFEqWSTJJzWGn//2Q=="/>
          <p:cNvSpPr>
            <a:spLocks noChangeAspect="1" noChangeArrowheads="1"/>
          </p:cNvSpPr>
          <p:nvPr/>
        </p:nvSpPr>
        <p:spPr bwMode="auto">
          <a:xfrm>
            <a:off x="307977" y="158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4511" y="603194"/>
            <a:ext cx="8777065" cy="3977267"/>
            <a:chOff x="209401" y="475100"/>
            <a:chExt cx="8520338" cy="3845613"/>
          </a:xfrm>
        </p:grpSpPr>
        <p:pic>
          <p:nvPicPr>
            <p:cNvPr id="10" name="Picture 5" descr="C:\Users\zgcyx\Documents\WeChat Files\wxid_fg4z3j1k44gw22\FileStorage\File\2020-09\新建文件夹 (15)\未标题-4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1691" r="173" b="15678"/>
            <a:stretch>
              <a:fillRect/>
            </a:stretch>
          </p:blipFill>
          <p:spPr bwMode="auto">
            <a:xfrm>
              <a:off x="209401" y="475102"/>
              <a:ext cx="2868230" cy="357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zgcyx\Documents\WeChat Files\wxid_fg4z3j1k44gw22\FileStorage\File\2020-09\新建文件夹 (15)\未标题-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1691" r="1790" b="9404"/>
            <a:stretch>
              <a:fillRect/>
            </a:stretch>
          </p:blipFill>
          <p:spPr bwMode="auto">
            <a:xfrm>
              <a:off x="3077631" y="475101"/>
              <a:ext cx="2813613" cy="384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zgcyx\Documents\WeChat Files\wxid_fg4z3j1k44gw22\FileStorage\File\2020-09\新建文件夹 (15)\未标题-6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1644" r="1739" b="9404"/>
            <a:stretch>
              <a:fillRect/>
            </a:stretch>
          </p:blipFill>
          <p:spPr bwMode="auto">
            <a:xfrm>
              <a:off x="5891244" y="475100"/>
              <a:ext cx="2838495" cy="384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四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语文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读词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10311" y="4670352"/>
            <a:ext cx="406400" cy="4064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14363" y="727075"/>
            <a:ext cx="80486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jué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2858" y="761048"/>
            <a:ext cx="121920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fènɡ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51120" y="898843"/>
            <a:ext cx="80486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fàn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13830" y="912178"/>
            <a:ext cx="8048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wèi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83280" y="1901508"/>
            <a:ext cx="5984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xī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572953" y="1924368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xiào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395028" y="3896678"/>
            <a:ext cx="5930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sù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51168" y="2849563"/>
            <a:ext cx="16186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xùn chì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910840" y="2911158"/>
            <a:ext cx="598488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yà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20875" y="1901825"/>
            <a:ext cx="8048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méi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44615" y="1924368"/>
            <a:ext cx="1011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huái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84700" y="2860675"/>
            <a:ext cx="10128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zhào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01765" y="2847340"/>
            <a:ext cx="12192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qū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rǔ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TextBox 28"/>
          <p:cNvSpPr txBox="1">
            <a:spLocks noChangeArrowheads="1"/>
          </p:cNvSpPr>
          <p:nvPr/>
        </p:nvSpPr>
        <p:spPr bwMode="auto">
          <a:xfrm>
            <a:off x="604203" y="907098"/>
            <a:ext cx="8207375" cy="407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崛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起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    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校长   光耀门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楣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清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晰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效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仿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淮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安  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训斥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轧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肇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屈辱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非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</a:t>
            </a: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严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肃    胸怀    赞</a:t>
            </a:r>
            <a:r>
              <a:rPr lang="zh-CN" altLang="en-US" sz="36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叹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9263" y="3896678"/>
            <a:ext cx="2640330" cy="58356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xiōng huái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50978" y="3873818"/>
            <a:ext cx="798195" cy="58356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z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à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5518" y="3885248"/>
            <a:ext cx="798195" cy="58356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fán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1"/>
      <p:bldP spid="25" grpId="1"/>
      <p:bldP spid="26" grpId="1"/>
      <p:bldP spid="27" grpId="1"/>
      <p:bldP spid="28" grpId="1"/>
      <p:bldP spid="29" grpId="1"/>
      <p:bldP spid="31" grpId="1"/>
      <p:bldP spid="32" grpId="1"/>
      <p:bldP spid="33" grpId="1"/>
      <p:bldP spid="34" grpId="1"/>
      <p:bldP spid="19" grpId="1"/>
      <p:bldP spid="21" grpId="1"/>
      <p:bldP spid="36" grpId="1"/>
      <p:bldP spid="6" grpId="1"/>
      <p:bldP spid="7" grpId="1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8954" y="1495950"/>
            <a:ext cx="7636287" cy="32096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魏校长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听了</a:t>
            </a:r>
            <a:r>
              <a:rPr lang="zh-CN" altLang="zh-CN" sz="28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之一振！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一个星期天，周恩来</a:t>
            </a:r>
            <a:r>
              <a:rPr lang="zh-CN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伯父，约了一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个同学来到了被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外国人占据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的地方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88374" y="1673313"/>
            <a:ext cx="497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w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è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8045" y="2692574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è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35" name="标题 1"/>
          <p:cNvSpPr>
            <a:spLocks noGrp="1"/>
          </p:cNvSpPr>
          <p:nvPr>
            <p:ph type="title"/>
          </p:nvPr>
        </p:nvSpPr>
        <p:spPr>
          <a:xfrm>
            <a:off x="457200" y="379095"/>
            <a:ext cx="8229600" cy="465455"/>
          </a:xfrm>
        </p:spPr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我能读准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31224" y="2318473"/>
            <a:ext cx="540385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4511" y="603194"/>
            <a:ext cx="8777065" cy="3977267"/>
            <a:chOff x="209401" y="475100"/>
            <a:chExt cx="8520338" cy="3845613"/>
          </a:xfrm>
        </p:grpSpPr>
        <p:pic>
          <p:nvPicPr>
            <p:cNvPr id="10" name="Picture 5" descr="C:\Users\zgcyx\Documents\WeChat Files\wxid_fg4z3j1k44gw22\FileStorage\File\2020-09\新建文件夹 (15)\未标题-4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1691" r="173" b="15678"/>
            <a:stretch>
              <a:fillRect/>
            </a:stretch>
          </p:blipFill>
          <p:spPr bwMode="auto">
            <a:xfrm>
              <a:off x="209401" y="475102"/>
              <a:ext cx="2868230" cy="357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zgcyx\Documents\WeChat Files\wxid_fg4z3j1k44gw22\FileStorage\File\2020-09\新建文件夹 (15)\未标题-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1691" r="1790" b="9404"/>
            <a:stretch>
              <a:fillRect/>
            </a:stretch>
          </p:blipFill>
          <p:spPr bwMode="auto">
            <a:xfrm>
              <a:off x="3077631" y="475101"/>
              <a:ext cx="2813613" cy="384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zgcyx\Documents\WeChat Files\wxid_fg4z3j1k44gw22\FileStorage\File\2020-09\新建文件夹 (15)\未标题-6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1644" r="1739" b="9404"/>
            <a:stretch>
              <a:fillRect/>
            </a:stretch>
          </p:blipFill>
          <p:spPr bwMode="auto">
            <a:xfrm>
              <a:off x="5891244" y="475100"/>
              <a:ext cx="2838495" cy="384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四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语文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580888" y="1425301"/>
            <a:ext cx="615397" cy="145551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261687" y="1424870"/>
            <a:ext cx="447874" cy="145551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498869" y="994442"/>
            <a:ext cx="533821" cy="14555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067591" y="1168338"/>
            <a:ext cx="204090" cy="14555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312246" y="2711059"/>
            <a:ext cx="910746" cy="14555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486747" y="2533369"/>
            <a:ext cx="533821" cy="14555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课文讲了几件事？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0687" y="4657789"/>
            <a:ext cx="333739" cy="33373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42554" y="965642"/>
            <a:ext cx="3252217" cy="3456253"/>
            <a:chOff x="342554" y="965642"/>
            <a:chExt cx="3252217" cy="3456253"/>
          </a:xfrm>
        </p:grpSpPr>
        <p:sp>
          <p:nvSpPr>
            <p:cNvPr id="26" name="TextBox 25"/>
            <p:cNvSpPr txBox="1"/>
            <p:nvPr/>
          </p:nvSpPr>
          <p:spPr>
            <a:xfrm>
              <a:off x="342908" y="1390356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8" y="189990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②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8" y="207885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③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6221" y="224200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④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6514" y="24177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⑤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2554" y="2927805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⑥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5867" y="3618840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zh-CN" altLang="en-US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⑧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867" y="3784421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⑨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2846" y="412138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⑩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554" y="30953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⑦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2906" y="1643076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⑫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56146" y="198295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⑬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56146" y="2511671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⑮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56145" y="216271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⑭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70546" y="3013407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⑯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8092" y="96564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⑪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65291" y="4206453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⑰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0" name="云形标注 19"/>
          <p:cNvSpPr/>
          <p:nvPr/>
        </p:nvSpPr>
        <p:spPr>
          <a:xfrm>
            <a:off x="205105" y="15240"/>
            <a:ext cx="5281930" cy="855345"/>
          </a:xfrm>
          <a:prstGeom prst="cloudCallout">
            <a:avLst>
              <a:gd name="adj1" fmla="val -59494"/>
              <a:gd name="adj2" fmla="val 47923"/>
            </a:avLst>
          </a:prstGeom>
          <a:solidFill>
            <a:schemeClr val="bg1"/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课文讲了几件事呢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06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endParaRPr lang="zh-CN" altLang="en-US" sz="1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Hei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49008" y="774155"/>
            <a:ext cx="8425044" cy="3640760"/>
            <a:chOff x="349008" y="774155"/>
            <a:chExt cx="8425044" cy="3640760"/>
          </a:xfrm>
        </p:grpSpPr>
        <p:sp>
          <p:nvSpPr>
            <p:cNvPr id="42" name="矩形 41"/>
            <p:cNvSpPr/>
            <p:nvPr/>
          </p:nvSpPr>
          <p:spPr>
            <a:xfrm>
              <a:off x="349008" y="997553"/>
              <a:ext cx="2770156" cy="33768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3249605" y="997299"/>
              <a:ext cx="2690505" cy="15001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247398" y="837953"/>
              <a:ext cx="2699692" cy="159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6083548" y="774155"/>
              <a:ext cx="2690504" cy="71694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247398" y="2497956"/>
              <a:ext cx="2690504" cy="191695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4511" y="603194"/>
            <a:ext cx="8777065" cy="3977267"/>
            <a:chOff x="209401" y="475100"/>
            <a:chExt cx="8520338" cy="3845613"/>
          </a:xfrm>
        </p:grpSpPr>
        <p:pic>
          <p:nvPicPr>
            <p:cNvPr id="10" name="Picture 5" descr="C:\Users\zgcyx\Documents\WeChat Files\wxid_fg4z3j1k44gw22\FileStorage\File\2020-09\新建文件夹 (15)\未标题-4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1691" r="173" b="15678"/>
            <a:stretch>
              <a:fillRect/>
            </a:stretch>
          </p:blipFill>
          <p:spPr bwMode="auto">
            <a:xfrm>
              <a:off x="209401" y="475102"/>
              <a:ext cx="2868230" cy="357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zgcyx\Documents\WeChat Files\wxid_fg4z3j1k44gw22\FileStorage\File\2020-09\新建文件夹 (15)\未标题-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1691" r="1790" b="9404"/>
            <a:stretch>
              <a:fillRect/>
            </a:stretch>
          </p:blipFill>
          <p:spPr bwMode="auto">
            <a:xfrm>
              <a:off x="3077631" y="475101"/>
              <a:ext cx="2813613" cy="384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zgcyx\Documents\WeChat Files\wxid_fg4z3j1k44gw22\FileStorage\File\2020-09\新建文件夹 (15)\未标题-6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1644" r="1739" b="9404"/>
            <a:stretch>
              <a:fillRect/>
            </a:stretch>
          </p:blipFill>
          <p:spPr bwMode="auto">
            <a:xfrm>
              <a:off x="5891244" y="475100"/>
              <a:ext cx="2838495" cy="384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四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 panose="00020600040101010101"/>
                  <a:ea typeface="汉仪松阳体 W" panose="00020600040101010101"/>
                  <a:cs typeface="汉仪松阳体 W" panose="00020600040101010101"/>
                </a:rPr>
                <a:t>语文</a:t>
              </a:r>
              <a:endPara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endParaRP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4498869" y="994442"/>
            <a:ext cx="533821" cy="14555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067591" y="1168338"/>
            <a:ext cx="204090" cy="14555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312246" y="2711059"/>
            <a:ext cx="910746" cy="14555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486747" y="2533369"/>
            <a:ext cx="533821" cy="14555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342554" y="965642"/>
            <a:ext cx="3252217" cy="3456253"/>
            <a:chOff x="342554" y="965642"/>
            <a:chExt cx="3252217" cy="3456253"/>
          </a:xfrm>
        </p:grpSpPr>
        <p:sp>
          <p:nvSpPr>
            <p:cNvPr id="26" name="TextBox 25"/>
            <p:cNvSpPr txBox="1"/>
            <p:nvPr/>
          </p:nvSpPr>
          <p:spPr>
            <a:xfrm>
              <a:off x="342908" y="1390356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8" y="189990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②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8" y="2078858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③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6221" y="224200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④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6514" y="24177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⑤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2554" y="2927805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⑥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5867" y="3618840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zh-CN" altLang="en-US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⑧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867" y="3784421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⑨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2846" y="412138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⑩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554" y="3095329"/>
              <a:ext cx="216024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⑦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2906" y="1643076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⑫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56146" y="198295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⑬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56146" y="2511671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⑮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56145" y="2162710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⑭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70546" y="3013407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⑯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8092" y="965642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⑪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65291" y="4206453"/>
              <a:ext cx="324225" cy="21544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altLang="zh-CN" sz="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⑰</a:t>
              </a:r>
              <a:endParaRPr lang="zh-CN" altLang="en-US" sz="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3988676" y="1502975"/>
            <a:ext cx="1227065" cy="3969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3985668" y="3235117"/>
            <a:ext cx="1227065" cy="396933"/>
          </a:xfrm>
          <a:prstGeom prst="roundRect">
            <a:avLst/>
          </a:prstGeom>
          <a:solidFill>
            <a:srgbClr val="FFFF00"/>
          </a:solidFill>
          <a:ln>
            <a:solidFill>
              <a:srgbClr val="FFFC7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1053885" y="2564309"/>
            <a:ext cx="1227065" cy="3969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第一件事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80888" y="1425301"/>
            <a:ext cx="615397" cy="145551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261687" y="1424870"/>
            <a:ext cx="447874" cy="145551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86069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altLang="zh-CN" dirty="0" smtClean="0"/>
            </a:b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默读课文，完成表格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59068" y="1042035"/>
          <a:ext cx="8671560" cy="4115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505"/>
                <a:gridCol w="1840230"/>
                <a:gridCol w="1736090"/>
                <a:gridCol w="1734185"/>
                <a:gridCol w="1733550"/>
              </a:tblGrid>
              <a:tr h="55689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地点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主要人物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关键事件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第一件事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第二件事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第三件事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5482a9c7-0a2f-4ecb-8fdf-ac29f975741a}"/>
  <p:tag name="TABLE_ENDDRAG_ORIGIN_RECT" val="682*373"/>
  <p:tag name="TABLE_ENDDRAG_RECT" val="7*107*682*373"/>
</p:tagLst>
</file>

<file path=ppt/tags/tag2.xml><?xml version="1.0" encoding="utf-8"?>
<p:tagLst xmlns:p="http://schemas.openxmlformats.org/presentationml/2006/main">
  <p:tag name="KSO_WM_UNIT_TABLE_BEAUTIFY" val="smartTable{5482a9c7-0a2f-4ecb-8fdf-ac29f975741a}"/>
  <p:tag name="TABLE_ENDDRAG_ORIGIN_RECT" val="682*373"/>
  <p:tag name="TABLE_ENDDRAG_RECT" val="7*107*682*373"/>
</p:tagLst>
</file>

<file path=ppt/tags/tag3.xml><?xml version="1.0" encoding="utf-8"?>
<p:tagLst xmlns:p="http://schemas.openxmlformats.org/presentationml/2006/main">
  <p:tag name="KSO_WM_UNIT_TABLE_BEAUTIFY" val="smartTable{5482a9c7-0a2f-4ecb-8fdf-ac29f975741a}"/>
  <p:tag name="TABLE_ENDDRAG_ORIGIN_RECT" val="682*373"/>
  <p:tag name="TABLE_ENDDRAG_RECT" val="7*107*682*373"/>
</p:tagLst>
</file>

<file path=ppt/tags/tag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38*338*860*860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1054</Words>
  <Application>WPS 演示</Application>
  <PresentationFormat>全屏显示(16:9)</PresentationFormat>
  <Paragraphs>466</Paragraphs>
  <Slides>16</Slides>
  <Notes>23</Notes>
  <HiddenSlides>0</HiddenSlides>
  <MMClips>22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Arial</vt:lpstr>
      <vt:lpstr>Hei</vt:lpstr>
      <vt:lpstr>微软雅黑</vt:lpstr>
      <vt:lpstr>黑体</vt:lpstr>
      <vt:lpstr>汉仪松阳体 W</vt:lpstr>
      <vt:lpstr>汉仪松阳体 W</vt:lpstr>
      <vt:lpstr>楷体</vt:lpstr>
      <vt:lpstr>方正姚体</vt:lpstr>
      <vt:lpstr>华文楷体</vt:lpstr>
      <vt:lpstr>Calibri</vt:lpstr>
      <vt:lpstr>Arial Unicode MS</vt:lpstr>
      <vt:lpstr>从未如此可爱</vt:lpstr>
      <vt:lpstr>星落风起想念体</vt:lpstr>
      <vt:lpstr>仿宋</vt:lpstr>
      <vt:lpstr>Office 主题</vt:lpstr>
      <vt:lpstr> </vt:lpstr>
      <vt:lpstr> </vt:lpstr>
      <vt:lpstr> </vt:lpstr>
      <vt:lpstr>PowerPoint 演示文稿</vt:lpstr>
      <vt:lpstr> 我能读准</vt:lpstr>
      <vt:lpstr> 我能读准</vt:lpstr>
      <vt:lpstr>PowerPoint 演示文稿</vt:lpstr>
      <vt:lpstr>PowerPoint 演示文稿</vt:lpstr>
      <vt:lpstr> 默读课文，完成表格</vt:lpstr>
      <vt:lpstr>PowerPoint 演示文稿</vt:lpstr>
      <vt:lpstr> 默读课文，完成表格</vt:lpstr>
      <vt:lpstr>PowerPoint 演示文稿</vt:lpstr>
      <vt:lpstr> 默读课文，完成表格</vt:lpstr>
      <vt:lpstr> 把握文章主要内容</vt:lpstr>
      <vt:lpstr> 我会书写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Eill丶つ</cp:lastModifiedBy>
  <cp:revision>601</cp:revision>
  <dcterms:created xsi:type="dcterms:W3CDTF">2020-02-08T03:57:00Z</dcterms:created>
  <dcterms:modified xsi:type="dcterms:W3CDTF">2021-11-29T05:36:45Z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