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4"/>
  </p:notesMasterIdLst>
  <p:handoutMasterIdLst>
    <p:handoutMasterId r:id="rId29"/>
  </p:handoutMasterIdLst>
  <p:sldIdLst>
    <p:sldId id="523" r:id="rId3"/>
    <p:sldId id="941" r:id="rId5"/>
    <p:sldId id="1452" r:id="rId6"/>
    <p:sldId id="1369" r:id="rId7"/>
    <p:sldId id="1119" r:id="rId8"/>
    <p:sldId id="1370" r:id="rId9"/>
    <p:sldId id="1453" r:id="rId10"/>
    <p:sldId id="1454" r:id="rId11"/>
    <p:sldId id="1455" r:id="rId12"/>
    <p:sldId id="1375" r:id="rId13"/>
    <p:sldId id="1104" r:id="rId14"/>
    <p:sldId id="1378" r:id="rId15"/>
    <p:sldId id="1141" r:id="rId16"/>
    <p:sldId id="1099" r:id="rId17"/>
    <p:sldId id="1101" r:id="rId18"/>
    <p:sldId id="1112" r:id="rId19"/>
    <p:sldId id="1105" r:id="rId20"/>
    <p:sldId id="1108" r:id="rId21"/>
    <p:sldId id="1109" r:id="rId22"/>
    <p:sldId id="1456" r:id="rId23"/>
    <p:sldId id="1380" r:id="rId24"/>
    <p:sldId id="1382" r:id="rId25"/>
    <p:sldId id="1106" r:id="rId26"/>
    <p:sldId id="1390" r:id="rId27"/>
    <p:sldId id="1391" r:id="rId28"/>
  </p:sldIdLst>
  <p:sldSz cx="9144000" cy="5143500" type="screen16x9"/>
  <p:notesSz cx="6858000" cy="9144000"/>
  <p:embeddedFontLst>
    <p:embeddedFont>
      <p:font typeface="黑体" panose="02010609060101010101" pitchFamily="49" charset="-122"/>
      <p:regular r:id="rId33"/>
    </p:embeddedFont>
    <p:embeddedFont>
      <p:font typeface="楷体" panose="02010609060101010101" pitchFamily="49" charset="-122"/>
      <p:regular r:id="rId34"/>
    </p:embeddedFont>
    <p:embeddedFont>
      <p:font typeface="微软雅黑" panose="020B0503020204020204" charset="-122"/>
      <p:regular r:id="rId35"/>
    </p:embeddedFont>
    <p:embeddedFont>
      <p:font typeface="Calibri" panose="020F0502020204030204" charset="0"/>
      <p:regular r:id="rId36"/>
      <p:bold r:id="rId37"/>
      <p:italic r:id="rId38"/>
      <p:boldItalic r:id="rId39"/>
    </p:embeddedFont>
    <p:embeddedFont>
      <p:font typeface="仿宋_GB2312" panose="02010609030101010101" pitchFamily="49" charset="-122"/>
      <p:regular r:id="rId40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D39C56"/>
    <a:srgbClr val="E4BB83"/>
    <a:srgbClr val="BE7A3B"/>
    <a:srgbClr val="00B050"/>
    <a:srgbClr val="FEFCDE"/>
    <a:srgbClr val="0066FF"/>
    <a:srgbClr val="A38302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79" autoAdjust="0"/>
    <p:restoredTop sz="54074" autoAdjust="0"/>
  </p:normalViewPr>
  <p:slideViewPr>
    <p:cSldViewPr>
      <p:cViewPr varScale="1">
        <p:scale>
          <a:sx n="119" d="100"/>
          <a:sy n="119" d="100"/>
        </p:scale>
        <p:origin x="-210" y="-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1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578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3091"/>
        <p:guide pos="2084"/>
      </p:guideLst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font" Target="fonts/font8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flipH="1">
            <a:off x="1" y="123478"/>
            <a:ext cx="2771800" cy="216000"/>
          </a:xfrm>
          <a:prstGeom prst="rect">
            <a:avLst/>
          </a:prstGeom>
          <a:gradFill flip="none" rotWithShape="1">
            <a:gsLst>
              <a:gs pos="40000">
                <a:schemeClr val="accent5">
                  <a:lumMod val="60000"/>
                  <a:lumOff val="40000"/>
                </a:schemeClr>
              </a:gs>
              <a:gs pos="97000">
                <a:schemeClr val="bg1">
                  <a:alpha val="0"/>
                </a:schemeClr>
              </a:gs>
              <a:gs pos="70000">
                <a:schemeClr val="accent5">
                  <a:lumMod val="40000"/>
                  <a:lumOff val="60000"/>
                  <a:alpha val="7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en-US" altLang="zh-CN" sz="12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12  </a:t>
            </a:r>
            <a:r>
              <a:rPr kumimoji="1" lang="zh-CN" altLang="en-US" sz="12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盘古开天地</a:t>
            </a:r>
            <a:endParaRPr kumimoji="1" lang="zh-CN" altLang="en-US" sz="12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/>
          <a:srcRect l="1406" t="8306" r="1267" b="8722"/>
          <a:stretch>
            <a:fillRect/>
          </a:stretch>
        </p:blipFill>
        <p:spPr>
          <a:xfrm>
            <a:off x="635" y="4598035"/>
            <a:ext cx="9133840" cy="549275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635" y="4947285"/>
            <a:ext cx="1187450" cy="200025"/>
          </a:xfrm>
          <a:prstGeom prst="rect">
            <a:avLst/>
          </a:prstGeom>
          <a:solidFill>
            <a:srgbClr val="D39C5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6366510" y="4947285"/>
            <a:ext cx="2185670" cy="76200"/>
          </a:xfrm>
          <a:prstGeom prst="rect">
            <a:avLst/>
          </a:prstGeom>
          <a:solidFill>
            <a:srgbClr val="E4BB8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hyperlink" Target="&#38142;&#25509;&#65306;&#38647;&#22768;.mp3" TargetMode="External"/><Relationship Id="rId3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 flipH="1">
            <a:off x="0" y="231775"/>
            <a:ext cx="2781935" cy="252095"/>
          </a:xfrm>
          <a:prstGeom prst="rect">
            <a:avLst/>
          </a:prstGeom>
          <a:gradFill flip="none" rotWithShape="1">
            <a:gsLst>
              <a:gs pos="40000">
                <a:schemeClr val="bg1"/>
              </a:gs>
              <a:gs pos="99000">
                <a:schemeClr val="bg1">
                  <a:alpha val="0"/>
                </a:schemeClr>
              </a:gs>
              <a:gs pos="77000">
                <a:schemeClr val="bg1">
                  <a:alpha val="5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"/>
          <p:cNvSpPr txBox="1"/>
          <p:nvPr/>
        </p:nvSpPr>
        <p:spPr>
          <a:xfrm>
            <a:off x="78841" y="215300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kumimoji="1"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语文  四年级  上册</a:t>
            </a:r>
            <a:endParaRPr kumimoji="1"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897" y="4630648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文本框 14">
            <a:hlinkClick r:id="rId3" action="ppaction://hlinksldjump"/>
          </p:cNvPr>
          <p:cNvSpPr txBox="1"/>
          <p:nvPr/>
        </p:nvSpPr>
        <p:spPr>
          <a:xfrm>
            <a:off x="7275010" y="4619912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第二课时</a:t>
            </a:r>
            <a:endParaRPr kumimoji="1"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4" name="TextBox 48"/>
          <p:cNvSpPr txBox="1"/>
          <p:nvPr/>
        </p:nvSpPr>
        <p:spPr>
          <a:xfrm>
            <a:off x="1666875" y="1181735"/>
            <a:ext cx="5852795" cy="1083945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6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12 </a:t>
            </a:r>
            <a:r>
              <a:rPr lang="zh-CN" altLang="en-US" sz="6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盘古开天地</a:t>
            </a:r>
            <a:endParaRPr lang="zh-CN" altLang="en-US" sz="6600" b="1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 preferRelativeResize="0">
            <a:picLocks noChangeAspect="1" noChangeArrowheads="1"/>
          </p:cNvPicPr>
          <p:nvPr/>
        </p:nvPicPr>
        <p:blipFill rotWithShape="1">
          <a:blip r:embed="rId1">
            <a:lum bright="54000"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"/>
          <a:stretch>
            <a:fillRect/>
          </a:stretch>
        </p:blipFill>
        <p:spPr bwMode="auto">
          <a:xfrm>
            <a:off x="6372393" y="2427505"/>
            <a:ext cx="2782401" cy="2195032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322580" y="402590"/>
            <a:ext cx="8492490" cy="353822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 anchor="t">
            <a:spAutoFit/>
          </a:bodyPr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天和地分开后，盘古怕它们还会合在一起，就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头顶天，脚踏地，站在天地当中，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随着它们的变化而变化。天每天升高一丈，地每天加厚一丈，盘古的身体也跟着长高。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这样过了一万八千年，天升得高极了，地变得厚极了。盘古这个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巍峨的巨人就像一根柱子，撑在天和地之间，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不让它们重新合拢。又不知过了多少年，天和地终于成形了，盘古也精疲力竭，累得倒下了。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61695" y="1059750"/>
            <a:ext cx="651030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默读课文第五自然段，用横线画出这个自然段的中心句。</a:t>
            </a:r>
            <a:endParaRPr lang="en-US" altLang="en-US" sz="28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1924667"/>
            <a:ext cx="1104039" cy="1582166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000" y="2715750"/>
            <a:ext cx="2766903" cy="18359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5050" y="1180563"/>
            <a:ext cx="856800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盘古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倒下以后，他的身体发生了巨大的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变化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224000" y="1653313"/>
            <a:ext cx="6516000" cy="3048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云形 9"/>
          <p:cNvSpPr/>
          <p:nvPr/>
        </p:nvSpPr>
        <p:spPr>
          <a:xfrm>
            <a:off x="2340000" y="410595"/>
            <a:ext cx="2232000" cy="914400"/>
          </a:xfrm>
          <a:prstGeom prst="cloud">
            <a:avLst/>
          </a:prstGeom>
          <a:grpFill/>
          <a:ln>
            <a:solidFill>
              <a:srgbClr val="FFC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中心句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44165" y="2139950"/>
            <a:ext cx="2711450" cy="2136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/>
        </p:nvGrpSpPr>
        <p:grpSpPr>
          <a:xfrm>
            <a:off x="1118870" y="3341370"/>
            <a:ext cx="2150110" cy="932180"/>
            <a:chOff x="4193311" y="3961463"/>
            <a:chExt cx="1944357" cy="975475"/>
          </a:xfrm>
        </p:grpSpPr>
        <p:sp>
          <p:nvSpPr>
            <p:cNvPr id="82" name="云形 81"/>
            <p:cNvSpPr/>
            <p:nvPr/>
          </p:nvSpPr>
          <p:spPr>
            <a:xfrm>
              <a:off x="4193311" y="3961463"/>
              <a:ext cx="1944357" cy="975475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397164" y="4176094"/>
              <a:ext cx="1536651" cy="546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四季的风</a:t>
              </a:r>
              <a:endPara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5687695" y="3341370"/>
            <a:ext cx="2324100" cy="1039495"/>
            <a:chOff x="4193311" y="4052187"/>
            <a:chExt cx="1728941" cy="884752"/>
          </a:xfrm>
        </p:grpSpPr>
        <p:sp>
          <p:nvSpPr>
            <p:cNvPr id="51" name="云形 50"/>
            <p:cNvSpPr/>
            <p:nvPr/>
          </p:nvSpPr>
          <p:spPr>
            <a:xfrm>
              <a:off x="4193311" y="4052187"/>
              <a:ext cx="1728941" cy="884752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488611" y="4284740"/>
              <a:ext cx="1249238" cy="444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飘动的云</a:t>
              </a:r>
              <a:endPara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491816" y="484049"/>
            <a:ext cx="1407160" cy="82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eaLnBrk="0" hangingPunct="0">
              <a:defRPr sz="240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sz="4800" b="1" dirty="0">
                <a:solidFill>
                  <a:srgbClr val="FF0000"/>
                </a:solidFill>
              </a:rPr>
              <a:t>气息</a:t>
            </a:r>
            <a:endParaRPr lang="zh-CN" sz="4800" b="1" dirty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9325" y="1661795"/>
            <a:ext cx="2489200" cy="1610360"/>
          </a:xfrm>
          <a:prstGeom prst="round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b="9410"/>
          <a:stretch>
            <a:fillRect/>
          </a:stretch>
        </p:blipFill>
        <p:spPr>
          <a:xfrm>
            <a:off x="5474970" y="1661795"/>
            <a:ext cx="2379345" cy="160972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283710" y="1419404"/>
            <a:ext cx="558927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隆隆的雷声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743536" y="1635939"/>
            <a:ext cx="1407160" cy="82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eaLnBrk="0" hangingPunct="0">
              <a:defRPr sz="240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sz="4800" b="1" dirty="0">
                <a:solidFill>
                  <a:srgbClr val="FF0000"/>
                </a:solidFill>
              </a:rPr>
              <a:t>声音</a:t>
            </a:r>
            <a:endParaRPr lang="zh-CN" sz="4800" b="1" dirty="0">
              <a:solidFill>
                <a:srgbClr val="FF0000"/>
              </a:solidFill>
            </a:endParaRPr>
          </a:p>
        </p:txBody>
      </p:sp>
      <p:pic>
        <p:nvPicPr>
          <p:cNvPr id="3" name="链接1：雷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581140" y="2693698"/>
            <a:ext cx="609600" cy="6096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165940" y="2560202"/>
            <a:ext cx="1574060" cy="875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 b="7674"/>
          <a:stretch>
            <a:fillRect/>
          </a:stretch>
        </p:blipFill>
        <p:spPr>
          <a:xfrm>
            <a:off x="5004056" y="2211755"/>
            <a:ext cx="2372360" cy="146431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bldLvl="0" animBg="1" autoUpdateAnimBg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299835" y="3435350"/>
            <a:ext cx="1423035" cy="5835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3300"/>
                </a:solidFill>
                <a:latin typeface="Arial" panose="020B0604020202020204" pitchFamily="34" charset="0"/>
                <a:ea typeface="楷体_GB2312" panose="02010609030101010101" pitchFamily="49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月亮</a:t>
            </a:r>
            <a:endParaRPr lang="zh-CN" altLang="en-US" sz="3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916045" y="1385570"/>
            <a:ext cx="1467485" cy="1658239"/>
            <a:chOff x="5029432" y="2796622"/>
            <a:chExt cx="4322278" cy="2551979"/>
          </a:xfrm>
        </p:grpSpPr>
        <p:sp>
          <p:nvSpPr>
            <p:cNvPr id="14" name="云形 13"/>
            <p:cNvSpPr/>
            <p:nvPr/>
          </p:nvSpPr>
          <p:spPr>
            <a:xfrm>
              <a:off x="5029432" y="2796622"/>
              <a:ext cx="3936994" cy="2551979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51248" y="3338993"/>
              <a:ext cx="3800462" cy="1466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温暖</a:t>
              </a:r>
              <a:endPara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光明</a:t>
              </a:r>
              <a:endPara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b="9271"/>
          <a:stretch>
            <a:fillRect/>
          </a:stretch>
        </p:blipFill>
        <p:spPr>
          <a:xfrm>
            <a:off x="784860" y="1355725"/>
            <a:ext cx="2805430" cy="1773555"/>
          </a:xfrm>
          <a:prstGeom prst="round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16767" b="9097"/>
          <a:stretch>
            <a:fillRect/>
          </a:stretch>
        </p:blipFill>
        <p:spPr>
          <a:xfrm>
            <a:off x="5478780" y="1355725"/>
            <a:ext cx="2770505" cy="1773555"/>
          </a:xfrm>
          <a:prstGeom prst="round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65406" y="525959"/>
            <a:ext cx="1407160" cy="82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eaLnBrk="0" hangingPunct="0">
              <a:defRPr sz="240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sz="4800" b="1" dirty="0">
                <a:solidFill>
                  <a:srgbClr val="FF0000"/>
                </a:solidFill>
              </a:rPr>
              <a:t>眼睛</a:t>
            </a:r>
            <a:endParaRPr lang="zh-CN" sz="4800" b="1" dirty="0">
              <a:solidFill>
                <a:srgbClr val="FF0000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331595" y="3272155"/>
            <a:ext cx="1534795" cy="5835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3300"/>
                </a:solidFill>
                <a:latin typeface="Arial" panose="020B0604020202020204" pitchFamily="34" charset="0"/>
                <a:ea typeface="楷体_GB2312" panose="02010609030101010101" pitchFamily="49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太阳</a:t>
            </a:r>
            <a:endParaRPr lang="zh-CN" altLang="en-US" sz="3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 autoUpdateAnimBg="0"/>
      <p:bldP spid="6" grpId="0" animBg="1"/>
      <p:bldP spid="6" grpId="1" animBg="1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482850" y="339725"/>
            <a:ext cx="3620770" cy="82994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buClrTx/>
              <a:buSzTx/>
              <a:buFontTx/>
            </a:pPr>
            <a:r>
              <a:rPr lang="zh-CN" altLang="en-US" sz="4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  <a:sym typeface="+mn-ea"/>
              </a:rPr>
              <a:t>四肢</a:t>
            </a:r>
            <a:r>
              <a:rPr lang="zh-CN" altLang="en-US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  <a:sym typeface="+mn-ea"/>
              </a:rPr>
              <a:t>和躯干</a:t>
            </a: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11589" b="14063"/>
          <a:stretch>
            <a:fillRect/>
          </a:stretch>
        </p:blipFill>
        <p:spPr>
          <a:xfrm rot="2640000">
            <a:off x="685165" y="835660"/>
            <a:ext cx="3086100" cy="25806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r="7862" b="7014"/>
          <a:stretch>
            <a:fillRect/>
          </a:stretch>
        </p:blipFill>
        <p:spPr>
          <a:xfrm>
            <a:off x="4639310" y="1612900"/>
            <a:ext cx="3150235" cy="1799590"/>
          </a:xfrm>
          <a:prstGeom prst="roundRect">
            <a:avLst/>
          </a:prstGeom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942340" y="3724275"/>
            <a:ext cx="2858135" cy="5835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buClrTx/>
              <a:buSzTx/>
              <a:buFontTx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大地的四极</a:t>
            </a:r>
            <a:endParaRPr lang="zh-CN" altLang="en-US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66030" y="3724275"/>
            <a:ext cx="2651760" cy="5835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buClrTx/>
              <a:buSzTx/>
              <a:buFontTx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五方的名山</a:t>
            </a:r>
            <a:endParaRPr lang="zh-CN" altLang="en-US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" grpId="1" animBg="1"/>
      <p:bldP spid="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12820" y="626289"/>
            <a:ext cx="1407160" cy="82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eaLnBrk="0" hangingPunct="0">
              <a:defRPr sz="2400">
                <a:solidFill>
                  <a:srgbClr val="0033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800" b="1" dirty="0" smtClean="0">
                <a:solidFill>
                  <a:srgbClr val="FF0000"/>
                </a:solidFill>
              </a:rPr>
              <a:t>血液</a:t>
            </a:r>
            <a:endParaRPr lang="zh-CN" sz="4800" b="1" dirty="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47945" y="2211705"/>
            <a:ext cx="304101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奔流不息的江河</a:t>
            </a:r>
            <a:endParaRPr lang="zh-CN" altLang="en-US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000" y="1707750"/>
            <a:ext cx="4191000" cy="2476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 autoUpdateAnimBg="0"/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655490" y="4455002"/>
            <a:ext cx="57251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3600">
                <a:ea typeface="仿宋_GB2312" panose="02010609030101010101" pitchFamily="49" charset="-122"/>
              </a:rPr>
              <a:t>       </a:t>
            </a:r>
            <a:endParaRPr lang="zh-CN" altLang="en-US" sz="3600" b="1">
              <a:solidFill>
                <a:srgbClr val="003300"/>
              </a:solidFill>
              <a:ea typeface="楷体_GB2312" panose="02010609030101010101" pitchFamily="49" charset="-122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72135" y="584200"/>
            <a:ext cx="2141220" cy="6451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 smtClean="0">
                <a:ea typeface="楷体" panose="02010609060101010101" pitchFamily="49" charset="-122"/>
              </a:rPr>
              <a:t>       </a:t>
            </a:r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  <a:sym typeface="+mn-ea"/>
              </a:rPr>
              <a:t>汗毛</a:t>
            </a:r>
            <a:endParaRPr lang="zh-CN" altLang="en-US" sz="2400" b="1" dirty="0">
              <a:ea typeface="楷体" panose="02010609060101010101" pitchFamily="49" charset="-122"/>
            </a:endParaRPr>
          </a:p>
        </p:txBody>
      </p:sp>
      <p:pic>
        <p:nvPicPr>
          <p:cNvPr id="11" name="Picture 2" descr="图片3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9"/>
          <a:stretch>
            <a:fillRect/>
          </a:stretch>
        </p:blipFill>
        <p:spPr bwMode="auto">
          <a:xfrm>
            <a:off x="5356860" y="2901315"/>
            <a:ext cx="2197735" cy="1449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910" y="1466215"/>
            <a:ext cx="2018030" cy="1288415"/>
          </a:xfrm>
          <a:prstGeom prst="round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235" y="3077210"/>
            <a:ext cx="1897380" cy="1278255"/>
          </a:xfrm>
          <a:prstGeom prst="round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b="5868"/>
          <a:stretch>
            <a:fillRect/>
          </a:stretch>
        </p:blipFill>
        <p:spPr>
          <a:xfrm>
            <a:off x="5357495" y="1322705"/>
            <a:ext cx="2121535" cy="1384935"/>
          </a:xfrm>
          <a:prstGeom prst="round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700655" y="628015"/>
            <a:ext cx="3535045" cy="5835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 smtClean="0">
                <a:solidFill>
                  <a:srgbClr val="0000FF"/>
                </a:solidFill>
                <a:ea typeface="楷体" panose="02010609060101010101" pitchFamily="49" charset="-122"/>
              </a:rPr>
              <a:t>     </a:t>
            </a: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茂盛的花草树木</a:t>
            </a:r>
            <a:endParaRPr lang="zh-CN" altLang="en-US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96715" y="4455002"/>
            <a:ext cx="57251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3600">
                <a:ea typeface="仿宋_GB2312" panose="02010609030101010101" pitchFamily="49" charset="-122"/>
              </a:rPr>
              <a:t>       </a:t>
            </a:r>
            <a:endParaRPr lang="zh-CN" altLang="en-US" sz="3600" b="1">
              <a:solidFill>
                <a:srgbClr val="003300"/>
              </a:solidFill>
              <a:ea typeface="楷体_GB2312" panose="02010609030101010101" pitchFamily="49" charset="-122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91465" y="833755"/>
            <a:ext cx="2764790" cy="768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buClrTx/>
              <a:buSzTx/>
              <a:buFontTx/>
            </a:pPr>
            <a:r>
              <a:rPr lang="zh-CN" altLang="en-US" sz="2400" b="1" dirty="0" smtClean="0">
                <a:ea typeface="楷体" panose="02010609060101010101" pitchFamily="49" charset="-122"/>
              </a:rPr>
              <a:t>       </a:t>
            </a:r>
            <a:r>
              <a:rPr lang="zh-CN" altLang="en-US" sz="4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  <a:sym typeface="+mn-ea"/>
              </a:rPr>
              <a:t>汗水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0970" y="1729105"/>
            <a:ext cx="2926080" cy="18288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0" y="1729105"/>
            <a:ext cx="2707640" cy="18288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44165" y="915670"/>
            <a:ext cx="3618230" cy="5835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buClrTx/>
              <a:buSzTx/>
              <a:buFontTx/>
            </a:pP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滋润万物的雨露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30000" y="2805240"/>
            <a:ext cx="7884000" cy="954107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谁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能借助课文的前两幅插图，简要讲一讲盘古在沉睡中苏醒和劈开“大鸡蛋”的情节？</a:t>
            </a:r>
            <a:endParaRPr lang="zh-CN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68220" y="699770"/>
            <a:ext cx="2047875" cy="16764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945" y="699135"/>
            <a:ext cx="2079625" cy="1677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55650" y="915670"/>
            <a:ext cx="792416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盘古身体的这些变化带给你怎样的</a:t>
            </a:r>
            <a:r>
              <a:rPr lang="zh-CN" altLang="en-US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感受？</a:t>
            </a:r>
            <a:endParaRPr lang="en-US" altLang="zh-CN" sz="32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76860" y="386715"/>
            <a:ext cx="8727440" cy="370903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p>
            <a:pPr lvl="0">
              <a:lnSpc>
                <a:spcPct val="120000"/>
              </a:lnSpc>
            </a:pP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盘古倒下以后，他的身体发生了巨大的变化。他呼出的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气息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变成了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四季的风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飘动的云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；他发出的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声音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化作了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隆隆的雷声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；他的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左眼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变成了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太阳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，照耀大地，他的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右眼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变成了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月亮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，给夜晚带来光明；他的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四肢和躯干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变成了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大地的四极和五方的名山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；他的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血液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变成了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奔流不息的江河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；他的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汗毛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变成了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茂盛的花草树木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；他的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汗水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变成了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滋润万物的雨露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......</a:t>
            </a:r>
            <a:endParaRPr lang="en-US" altLang="zh-CN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55015" y="555625"/>
            <a:ext cx="742061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从</a:t>
            </a:r>
            <a:r>
              <a:rPr lang="zh-CN" altLang="en-US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这些神奇的变化中你</a:t>
            </a:r>
            <a:r>
              <a:rPr lang="zh-CN" altLang="en-US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又发现了什么？</a:t>
            </a:r>
            <a:endParaRPr lang="en-US" altLang="zh-CN" sz="32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8000" y="422762"/>
            <a:ext cx="7848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盘古的身体还能变化成什么？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220283" y="2277050"/>
            <a:ext cx="197040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矿藏、宝石</a:t>
            </a:r>
            <a:endParaRPr lang="zh-CN" altLang="en-US" dirty="0"/>
          </a:p>
        </p:txBody>
      </p:sp>
      <p:sp>
        <p:nvSpPr>
          <p:cNvPr id="5" name="TextBox 2"/>
          <p:cNvSpPr txBox="1"/>
          <p:nvPr/>
        </p:nvSpPr>
        <p:spPr>
          <a:xfrm>
            <a:off x="843881" y="1064368"/>
            <a:ext cx="7760119" cy="1212640"/>
          </a:xfrm>
          <a:prstGeom prst="rect">
            <a:avLst/>
          </a:prstGeom>
          <a:noFill/>
          <a:ln w="25400">
            <a:noFill/>
            <a:prstDash val="dashDot"/>
          </a:ln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他的</a:t>
            </a:r>
            <a:r>
              <a:rPr lang="zh-CN" altLang="en-US" sz="2800" b="1" u="sng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变成了</a:t>
            </a:r>
            <a:r>
              <a:rPr lang="zh-CN" altLang="en-US" sz="2800" b="1" u="sng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     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，给出行的人们带来方便。</a:t>
            </a:r>
            <a:endParaRPr lang="en-US" altLang="zh-CN" sz="28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340000" y="1051996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筋脉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4356000" y="1063255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条条道路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800066" y="2393890"/>
            <a:ext cx="7900594" cy="521970"/>
          </a:xfrm>
          <a:prstGeom prst="rect">
            <a:avLst/>
          </a:prstGeom>
          <a:ln w="25400">
            <a:noFill/>
            <a:prstDash val="dashDot"/>
          </a:ln>
        </p:spPr>
        <p:txBody>
          <a:bodyPr wrap="square">
            <a:spAutoFit/>
          </a:bodyPr>
          <a:p>
            <a:pPr lvl="0"/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他的</a:t>
            </a:r>
            <a:r>
              <a:rPr lang="zh-CN" altLang="en-US" sz="2800" b="1" u="sng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   </a:t>
            </a:r>
            <a:r>
              <a:rPr lang="en-US" altLang="zh-CN" sz="2800" b="1" u="sng" dirty="0" smtClean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800" b="1" u="sng" dirty="0" smtClean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变成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了</a:t>
            </a:r>
            <a:r>
              <a:rPr lang="zh-CN" altLang="en-US" sz="2800" b="1" u="sng" dirty="0" smtClean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en-US" altLang="zh-CN" sz="2800" b="1" u="sng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2800" b="1" u="sng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268173" y="2310705"/>
            <a:ext cx="1970405" cy="52197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骨骼</a:t>
            </a:r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和牙齿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3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22300" y="1131750"/>
            <a:ext cx="789940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伟大的巨人盘古，用他的整个身体创造了美丽的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世界。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875" y="372960"/>
            <a:ext cx="8208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你来说一说盘古开天地的过程吧！</a:t>
            </a:r>
            <a:endParaRPr lang="zh-CN" altLang="en-US" sz="24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5605" y="2211705"/>
            <a:ext cx="2453640" cy="1383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借助文中表示时间的词语作为线索</a:t>
            </a:r>
            <a:endParaRPr lang="zh-CN" altLang="en-US" sz="2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451774" y="2067750"/>
            <a:ext cx="5112000" cy="461665"/>
          </a:xfrm>
          <a:prstGeom prst="rect">
            <a:avLst/>
          </a:prstGeom>
          <a:ln w="25400">
            <a:noFill/>
            <a:prstDash val="dashDot"/>
          </a:ln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用“很久很久以前”引出故事的开始。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51774" y="2589957"/>
            <a:ext cx="4432226" cy="461665"/>
          </a:xfrm>
          <a:prstGeom prst="rect">
            <a:avLst/>
          </a:prstGeom>
          <a:ln w="25400">
            <a:noFill/>
            <a:prstDash val="dashDot"/>
          </a:ln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用“有一天”讲述故事的发生。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451774" y="3112165"/>
            <a:ext cx="5112000" cy="1200329"/>
          </a:xfrm>
          <a:prstGeom prst="rect">
            <a:avLst/>
          </a:prstGeom>
          <a:ln w="25400">
            <a:noFill/>
            <a:prstDash val="dashDot"/>
          </a:ln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抓住“天和地分开后”“过了一万八千年”“盘古倒下以后”讲述故事的经过。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左大括号 2"/>
          <p:cNvSpPr/>
          <p:nvPr/>
        </p:nvSpPr>
        <p:spPr>
          <a:xfrm>
            <a:off x="3204000" y="2139750"/>
            <a:ext cx="216000" cy="2088000"/>
          </a:xfrm>
          <a:prstGeom prst="leftBrace">
            <a:avLst/>
          </a:prstGeom>
          <a:ln w="317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/>
      <p:bldP spid="8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000" y="411505"/>
            <a:ext cx="81360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课下请同学们多多阅读其他中国神话故事，选择一个感兴趣的故事多读几遍，然后讲给同学听。</a:t>
            </a:r>
            <a:endParaRPr lang="zh-CN" altLang="en-US" sz="28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149" y="1746521"/>
            <a:ext cx="2320425" cy="2359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000" y="1746521"/>
            <a:ext cx="2277300" cy="2313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1861269" y="4127721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嫦娥奔月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079558" y="4081976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共工触山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37820" y="491490"/>
            <a:ext cx="8469630" cy="310769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有一天，盘古醒来了，睁眼一看，周围黑乎乎一片，什么也看不见。他一使劲翻身坐了起来，只听咔嚓一声，</a:t>
            </a:r>
            <a:r>
              <a:rPr lang="en-US" altLang="zh-CN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大鸡蛋</a:t>
            </a:r>
            <a:r>
              <a:rPr lang="en-US" altLang="zh-CN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裂开了一条缝，一丝微光透了进来。巨人见身边有一把斧头，就拿起斧头，对着眼前的黑暗劈过去，只听见一声巨响，</a:t>
            </a:r>
            <a:r>
              <a:rPr lang="en-US" altLang="zh-CN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大鸡蛋</a:t>
            </a:r>
            <a:r>
              <a:rPr lang="en-US" altLang="zh-CN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碎了。轻而清的东西，缓缓上升，变成了天；重而浊的东西，慢慢下降，变成了地。</a:t>
            </a:r>
            <a:endParaRPr lang="zh-CN" altLang="en-US" sz="2800" b="1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1"/>
          <p:cNvSpPr txBox="1"/>
          <p:nvPr/>
        </p:nvSpPr>
        <p:spPr>
          <a:xfrm>
            <a:off x="338455" y="3566795"/>
            <a:ext cx="83000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从盘古开天辟地的一系列动作，你感受到了他是个怎样的人？</a:t>
            </a:r>
            <a:endParaRPr lang="zh-CN" altLang="en-US" sz="2400" b="1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0000" y="1354957"/>
            <a:ext cx="5400000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自读第三、四自然段，边读边思考：为了不让天地再合起来，盘古做了什么？在文中勾画出有关的句子吧。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05" y="1779750"/>
            <a:ext cx="1417241" cy="20310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16"/>
          <p:cNvSpPr/>
          <p:nvPr/>
        </p:nvSpPr>
        <p:spPr>
          <a:xfrm>
            <a:off x="3780000" y="1461126"/>
            <a:ext cx="720000" cy="41529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6609500" y="1461126"/>
            <a:ext cx="720000" cy="41529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66278" y="545811"/>
            <a:ext cx="8229600" cy="181483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 anchor="t">
            <a:spAutoFit/>
          </a:bodyPr>
          <a:lstStyle/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天和地分开后，盘古怕它们还会合在一起，就头顶天，脚踏地，站在天地当中，随着它们的变化而变化。天每天升高一丈，地每天加厚一丈，盘古的身体也跟着长高。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2000" y="2499749"/>
            <a:ext cx="388800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你能把盘古的做法</a:t>
            </a:r>
            <a:r>
              <a:rPr 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用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一个</a:t>
            </a:r>
            <a:r>
              <a:rPr lang="en-US" sz="2800" b="1" dirty="0" err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成语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来</a:t>
            </a:r>
            <a:r>
              <a:rPr lang="en-US" sz="2800" b="1" dirty="0" err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概括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吗</a:t>
            </a:r>
            <a:r>
              <a:rPr 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？</a:t>
            </a:r>
            <a:endParaRPr lang="en-US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1223980" y="3651750"/>
            <a:ext cx="1944040" cy="57594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顶天立地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670363" y="1453226"/>
            <a:ext cx="7776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670363" y="1866311"/>
            <a:ext cx="7776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670363" y="2298311"/>
            <a:ext cx="2952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5806913" y="2499748"/>
            <a:ext cx="330889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你</a:t>
            </a:r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知道“一丈”有多高吗？</a:t>
            </a:r>
            <a:endParaRPr lang="zh-CN" altLang="en-US" sz="2800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  <p:bldP spid="7" grpId="0"/>
      <p:bldP spid="9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116000" y="1416320"/>
            <a:ext cx="6912000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800" b="1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一</a:t>
            </a:r>
            <a:r>
              <a:rPr lang="zh-CN" altLang="en-US" sz="28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丈是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3.3</a:t>
            </a:r>
            <a:r>
              <a:rPr lang="zh-CN" altLang="en-US" sz="28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米，大概是多</a:t>
            </a:r>
            <a:r>
              <a:rPr lang="zh-CN" altLang="en-US" sz="28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高呢</a:t>
            </a:r>
            <a:r>
              <a:rPr lang="zh-CN" altLang="en-US" sz="2800" b="1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？你能举出一</a:t>
            </a:r>
            <a:r>
              <a:rPr lang="zh-CN" altLang="en-US" sz="2800" b="1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个生活中的例子来说明</a:t>
            </a:r>
            <a:r>
              <a:rPr lang="zh-CN" altLang="en-US" sz="2800" b="1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吗？</a:t>
            </a:r>
            <a:endParaRPr lang="zh-CN" altLang="en-US" sz="2800" b="1" dirty="0" smtClean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114300" y="626745"/>
            <a:ext cx="902779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头顶天，脚踏地，站在天地当中。</a:t>
            </a:r>
            <a:endParaRPr lang="zh-CN" altLang="en-US" sz="4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0020" y="1562735"/>
            <a:ext cx="3340100" cy="2644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95793" y="699481"/>
            <a:ext cx="8229600" cy="181483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 anchor="t">
            <a:spAutoFit/>
          </a:bodyPr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天和地分开后，盘古怕它们还会合在一起，就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头顶天，脚踏地，站在天地当中，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随着它们的变化而变化。天每天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升高一丈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，地每天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加厚一丈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，盘古的身体也跟着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长高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9705" y="1275080"/>
            <a:ext cx="88519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 dirty="0">
                <a:sym typeface="+mn-ea"/>
              </a:rPr>
              <a:t>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盘古这个巍峨的巨人就像一根柱子，撑在天和地之间。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9385" y="2292985"/>
            <a:ext cx="88519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 dirty="0">
                <a:sym typeface="+mn-ea"/>
              </a:rPr>
              <a:t>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盘古这个巨人就像一根柱子，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立在天和地之间。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07820" y="1273175"/>
            <a:ext cx="14427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 dirty="0">
                <a:solidFill>
                  <a:srgbClr val="FF0000"/>
                </a:solidFill>
                <a:sym typeface="+mn-ea"/>
              </a:rPr>
              <a:t> 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巍峨的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95975" y="1273175"/>
            <a:ext cx="8699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 dirty="0">
                <a:solidFill>
                  <a:srgbClr val="FF0000"/>
                </a:solidFill>
                <a:sym typeface="+mn-ea"/>
              </a:rPr>
              <a:t> 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撑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47720" y="3003550"/>
            <a:ext cx="213106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None/>
            </a:pPr>
            <a:r>
              <a:rPr lang="zh-CN" altLang="en-US" sz="32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  <a:sym typeface="+mn-ea"/>
              </a:rPr>
              <a:t>精疲力竭</a:t>
            </a:r>
            <a:endParaRPr lang="zh-CN" altLang="en-US" sz="3200" b="1" dirty="0" smtClean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3" grpId="0"/>
      <p:bldP spid="6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2640,&quot;width&quot;:3225}"/>
</p:tagLst>
</file>

<file path=ppt/theme/theme1.xml><?xml version="1.0" encoding="utf-8"?>
<a:theme xmlns:a="http://schemas.openxmlformats.org/drawingml/2006/main" name="1_Office 主题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t">
        <a:spAutoFit/>
      </a:bodyPr>
      <a:lstStyle>
        <a:defPPr>
          <a:defRPr lang="en-US" altLang="zh-CN" sz="1600" b="1" dirty="0">
            <a:sym typeface="+mn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1417</Words>
  <Application>WPS 演示</Application>
  <PresentationFormat>全屏显示(16:9)</PresentationFormat>
  <Paragraphs>126</Paragraphs>
  <Slides>25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6" baseType="lpstr">
      <vt:lpstr>Arial</vt:lpstr>
      <vt:lpstr>宋体</vt:lpstr>
      <vt:lpstr>Wingdings</vt:lpstr>
      <vt:lpstr>黑体</vt:lpstr>
      <vt:lpstr>幼圆</vt:lpstr>
      <vt:lpstr>楷体</vt:lpstr>
      <vt:lpstr>汉语拼音</vt:lpstr>
      <vt:lpstr>汉语拼音</vt:lpstr>
      <vt:lpstr>Times New Roman</vt:lpstr>
      <vt:lpstr>微软雅黑</vt:lpstr>
      <vt:lpstr>Arial Unicode MS</vt:lpstr>
      <vt:lpstr>Calibri</vt:lpstr>
      <vt:lpstr>华文楷体</vt:lpstr>
      <vt:lpstr>楷体_GB2312</vt:lpstr>
      <vt:lpstr>仿宋_GB2312</vt:lpstr>
      <vt:lpstr>方正舒体</vt:lpstr>
      <vt:lpstr>等线</vt:lpstr>
      <vt:lpstr>华文彩云</vt:lpstr>
      <vt:lpstr>方正姚体</vt:lpstr>
      <vt:lpstr>Impact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3588.pptx</dc:title>
  <dc:creator/>
  <cp:lastModifiedBy>Yee</cp:lastModifiedBy>
  <cp:revision>132</cp:revision>
  <dcterms:created xsi:type="dcterms:W3CDTF">2017-03-17T02:28:00Z</dcterms:created>
  <dcterms:modified xsi:type="dcterms:W3CDTF">2021-10-17T07:55:24Z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5CD97807DECE46E991EEADEA78E8CE1D</vt:lpwstr>
  </property>
</Properties>
</file>