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19" r:id="rId3"/>
    <p:sldId id="797" r:id="rId5"/>
    <p:sldId id="810" r:id="rId6"/>
    <p:sldId id="834" r:id="rId7"/>
    <p:sldId id="842" r:id="rId8"/>
    <p:sldId id="836" r:id="rId9"/>
    <p:sldId id="843" r:id="rId10"/>
    <p:sldId id="845" r:id="rId11"/>
    <p:sldId id="837" r:id="rId12"/>
    <p:sldId id="79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009900"/>
    <a:srgbClr val="FF6600"/>
    <a:srgbClr val="EE6060"/>
    <a:srgbClr val="FF9933"/>
    <a:srgbClr val="0000FF"/>
    <a:srgbClr val="FF9F9F"/>
    <a:srgbClr val="FFB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4660"/>
  </p:normalViewPr>
  <p:slideViewPr>
    <p:cSldViewPr>
      <p:cViewPr varScale="1">
        <p:scale>
          <a:sx n="95" d="100"/>
          <a:sy n="95" d="100"/>
        </p:scale>
        <p:origin x="816" y="108"/>
      </p:cViewPr>
      <p:guideLst>
        <p:guide orient="horz" pos="1544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641D3-F65A-49DF-8032-C6A020FC28BA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5F77-BFB4-4C55-A523-E7A73B3F3B2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
绿色圃中小学教育http://www.LSPJY.com 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22E9-6C04-44A8-B0E8-6DE6B0157A8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B25F-E7B9-4E7B-9E3C-D8BB9BDAF9F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C1FA-8D20-4D40-B3D1-9CB8CDB3F60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F61E-4445-464F-BF1F-68C16021DFB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1CD3-A17E-4E3F-86B2-649C23769BB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01FF-308C-4727-A594-983F76AC7AE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6B68-E969-48D8-A7AE-660F0916FF3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A565-718B-4273-AE35-4DEE91227518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D1DA-B964-40B8-AE60-B28CE01971B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4FD1-C2E8-4F62-8602-AC841CF9BA0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476-AD79-4514-9D35-C299970F35C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767A-7D8F-4806-9306-0F7D45F2111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4264-9CA7-40A7-AD74-E93597991EA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9FD1-DF9D-4F1C-B680-E95D07BDA4B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ED-3A4B-4E52-8CE6-6898FEAE83A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F158-B77E-4714-9A77-0A4356DAF7D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5C29-685D-4589-BA50-0047F957400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600D-313A-47F6-9EE6-9334B05F96D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3BA3-F27D-415F-A224-3121244EAEA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DF77-20C0-4264-864E-4730006BCF1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25BC-94FE-446F-861E-6DCDAA923E3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A5AC-EBDE-44CF-8881-B05BB7E31CD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
绿色圃中小学教育</a:t>
            </a:r>
            <a:r>
              <a:rPr lang="en-US" altLang="zh-CN"/>
              <a:t>http://www.LSPJY.com 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5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8.xml"/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86888" y="568779"/>
            <a:ext cx="3318552" cy="2016281"/>
          </a:xfrm>
          <a:prstGeom prst="ellipse">
            <a:avLst/>
          </a:prstGeom>
          <a:grpFill/>
          <a:ln>
            <a:solidFill>
              <a:schemeClr val="tx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对角圆角矩形 7"/>
          <p:cNvSpPr/>
          <p:nvPr/>
        </p:nvSpPr>
        <p:spPr>
          <a:xfrm>
            <a:off x="4976638" y="2767969"/>
            <a:ext cx="3491458" cy="2116786"/>
          </a:xfrm>
          <a:prstGeom prst="round2DiagRect">
            <a:avLst/>
          </a:prstGeom>
          <a:grpFill/>
          <a:ln>
            <a:solidFill>
              <a:schemeClr val="tx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剪去对角的矩形 8"/>
          <p:cNvSpPr/>
          <p:nvPr/>
        </p:nvSpPr>
        <p:spPr>
          <a:xfrm>
            <a:off x="888365" y="2809240"/>
            <a:ext cx="3233420" cy="2086610"/>
          </a:xfrm>
          <a:prstGeom prst="snip2DiagRect">
            <a:avLst/>
          </a:prstGeom>
          <a:grpFill/>
          <a:ln>
            <a:solidFill>
              <a:schemeClr val="tx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单圆角矩形 11"/>
          <p:cNvSpPr/>
          <p:nvPr/>
        </p:nvSpPr>
        <p:spPr>
          <a:xfrm>
            <a:off x="4976161" y="1569537"/>
            <a:ext cx="3492411" cy="2238248"/>
          </a:xfrm>
          <a:prstGeom prst="snip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 descr="游乐"/>
          <p:cNvPicPr>
            <a:picLocks noChangeAspect="1"/>
          </p:cNvPicPr>
          <p:nvPr/>
        </p:nvPicPr>
        <p:blipFill>
          <a:blip r:embed="rId1"/>
          <a:srcRect l="7121" t="12946" r="7323" b="10589"/>
          <a:stretch>
            <a:fillRect/>
          </a:stretch>
        </p:blipFill>
        <p:spPr>
          <a:xfrm>
            <a:off x="888345" y="765978"/>
            <a:ext cx="2844609" cy="1622361"/>
          </a:xfrm>
          <a:prstGeom prst="ellipse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161" y="299656"/>
            <a:ext cx="3133738" cy="2088683"/>
          </a:xfrm>
          <a:prstGeom prst="teardrop">
            <a:avLst/>
          </a:prstGeom>
        </p:spPr>
      </p:pic>
      <p:sp>
        <p:nvSpPr>
          <p:cNvPr id="4" name="泪滴形 3"/>
          <p:cNvSpPr/>
          <p:nvPr/>
        </p:nvSpPr>
        <p:spPr>
          <a:xfrm>
            <a:off x="4848506" y="87692"/>
            <a:ext cx="3450494" cy="2497369"/>
          </a:xfrm>
          <a:prstGeom prst="teardrop">
            <a:avLst/>
          </a:prstGeom>
          <a:grpFill/>
          <a:ln>
            <a:solidFill>
              <a:schemeClr val="tx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C:\Users\Administrator\Desktop\timg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8"/>
          <a:stretch>
            <a:fillRect/>
          </a:stretch>
        </p:blipFill>
        <p:spPr bwMode="auto">
          <a:xfrm>
            <a:off x="5172710" y="2954655"/>
            <a:ext cx="3100070" cy="174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3098165"/>
            <a:ext cx="282829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4" grpId="0" animBg="1"/>
      <p:bldP spid="8" grpId="1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48"/>
            <a:ext cx="9144239" cy="897705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62170" y="169545"/>
            <a:ext cx="40779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-71514" y="-14064"/>
            <a:ext cx="2366215" cy="1165966"/>
            <a:chOff x="60425" y="116632"/>
            <a:chExt cx="3154461" cy="1554378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592162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p>
              <a:pPr algn="ctr"/>
              <a:r>
                <a:rPr lang="zh-CN" altLang="en-US" sz="3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小试牛刀</a:t>
              </a:r>
              <a:endParaRPr lang="zh-CN" alt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25245" y="1067435"/>
            <a:ext cx="75095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题目：</a:t>
            </a:r>
            <a:r>
              <a:rPr lang="zh-CN" altLang="en-US" sz="2800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选取以下题目进行写作，也可自拟</a:t>
            </a:r>
            <a:endParaRPr lang="zh-CN" altLang="en-US" sz="2800" b="1"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  <a:p>
            <a:r>
              <a:rPr lang="zh-CN" altLang="en-US" sz="2800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           </a:t>
            </a:r>
            <a:r>
              <a:rPr lang="en-US" altLang="zh-CN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1.</a:t>
            </a:r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那真是一个好地方    </a:t>
            </a:r>
            <a:endParaRPr lang="zh-CN" altLang="en-US" sz="2800" b="1">
              <a:solidFill>
                <a:srgbClr val="0070C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  <a:p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           </a:t>
            </a:r>
            <a:r>
              <a:rPr lang="en-US" altLang="zh-CN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2.______</a:t>
            </a:r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的</a:t>
            </a:r>
            <a:r>
              <a:rPr lang="en-US" altLang="zh-CN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_______</a:t>
            </a:r>
            <a:endParaRPr lang="en-US" altLang="zh-CN" sz="2800" b="1">
              <a:solidFill>
                <a:srgbClr val="0070C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80490" y="2342515"/>
            <a:ext cx="750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开头：</a:t>
            </a:r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设问式、排比式、开门见山式</a:t>
            </a:r>
            <a:endParaRPr lang="zh-CN" altLang="en-US" sz="2800" b="1">
              <a:solidFill>
                <a:srgbClr val="0070C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63980" y="2900045"/>
            <a:ext cx="77800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中间：</a:t>
            </a:r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抓住特点、按一定顺序写、重点部分详写   </a:t>
            </a:r>
            <a:endParaRPr lang="zh-CN" altLang="en-US" sz="2800" b="1">
              <a:solidFill>
                <a:srgbClr val="0070C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  <a:p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            </a:t>
            </a:r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总分构段、运用修辞、融入情感</a:t>
            </a:r>
            <a:endParaRPr lang="zh-CN" altLang="en-US" sz="2800" b="1">
              <a:solidFill>
                <a:srgbClr val="0070C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  <a:p>
            <a:endParaRPr lang="zh-CN" altLang="en-US" sz="2800" b="1">
              <a:solidFill>
                <a:srgbClr val="0070C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19225" y="3816350"/>
            <a:ext cx="7780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结尾：</a:t>
            </a:r>
            <a:r>
              <a:rPr lang="zh-CN" altLang="en-US" sz="2800" b="1">
                <a:solidFill>
                  <a:srgbClr val="0070C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</a:rPr>
              <a:t>首尾呼应、抒发情感</a:t>
            </a:r>
            <a:endParaRPr lang="zh-CN" altLang="en-US" sz="2800" b="1">
              <a:solidFill>
                <a:srgbClr val="0070C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5326" y="87536"/>
            <a:ext cx="2366215" cy="1165966"/>
            <a:chOff x="60425" y="116632"/>
            <a:chExt cx="3154461" cy="1554378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592162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3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习作内容</a:t>
              </a:r>
              <a:endParaRPr lang="zh-CN" alt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4246648"/>
            <a:ext cx="9144239" cy="8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67891" y="1783407"/>
            <a:ext cx="7486867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/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水乡小镇让我们赏心悦目，游乐场让我们兴奋不已，书店让我们流连忘返，住家附近的小树林是我们的快乐天堂</a:t>
            </a:r>
            <a:r>
              <a:rPr lang="en-US" altLang="zh-CN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700" b="1">
                <a:latin typeface="Arial" panose="020B0604020202090204" pitchFamily="34" charset="0"/>
                <a:ea typeface="楷体" panose="02010609060101010101" charset="-122"/>
                <a:cs typeface="Arial" panose="020B0604020202090204" pitchFamily="34" charset="0"/>
                <a:sym typeface="+mn-ea"/>
              </a:rPr>
              <a:t>每</a:t>
            </a:r>
            <a:r>
              <a:rPr lang="zh-CN" altLang="en-US" sz="27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个人都有自己喜欢的地方，你愿意和大家分享吗?推荐一个好地方给同学吧！</a:t>
            </a:r>
            <a:endParaRPr lang="zh-CN" altLang="en-US" sz="27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81648" y="1558105"/>
            <a:ext cx="7940328" cy="2524996"/>
          </a:xfrm>
          <a:prstGeom prst="roundRect">
            <a:avLst/>
          </a:prstGeom>
          <a:grpFill/>
          <a:ln>
            <a:solidFill>
              <a:srgbClr val="92D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2171934"/>
            <a:ext cx="9163346" cy="2992959"/>
          </a:xfrm>
          <a:prstGeom prst="rect">
            <a:avLst/>
          </a:prstGeom>
        </p:spPr>
      </p:pic>
      <p:sp>
        <p:nvSpPr>
          <p:cNvPr id="9" name="TextBox 48"/>
          <p:cNvSpPr txBox="1"/>
          <p:nvPr/>
        </p:nvSpPr>
        <p:spPr>
          <a:xfrm>
            <a:off x="2681707" y="841713"/>
            <a:ext cx="2982267" cy="78359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习作 </a:t>
            </a:r>
            <a:endParaRPr lang="zh-CN" altLang="en-US" sz="4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069342" y="1940880"/>
            <a:ext cx="4699256" cy="0"/>
          </a:xfrm>
          <a:prstGeom prst="line">
            <a:avLst/>
          </a:prstGeom>
          <a:ln w="38100">
            <a:solidFill>
              <a:srgbClr val="FD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993" y="249199"/>
            <a:ext cx="2132739" cy="17808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03010" y="2030143"/>
            <a:ext cx="50057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推荐一个好地方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2541" y="105410"/>
            <a:ext cx="4495801" cy="276999"/>
            <a:chOff x="-43002" y="136086"/>
            <a:chExt cx="4176535" cy="276999"/>
          </a:xfrm>
          <a:solidFill>
            <a:schemeClr val="bg1"/>
          </a:solidFill>
        </p:grpSpPr>
        <p:sp>
          <p:nvSpPr>
            <p:cNvPr id="4" name="矩形 3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1"/>
            <p:cNvSpPr txBox="1"/>
            <p:nvPr/>
          </p:nvSpPr>
          <p:spPr>
            <a:xfrm>
              <a:off x="-43002" y="136086"/>
              <a:ext cx="24936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部编版  语文  四年级  上册</a:t>
              </a:r>
              <a:endPara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09870" y="1332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36870" y="1459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48"/>
            <a:ext cx="9144239" cy="8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5326" y="87536"/>
            <a:ext cx="2366215" cy="1165966"/>
            <a:chOff x="60425" y="116632"/>
            <a:chExt cx="3154461" cy="155437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92162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3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习作指导</a:t>
              </a:r>
              <a:endParaRPr lang="zh-CN" alt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 rot="10800000" flipV="1">
            <a:off x="1921016" y="1854379"/>
            <a:ext cx="5937384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想一想：你打算推荐什么地方？这个地方在哪里？它有什么特别之处？说说你推荐的理由。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</a:blip>
          <a:srcRect l="7062" b="8649"/>
          <a:stretch>
            <a:fillRect/>
          </a:stretch>
        </p:blipFill>
        <p:spPr>
          <a:xfrm flipH="1">
            <a:off x="1482322" y="1158945"/>
            <a:ext cx="1259402" cy="1326087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532336" y="1295174"/>
            <a:ext cx="6563751" cy="3092774"/>
          </a:xfrm>
          <a:prstGeom prst="roundRect">
            <a:avLst/>
          </a:prstGeom>
          <a:grpFill/>
          <a:ln>
            <a:solidFill>
              <a:srgbClr val="00B050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96845" y="145415"/>
            <a:ext cx="51219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</a:rPr>
              <a:t>组内交流，并选出一个代表准备进行全班交流。</a:t>
            </a:r>
            <a:endParaRPr lang="zh-CN" altLang="en-US" sz="3200" b="1">
              <a:solidFill>
                <a:srgbClr val="FF0000"/>
              </a:solidFill>
              <a:latin typeface="Kaiti SC Bold" panose="02010600040101010101" charset="-122"/>
              <a:ea typeface="Kaiti SC Bold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48"/>
            <a:ext cx="9144239" cy="8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41" y="129446"/>
            <a:ext cx="2366215" cy="1165966"/>
            <a:chOff x="60425" y="116632"/>
            <a:chExt cx="3154461" cy="155437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92162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3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习作指导</a:t>
              </a:r>
              <a:endParaRPr lang="zh-CN" alt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 rot="10800000" flipV="1">
            <a:off x="3181985" y="1430020"/>
            <a:ext cx="25958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风景优美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</a:blip>
          <a:srcRect l="7062" b="8649"/>
          <a:stretch>
            <a:fillRect/>
          </a:stretch>
        </p:blipFill>
        <p:spPr>
          <a:xfrm flipH="1">
            <a:off x="1482322" y="1158945"/>
            <a:ext cx="1259402" cy="1326087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532336" y="1295174"/>
            <a:ext cx="6563751" cy="3092774"/>
          </a:xfrm>
          <a:prstGeom prst="roundRect">
            <a:avLst/>
          </a:prstGeom>
          <a:grpFill/>
          <a:ln>
            <a:solidFill>
              <a:srgbClr val="00B050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rot="10800000" flipV="1">
            <a:off x="3152140" y="2014220"/>
            <a:ext cx="25958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地道美食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 flipV="1">
            <a:off x="3135630" y="2571750"/>
            <a:ext cx="25958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娱乐设施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10800000" flipV="1">
            <a:off x="3110230" y="3130550"/>
            <a:ext cx="25958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历史价值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rot="10800000" flipV="1">
            <a:off x="3612515" y="3481070"/>
            <a:ext cx="25958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......</a:t>
            </a:r>
            <a:endParaRPr lang="en-US" altLang="zh-CN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77865" y="2187575"/>
            <a:ext cx="22180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</a:rPr>
              <a:t>写具体</a:t>
            </a:r>
            <a:endParaRPr lang="zh-CN" altLang="en-US" sz="4400" b="1">
              <a:solidFill>
                <a:srgbClr val="FF0000"/>
              </a:solidFill>
              <a:latin typeface="Kaiti SC Bold" panose="02010600040101010101" charset="-122"/>
              <a:ea typeface="Kaiti SC Bold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48"/>
            <a:ext cx="9144239" cy="8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 rot="10800000" flipV="1">
            <a:off x="1806222" y="828376"/>
            <a:ext cx="593738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如：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推荐一个古镇</a:t>
            </a:r>
            <a:endParaRPr lang="zh-CN" altLang="en-US" sz="3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</a:blip>
          <a:srcRect l="7062" b="8649"/>
          <a:stretch>
            <a:fillRect/>
          </a:stretch>
        </p:blipFill>
        <p:spPr>
          <a:xfrm flipH="1">
            <a:off x="1374672" y="728348"/>
            <a:ext cx="1259402" cy="1326087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424686" y="864577"/>
            <a:ext cx="6563751" cy="3092774"/>
          </a:xfrm>
          <a:prstGeom prst="roundRect">
            <a:avLst/>
          </a:prstGeom>
          <a:grpFill/>
          <a:ln>
            <a:solidFill>
              <a:srgbClr val="00B050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 rot="10800000" flipV="1">
            <a:off x="1096023" y="1535718"/>
            <a:ext cx="7127242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这个古镇很美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000" b="1"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在那里可以了解以前人们的生活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000" b="1"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这个古镇有很多好吃的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09870" y="1332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6870" y="1459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48"/>
            <a:ext cx="9144239" cy="8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 rot="10800000" flipV="1">
            <a:off x="-489938" y="-247949"/>
            <a:ext cx="59373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开头：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10800000" flipV="1">
            <a:off x="737248" y="-114647"/>
            <a:ext cx="7127242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en-US" sz="3000" b="1">
                <a:latin typeface="楷体" panose="02010609060101010101" charset="-122"/>
                <a:ea typeface="楷体" panose="02010609060101010101" charset="-122"/>
              </a:rPr>
              <a:t>   1.</a:t>
            </a:r>
            <a:r>
              <a:rPr sz="3000" b="1">
                <a:latin typeface="楷体" panose="02010609060101010101" charset="-122"/>
                <a:ea typeface="楷体" panose="02010609060101010101" charset="-122"/>
              </a:rPr>
              <a:t>写出你要介绍地方的名字</a:t>
            </a:r>
            <a:r>
              <a:rPr lang="zh-CN" sz="30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sz="3000" b="1"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0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sz="3000" b="1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sz="3000" b="1">
                <a:latin typeface="楷体" panose="02010609060101010101" charset="-122"/>
                <a:ea typeface="楷体" panose="02010609060101010101" charset="-122"/>
              </a:rPr>
              <a:t>还可以说说这个地方在哪里</a:t>
            </a:r>
            <a:r>
              <a:rPr lang="zh-CN" sz="30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sz="3000" b="1"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0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sz="3000" b="1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sz="3000" b="1">
                <a:latin typeface="楷体" panose="02010609060101010101" charset="-122"/>
                <a:ea typeface="楷体" panose="02010609060101010101" charset="-122"/>
              </a:rPr>
              <a:t>它有什么总的特点。（总起句） </a:t>
            </a:r>
            <a:endParaRPr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09870" y="1332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6870" y="1459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 rot="10800000" flipV="1">
            <a:off x="1151255" y="1662430"/>
            <a:ext cx="76409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钱塘江大潮，自古以来被称为天下奇观。</a:t>
            </a:r>
            <a:r>
              <a:rPr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 flipV="1">
            <a:off x="-721995" y="1816735"/>
            <a:ext cx="31527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开门见山式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10800000" flipV="1">
            <a:off x="-90170" y="2148205"/>
            <a:ext cx="92500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例：我去过许多好玩的地方，其中我最喜欢的就是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rot="10800000" flipV="1">
            <a:off x="-666750" y="2733040"/>
            <a:ext cx="31527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设问式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10800000" flipV="1">
            <a:off x="-34925" y="2992755"/>
            <a:ext cx="92500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例：你知道我最喜欢的地方是哪里吗？那就是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10800000" flipV="1">
            <a:off x="-738505" y="3594100"/>
            <a:ext cx="31527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排比式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rot="10800000" flipV="1">
            <a:off x="20320" y="4052570"/>
            <a:ext cx="9250045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1200" algn="l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例：我去过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我去过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我去过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但是令我印象最深刻的还是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4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48"/>
            <a:ext cx="9144239" cy="8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 rot="10800000" flipV="1">
            <a:off x="-489938" y="-247949"/>
            <a:ext cx="59373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结尾：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10800000" flipV="1">
            <a:off x="737248" y="-114647"/>
            <a:ext cx="712724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en-US" sz="3000" b="1">
                <a:latin typeface="楷体" panose="02010609060101010101" charset="-122"/>
                <a:ea typeface="楷体" panose="02010609060101010101" charset="-122"/>
              </a:rPr>
              <a:t>   1.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首尾呼应，总结全文</a:t>
            </a:r>
            <a:r>
              <a:rPr lang="zh-CN" sz="30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sz="3000" b="1"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0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sz="3000" b="1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抒发自己的感情。</a:t>
            </a:r>
            <a:r>
              <a:rPr sz="3000" b="1">
                <a:latin typeface="楷体" panose="02010609060101010101" charset="-122"/>
                <a:ea typeface="楷体" panose="02010609060101010101" charset="-122"/>
              </a:rPr>
              <a:t> </a:t>
            </a:r>
            <a:endParaRPr sz="3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09870" y="1332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6870" y="1459230"/>
            <a:ext cx="407035" cy="106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">
                <a:solidFill>
                  <a:schemeClr val="bg1"/>
                </a:solidFill>
                <a:sym typeface="+mn-ea"/>
              </a:rPr>
              <a:t>绿色圃中小学教育http://www.LSPJY.com</a:t>
            </a:r>
            <a:endParaRPr lang="zh-CN" altLang="en-US" sz="100">
              <a:solidFill>
                <a:schemeClr val="bg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 rot="10800000" flipV="1">
            <a:off x="1294765" y="1160145"/>
            <a:ext cx="76409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例：这就是我给你们推荐的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 flipV="1">
            <a:off x="-721995" y="1314450"/>
            <a:ext cx="31527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首尾呼应式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rot="10800000" flipV="1">
            <a:off x="-666750" y="2087245"/>
            <a:ext cx="31527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反问式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10800000" flipV="1">
            <a:off x="754380" y="2275205"/>
            <a:ext cx="8017510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1200" algn="l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例：听了我的介绍，你们心动了吗？心动的话，就赶紧去那里看一看，玩一玩吧！</a:t>
            </a:r>
            <a:r>
              <a:rPr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10800000" flipV="1">
            <a:off x="-666750" y="3378835"/>
            <a:ext cx="31527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2009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抒情式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rot="10800000" flipV="1">
            <a:off x="709930" y="3550285"/>
            <a:ext cx="79146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1200" algn="l" fontAlgn="auto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例：这里又神奇又有趣，真是一个值得去游玩的好地方啊！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720090" algn="l" fontAlgn="auto">
              <a:lnSpc>
                <a:spcPct val="150000"/>
              </a:lnSpc>
            </a:pPr>
            <a:r>
              <a:rPr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4" grpId="0"/>
      <p:bldP spid="9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48"/>
            <a:ext cx="9144239" cy="8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</a:blip>
          <a:srcRect l="7062" b="8649"/>
          <a:stretch>
            <a:fillRect/>
          </a:stretch>
        </p:blipFill>
        <p:spPr>
          <a:xfrm flipH="1">
            <a:off x="1320848" y="835997"/>
            <a:ext cx="1259402" cy="1326087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370862" y="972226"/>
            <a:ext cx="6563751" cy="3092774"/>
          </a:xfrm>
          <a:prstGeom prst="roundRect">
            <a:avLst/>
          </a:prstGeom>
          <a:grpFill/>
          <a:ln>
            <a:solidFill>
              <a:srgbClr val="00B050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 rot="10800000" flipV="1">
            <a:off x="1853821" y="1242915"/>
            <a:ext cx="6185549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你想推荐的地方是______________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它在（哪里）__________________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你推荐的理由是①_____________________________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②_____________________________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③_____________________________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2C2E-CAB4-4932-B1DA-131F1D28A512}" type="slidenum">
              <a:rPr lang="zh-CN" altLang="en-US" smtClean="0"/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71514" y="-14064"/>
            <a:ext cx="2366215" cy="1165966"/>
            <a:chOff x="60425" y="116632"/>
            <a:chExt cx="3154461" cy="155437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5" y="116632"/>
              <a:ext cx="3154461" cy="1554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92162" y="836712"/>
              <a:ext cx="2214534" cy="706856"/>
            </a:xfrm>
            <a:prstGeom prst="rect">
              <a:avLst/>
            </a:prstGeom>
            <a:noFill/>
          </p:spPr>
          <p:txBody>
            <a:bodyPr wrap="none" lIns="68590" tIns="34295" rIns="68590" bIns="34295">
              <a:spAutoFit/>
            </a:bodyPr>
            <a:p>
              <a:pPr algn="ctr"/>
              <a:r>
                <a:rPr lang="zh-CN" altLang="en-US" sz="3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习作思路</a:t>
              </a:r>
              <a:endParaRPr lang="zh-CN" alt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WPS 文字</Application>
  <PresentationFormat>全屏显示(16:9)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方正书宋_GBK</vt:lpstr>
      <vt:lpstr>Wingdings</vt:lpstr>
      <vt:lpstr>楷体</vt:lpstr>
      <vt:lpstr>汉仪楷体KW</vt:lpstr>
      <vt:lpstr>微软雅黑</vt:lpstr>
      <vt:lpstr>汉仪旗黑</vt:lpstr>
      <vt:lpstr>黑体</vt:lpstr>
      <vt:lpstr>Kaiti SC Bold</vt:lpstr>
      <vt:lpstr>Calibri</vt:lpstr>
      <vt:lpstr>Helvetica Neue</vt:lpstr>
      <vt:lpstr>宋体</vt:lpstr>
      <vt:lpstr>Arial Unicode MS</vt:lpstr>
      <vt:lpstr>汉仪书宋二KW</vt:lpstr>
      <vt:lpstr>Calibri Light</vt:lpstr>
      <vt:lpstr>汉仪中黑KW</vt:lpstr>
      <vt:lpstr>Kaiti SC Regular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yee</cp:lastModifiedBy>
  <cp:revision>5</cp:revision>
  <dcterms:created xsi:type="dcterms:W3CDTF">2021-09-11T13:55:12Z</dcterms:created>
  <dcterms:modified xsi:type="dcterms:W3CDTF">2021-09-11T13:55:12Z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2052-3.3.0.5120</vt:lpwstr>
  </property>
</Properties>
</file>