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91" r:id="rId3"/>
    <p:sldId id="492" r:id="rId4"/>
    <p:sldId id="460" r:id="rId5"/>
    <p:sldId id="472" r:id="rId6"/>
    <p:sldId id="462" r:id="rId8"/>
    <p:sldId id="494" r:id="rId9"/>
    <p:sldId id="473" r:id="rId10"/>
    <p:sldId id="463" r:id="rId11"/>
    <p:sldId id="465" r:id="rId12"/>
    <p:sldId id="466" r:id="rId13"/>
    <p:sldId id="467" r:id="rId14"/>
    <p:sldId id="468" r:id="rId15"/>
    <p:sldId id="493" r:id="rId16"/>
    <p:sldId id="442" r:id="rId17"/>
    <p:sldId id="496" r:id="rId18"/>
    <p:sldId id="495" r:id="rId19"/>
    <p:sldId id="500" r:id="rId20"/>
    <p:sldId id="498" r:id="rId21"/>
    <p:sldId id="497" r:id="rId22"/>
    <p:sldId id="499" r:id="rId23"/>
    <p:sldId id="50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66FF"/>
    <a:srgbClr val="3333FF"/>
    <a:srgbClr val="CC0000"/>
    <a:srgbClr val="FF3399"/>
    <a:srgbClr val="07F924"/>
    <a:srgbClr val="339933"/>
    <a:srgbClr val="9999FF"/>
    <a:srgbClr val="8829D7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58" d="100"/>
          <a:sy n="58" d="100"/>
        </p:scale>
        <p:origin x="-498" y="-84"/>
      </p:cViewPr>
      <p:guideLst>
        <p:guide orient="horz" pos="2124"/>
        <p:guide pos="38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5A131-21E5-4B5C-8511-D8AF6DD796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BE866-C9F4-4953-AF6C-27968751A9E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itchFamily="18" charset="0"/>
              </a:rPr>
            </a:fld>
            <a:endParaRPr lang="en-US" altLang="zh-CN" sz="1200" dirty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927" y="1059872"/>
            <a:ext cx="8901546" cy="1223963"/>
          </a:xfrm>
        </p:spPr>
        <p:txBody>
          <a:bodyPr anchor="b">
            <a:normAutofit/>
          </a:bodyPr>
          <a:lstStyle>
            <a:lvl1pPr algn="ctr">
              <a:defRPr sz="5400">
                <a:ln w="9525">
                  <a:solidFill>
                    <a:schemeClr val="bg1"/>
                  </a:solidFill>
                </a:ln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927" y="2375911"/>
            <a:ext cx="8901546" cy="8244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300143" y="2906104"/>
            <a:ext cx="7779039" cy="1572843"/>
            <a:chOff x="2051050" y="2906713"/>
            <a:chExt cx="5166309" cy="1044575"/>
          </a:xfrm>
        </p:grpSpPr>
        <p:sp>
          <p:nvSpPr>
            <p:cNvPr id="10" name="椭圆 9"/>
            <p:cNvSpPr/>
            <p:nvPr/>
          </p:nvSpPr>
          <p:spPr>
            <a:xfrm>
              <a:off x="2051050" y="2906713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黑体" pitchFamily="49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139950" y="3011002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 kern="0" dirty="0">
                <a:solidFill>
                  <a:prstClr val="white"/>
                </a:solidFill>
                <a:latin typeface="Arial" pitchFamily="34" charset="0"/>
                <a:ea typeface="黑体" pitchFamily="49" charset="-122"/>
              </a:endParaRPr>
            </a:p>
          </p:txBody>
        </p:sp>
        <p:cxnSp>
          <p:nvCxnSpPr>
            <p:cNvPr id="12" name="直接连接符 16"/>
            <p:cNvCxnSpPr>
              <a:cxnSpLocks noChangeShapeType="1"/>
              <a:stCxn id="10" idx="6"/>
            </p:cNvCxnSpPr>
            <p:nvPr/>
          </p:nvCxnSpPr>
          <p:spPr bwMode="auto">
            <a:xfrm flipV="1">
              <a:off x="3094038" y="3429000"/>
              <a:ext cx="4123321" cy="1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96" y="2795588"/>
            <a:ext cx="6063113" cy="896937"/>
          </a:xfrm>
        </p:spPr>
        <p:txBody>
          <a:bodyPr anchor="b" anchorCtr="0">
            <a:normAutofit/>
          </a:bodyPr>
          <a:lstStyle>
            <a:lvl1pPr algn="ctr">
              <a:defRPr sz="3600" b="0"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714" y="3761478"/>
            <a:ext cx="5194877" cy="539655"/>
          </a:xfrm>
          <a:prstGeom prst="roundRect">
            <a:avLst>
              <a:gd name="adj" fmla="val 50000"/>
            </a:avLst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3514537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4386699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4612777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89577" y="3573930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363081" y="3573930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3730649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8509" y="3514537"/>
            <a:ext cx="7065818" cy="1098239"/>
          </a:xfrm>
        </p:spPr>
        <p:txBody>
          <a:bodyPr>
            <a:normAutofit/>
          </a:bodyPr>
          <a:lstStyle>
            <a:lvl1pPr>
              <a:defRPr sz="600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331BB-5290-4B74-890F-ADE3EAA0F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ED51-E834-49EC-BF25-99CF33DB10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solidFill>
              <a:schemeClr val="bg1"/>
            </a:solidFill>
          </a:ln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l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3.jpeg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5.xml"/><Relationship Id="rId1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4.wav"/><Relationship Id="rId7" Type="http://schemas.openxmlformats.org/officeDocument/2006/relationships/audio" Target="../media/audio2.wav"/><Relationship Id="rId6" Type="http://schemas.openxmlformats.org/officeDocument/2006/relationships/slide" Target="slide5.xml"/><Relationship Id="rId5" Type="http://schemas.openxmlformats.org/officeDocument/2006/relationships/slide" Target="slide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image" Target="../media/image7.png"/><Relationship Id="rId14" Type="http://schemas.openxmlformats.org/officeDocument/2006/relationships/tags" Target="../tags/tag17.xml"/><Relationship Id="rId13" Type="http://schemas.openxmlformats.org/officeDocument/2006/relationships/image" Target="../media/image6.png"/><Relationship Id="rId12" Type="http://schemas.openxmlformats.org/officeDocument/2006/relationships/tags" Target="../tags/tag16.xml"/><Relationship Id="rId11" Type="http://schemas.openxmlformats.org/officeDocument/2006/relationships/image" Target="../media/image5.png"/><Relationship Id="rId10" Type="http://schemas.openxmlformats.org/officeDocument/2006/relationships/tags" Target="../tags/tag15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wmf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11.xml"/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3.xml"/><Relationship Id="rId5" Type="http://schemas.openxmlformats.org/officeDocument/2006/relationships/slide" Target="slide3.xml"/><Relationship Id="rId4" Type="http://schemas.openxmlformats.org/officeDocument/2006/relationships/image" Target="../media/image9.jpe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8" Type="http://schemas.openxmlformats.org/officeDocument/2006/relationships/slide" Target="slide6.xml"/><Relationship Id="rId7" Type="http://schemas.openxmlformats.org/officeDocument/2006/relationships/slide" Target="slide1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1.xml"/><Relationship Id="rId2" Type="http://schemas.openxmlformats.org/officeDocument/2006/relationships/slide" Target="slide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5.xml"/><Relationship Id="rId1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slide" Target="slide5.xml"/><Relationship Id="rId1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5.xml"/><Relationship Id="rId1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矩形 9220" descr="tatons24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algn="ctr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58" name="Text Box 10"/>
          <p:cNvSpPr/>
          <p:nvPr>
            <p:custDataLst>
              <p:tags r:id="rId3"/>
            </p:custDataLst>
          </p:nvPr>
        </p:nvSpPr>
        <p:spPr>
          <a:xfrm>
            <a:off x="1162685" y="1330960"/>
            <a:ext cx="10067290" cy="1322070"/>
          </a:xfrm>
          <a:prstGeom prst="rect">
            <a:avLst/>
          </a:prstGeom>
          <a:noFill/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8000" b="1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平面图形面积总复习</a:t>
            </a:r>
            <a:endParaRPr lang="zh-CN" altLang="en-US" sz="8000" b="1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8438515" y="3515360"/>
            <a:ext cx="2019300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光楷体二_CNKI" charset="-122"/>
                <a:ea typeface="华光楷体二_CNKI" charset="-122"/>
                <a:cs typeface="华光楷体二_CNKI" charset="-122"/>
              </a:rPr>
              <a:t>双凤中心小学</a:t>
            </a:r>
            <a:endParaRPr lang="zh-CN" altLang="en-US" sz="2400" b="1">
              <a:solidFill>
                <a:schemeClr val="tx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光楷体二_CNKI" charset="-122"/>
              <a:ea typeface="华光楷体二_CNKI" charset="-122"/>
              <a:cs typeface="华光楷体二_CNKI" charset="-122"/>
            </a:endParaRPr>
          </a:p>
          <a:p>
            <a:pPr algn="ctr"/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光楷体二_CNKI" charset="-122"/>
                <a:ea typeface="华光楷体二_CNKI" charset="-122"/>
                <a:cs typeface="华光楷体二_CNKI" charset="-122"/>
              </a:rPr>
              <a:t>顾一凡</a:t>
            </a:r>
            <a:endParaRPr lang="zh-CN" altLang="en-US" sz="2400" b="1">
              <a:solidFill>
                <a:schemeClr val="tx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光楷体二_CNKI" charset="-122"/>
              <a:ea typeface="华光楷体二_CNKI" charset="-122"/>
              <a:cs typeface="华光楷体二_CNKI" charset="-122"/>
            </a:endParaRPr>
          </a:p>
          <a:p>
            <a:pPr algn="ctr"/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光楷体二_CNKI" charset="-122"/>
                <a:ea typeface="华光楷体二_CNKI" charset="-122"/>
                <a:cs typeface="华光楷体二_CNKI" charset="-122"/>
              </a:rPr>
              <a:t>2021.4.22</a:t>
            </a:r>
            <a:endParaRPr lang="en-US" altLang="zh-CN" sz="2400" b="1">
              <a:solidFill>
                <a:schemeClr val="tx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光楷体二_CNKI" charset="-122"/>
              <a:ea typeface="华光楷体二_CNKI" charset="-122"/>
              <a:cs typeface="华光楷体二_CNKI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1"/>
          <p:cNvSpPr>
            <a:spLocks noChangeArrowheads="1"/>
          </p:cNvSpPr>
          <p:nvPr/>
        </p:nvSpPr>
        <p:spPr bwMode="auto">
          <a:xfrm rot="10800000">
            <a:off x="1966384" y="1700214"/>
            <a:ext cx="3266016" cy="21605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 rot="10800000">
            <a:off x="1966384" y="1700214"/>
            <a:ext cx="3266016" cy="21605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6" name="Freeform 5"/>
          <p:cNvSpPr/>
          <p:nvPr/>
        </p:nvSpPr>
        <p:spPr bwMode="auto">
          <a:xfrm>
            <a:off x="3530601" y="1700213"/>
            <a:ext cx="12700" cy="2190750"/>
          </a:xfrm>
          <a:custGeom>
            <a:avLst/>
            <a:gdLst>
              <a:gd name="T0" fmla="*/ 0 w 6"/>
              <a:gd name="T1" fmla="*/ 0 h 1380"/>
              <a:gd name="T2" fmla="*/ 15120939 w 6"/>
              <a:gd name="T3" fmla="*/ 2147483647 h 1380"/>
              <a:gd name="T4" fmla="*/ 0 60000 65536"/>
              <a:gd name="T5" fmla="*/ 0 60000 65536"/>
              <a:gd name="T6" fmla="*/ 0 w 6"/>
              <a:gd name="T7" fmla="*/ 0 h 1380"/>
              <a:gd name="T8" fmla="*/ 6 w 6"/>
              <a:gd name="T9" fmla="*/ 1380 h 13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380">
                <a:moveTo>
                  <a:pt x="0" y="0"/>
                </a:moveTo>
                <a:lnTo>
                  <a:pt x="6" y="13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Freeform 6"/>
          <p:cNvSpPr/>
          <p:nvPr/>
        </p:nvSpPr>
        <p:spPr bwMode="auto">
          <a:xfrm>
            <a:off x="3543300" y="3671889"/>
            <a:ext cx="152400" cy="1587"/>
          </a:xfrm>
          <a:custGeom>
            <a:avLst/>
            <a:gdLst>
              <a:gd name="T0" fmla="*/ 0 w 72"/>
              <a:gd name="T1" fmla="*/ 0 h 1"/>
              <a:gd name="T2" fmla="*/ 181451223 w 72"/>
              <a:gd name="T3" fmla="*/ 0 h 1"/>
              <a:gd name="T4" fmla="*/ 0 60000 65536"/>
              <a:gd name="T5" fmla="*/ 0 60000 65536"/>
              <a:gd name="T6" fmla="*/ 0 w 72"/>
              <a:gd name="T7" fmla="*/ 0 h 1"/>
              <a:gd name="T8" fmla="*/ 72 w 7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" h="1">
                <a:moveTo>
                  <a:pt x="0" y="0"/>
                </a:moveTo>
                <a:lnTo>
                  <a:pt x="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Freeform 7"/>
          <p:cNvSpPr/>
          <p:nvPr/>
        </p:nvSpPr>
        <p:spPr bwMode="auto">
          <a:xfrm>
            <a:off x="3683001" y="3657600"/>
            <a:ext cx="12700" cy="228600"/>
          </a:xfrm>
          <a:custGeom>
            <a:avLst/>
            <a:gdLst>
              <a:gd name="T0" fmla="*/ 0 w 6"/>
              <a:gd name="T1" fmla="*/ 0 h 144"/>
              <a:gd name="T2" fmla="*/ 15120939 w 6"/>
              <a:gd name="T3" fmla="*/ 362902445 h 144"/>
              <a:gd name="T4" fmla="*/ 0 60000 65536"/>
              <a:gd name="T5" fmla="*/ 0 60000 65536"/>
              <a:gd name="T6" fmla="*/ 0 w 6"/>
              <a:gd name="T7" fmla="*/ 0 h 144"/>
              <a:gd name="T8" fmla="*/ 6 w 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44">
                <a:moveTo>
                  <a:pt x="0" y="0"/>
                </a:moveTo>
                <a:lnTo>
                  <a:pt x="6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3119967" y="3776663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3300"/>
                </a:solidFill>
              </a:rPr>
              <a:t>下底</a:t>
            </a:r>
            <a:endParaRPr lang="zh-CN" altLang="en-US" sz="2400">
              <a:solidFill>
                <a:srgbClr val="FF3300"/>
              </a:solidFill>
            </a:endParaRP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3600451" y="2840038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3300"/>
                </a:solidFill>
              </a:rPr>
              <a:t>高</a:t>
            </a:r>
            <a:endParaRPr lang="zh-CN" altLang="en-US" sz="2400">
              <a:solidFill>
                <a:srgbClr val="FF3300"/>
              </a:solidFill>
            </a:endParaRP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3024718" y="1190625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3300"/>
                </a:solidFill>
              </a:rPr>
              <a:t>上底</a:t>
            </a:r>
            <a:endParaRPr lang="zh-CN" altLang="en-US" sz="2400">
              <a:solidFill>
                <a:srgbClr val="FF3300"/>
              </a:solidFill>
            </a:endParaRP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3119968" y="5229226"/>
            <a:ext cx="8640233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通过旋转、平移，转化成平行四边形。</a:t>
            </a:r>
            <a:endParaRPr lang="zh-CN" altLang="en-US" sz="2800" b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3323" name="AutoShape 16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56667" y="6597650"/>
            <a:ext cx="2302933" cy="260350"/>
          </a:xfrm>
          <a:prstGeom prst="actionButtonBeginning">
            <a:avLst/>
          </a:prstGeom>
          <a:solidFill>
            <a:srgbClr val="F2C8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AutoShape 3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0" y="6324600"/>
            <a:ext cx="8128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39375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75 -4.07407E-6 L 0.19705 0.000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nimBg="1"/>
      <p:bldP spid="45066" grpId="1" animBg="1"/>
      <p:bldP spid="45066" grpId="2" animBg="1"/>
      <p:bldP spid="450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7867" y="620713"/>
            <a:ext cx="11664951" cy="5903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zh-CN" altLang="zh-CN" sz="2800"/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3312795" y="744220"/>
            <a:ext cx="5057775" cy="49168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49156" name="PubChord"/>
          <p:cNvSpPr>
            <a:spLocks noEditPoints="1" noChangeArrowheads="1"/>
          </p:cNvSpPr>
          <p:nvPr/>
        </p:nvSpPr>
        <p:spPr bwMode="auto">
          <a:xfrm rot="-2671219">
            <a:off x="3325299" y="735129"/>
            <a:ext cx="5031767" cy="506649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5"/>
          <p:cNvGrpSpPr/>
          <p:nvPr/>
        </p:nvGrpSpPr>
        <p:grpSpPr bwMode="auto">
          <a:xfrm>
            <a:off x="3493347" y="744478"/>
            <a:ext cx="4675717" cy="5030847"/>
            <a:chOff x="2835" y="1258"/>
            <a:chExt cx="2209" cy="3102"/>
          </a:xfrm>
        </p:grpSpPr>
        <p:sp>
          <p:nvSpPr>
            <p:cNvPr id="14358" name="Line 6"/>
            <p:cNvSpPr>
              <a:spLocks noChangeShapeType="1"/>
            </p:cNvSpPr>
            <p:nvPr/>
          </p:nvSpPr>
          <p:spPr bwMode="auto">
            <a:xfrm>
              <a:off x="3923" y="1258"/>
              <a:ext cx="14" cy="3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4359" name="Line 7"/>
            <p:cNvSpPr>
              <a:spLocks noChangeShapeType="1"/>
            </p:cNvSpPr>
            <p:nvPr/>
          </p:nvSpPr>
          <p:spPr bwMode="auto">
            <a:xfrm flipH="1">
              <a:off x="3084" y="1708"/>
              <a:ext cx="1709" cy="2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4360" name="Line 8"/>
            <p:cNvSpPr>
              <a:spLocks noChangeShapeType="1"/>
            </p:cNvSpPr>
            <p:nvPr/>
          </p:nvSpPr>
          <p:spPr bwMode="auto">
            <a:xfrm>
              <a:off x="3093" y="1729"/>
              <a:ext cx="1709" cy="21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4361" name="Line 9"/>
            <p:cNvSpPr>
              <a:spLocks noChangeShapeType="1"/>
            </p:cNvSpPr>
            <p:nvPr/>
          </p:nvSpPr>
          <p:spPr bwMode="auto">
            <a:xfrm flipV="1">
              <a:off x="3474" y="1382"/>
              <a:ext cx="899" cy="28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4362" name="Line 10"/>
            <p:cNvSpPr>
              <a:spLocks noChangeShapeType="1"/>
            </p:cNvSpPr>
            <p:nvPr/>
          </p:nvSpPr>
          <p:spPr bwMode="auto">
            <a:xfrm>
              <a:off x="3474" y="1382"/>
              <a:ext cx="934" cy="28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4364" name="Line 12"/>
            <p:cNvSpPr>
              <a:spLocks noChangeShapeType="1"/>
            </p:cNvSpPr>
            <p:nvPr/>
          </p:nvSpPr>
          <p:spPr bwMode="auto">
            <a:xfrm flipV="1">
              <a:off x="2835" y="2241"/>
              <a:ext cx="2209" cy="11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4365" name="Line 13"/>
            <p:cNvSpPr>
              <a:spLocks noChangeShapeType="1"/>
            </p:cNvSpPr>
            <p:nvPr/>
          </p:nvSpPr>
          <p:spPr bwMode="auto">
            <a:xfrm>
              <a:off x="2835" y="2204"/>
              <a:ext cx="2208" cy="1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626485" y="2496185"/>
            <a:ext cx="71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66FF"/>
                </a:solidFill>
                <a:latin typeface="Times New Roman" pitchFamily="18" charset="0"/>
                <a:ea typeface="宋体" pitchFamily="2" charset="-122"/>
              </a:rPr>
              <a:t>1</a:t>
            </a:r>
            <a:endParaRPr kumimoji="1" lang="en-US" altLang="zh-CN" sz="32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3972137" y="1758950"/>
            <a:ext cx="71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66FF"/>
                </a:solidFill>
                <a:latin typeface="Times New Roman" pitchFamily="18" charset="0"/>
                <a:ea typeface="宋体" pitchFamily="2" charset="-122"/>
              </a:rPr>
              <a:t>2</a:t>
            </a:r>
            <a:endParaRPr kumimoji="1" lang="en-US" altLang="zh-CN" sz="3200">
              <a:solidFill>
                <a:srgbClr val="FF66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4559301" y="1254125"/>
            <a:ext cx="71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66FF"/>
                </a:solidFill>
                <a:latin typeface="Times New Roman" pitchFamily="18" charset="0"/>
                <a:ea typeface="宋体" pitchFamily="2" charset="-122"/>
              </a:rPr>
              <a:t>3</a:t>
            </a:r>
            <a:endParaRPr kumimoji="1" lang="en-US" altLang="zh-CN" sz="3200">
              <a:solidFill>
                <a:srgbClr val="FF66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5278121" y="945515"/>
            <a:ext cx="71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66FF"/>
                </a:solidFill>
                <a:latin typeface="Times New Roman" pitchFamily="18" charset="0"/>
                <a:ea typeface="宋体" pitchFamily="2" charset="-122"/>
              </a:rPr>
              <a:t>4</a:t>
            </a:r>
            <a:endParaRPr kumimoji="1" lang="en-US" altLang="zh-CN" sz="3200">
              <a:solidFill>
                <a:srgbClr val="FF66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5997576" y="945515"/>
            <a:ext cx="71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66FF"/>
                </a:solidFill>
                <a:latin typeface="Times New Roman" pitchFamily="18" charset="0"/>
                <a:ea typeface="宋体" pitchFamily="2" charset="-122"/>
              </a:rPr>
              <a:t>5</a:t>
            </a:r>
            <a:endParaRPr kumimoji="1" lang="en-US" altLang="zh-CN" sz="3200">
              <a:solidFill>
                <a:srgbClr val="FF66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6786881" y="1225550"/>
            <a:ext cx="71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66FF"/>
                </a:solidFill>
                <a:latin typeface="Times New Roman" pitchFamily="18" charset="0"/>
                <a:ea typeface="宋体" pitchFamily="2" charset="-122"/>
              </a:rPr>
              <a:t>6</a:t>
            </a:r>
            <a:endParaRPr kumimoji="1" lang="en-US" altLang="zh-CN" sz="3200">
              <a:solidFill>
                <a:srgbClr val="FF66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7380817" y="1888174"/>
            <a:ext cx="71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66FF"/>
                </a:solidFill>
                <a:latin typeface="Times New Roman" pitchFamily="18" charset="0"/>
                <a:ea typeface="宋体" pitchFamily="2" charset="-122"/>
              </a:rPr>
              <a:t>7</a:t>
            </a:r>
            <a:endParaRPr kumimoji="1" lang="en-US" altLang="zh-CN" sz="3200">
              <a:solidFill>
                <a:srgbClr val="FF66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7666143" y="2573655"/>
            <a:ext cx="71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66FF"/>
                </a:solidFill>
                <a:latin typeface="Times New Roman" pitchFamily="18" charset="0"/>
                <a:ea typeface="宋体" pitchFamily="2" charset="-122"/>
              </a:rPr>
              <a:t>8</a:t>
            </a:r>
            <a:endParaRPr kumimoji="1" lang="en-US" altLang="zh-CN" sz="3200">
              <a:solidFill>
                <a:srgbClr val="FF66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7658101" y="3370264"/>
            <a:ext cx="71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66FF"/>
                </a:solidFill>
                <a:latin typeface="Times New Roman" pitchFamily="18" charset="0"/>
                <a:ea typeface="宋体" pitchFamily="2" charset="-122"/>
              </a:rPr>
              <a:t>9</a:t>
            </a:r>
            <a:endParaRPr kumimoji="1" lang="en-US" altLang="zh-CN" sz="3200">
              <a:solidFill>
                <a:srgbClr val="FF66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7314142" y="4179889"/>
            <a:ext cx="1016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66FF"/>
                </a:solidFill>
                <a:latin typeface="Times New Roman" pitchFamily="18" charset="0"/>
                <a:ea typeface="宋体" pitchFamily="2" charset="-122"/>
              </a:rPr>
              <a:t>10</a:t>
            </a:r>
            <a:endParaRPr kumimoji="1" lang="en-US" altLang="zh-CN" sz="3200">
              <a:solidFill>
                <a:srgbClr val="FF66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6662209" y="4649789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66FF"/>
                </a:solidFill>
                <a:latin typeface="Times New Roman" pitchFamily="18" charset="0"/>
                <a:ea typeface="宋体" pitchFamily="2" charset="-122"/>
              </a:rPr>
              <a:t>11</a:t>
            </a:r>
            <a:endParaRPr kumimoji="1" lang="en-US" altLang="zh-CN" sz="3200">
              <a:solidFill>
                <a:srgbClr val="FF66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5893858" y="4865689"/>
            <a:ext cx="1016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66FF"/>
                </a:solidFill>
                <a:latin typeface="Times New Roman" pitchFamily="18" charset="0"/>
                <a:ea typeface="宋体" pitchFamily="2" charset="-122"/>
              </a:rPr>
              <a:t>12</a:t>
            </a:r>
            <a:endParaRPr kumimoji="1" lang="en-US" altLang="zh-CN" sz="3200">
              <a:solidFill>
                <a:srgbClr val="FF66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5135033" y="4865689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66FF"/>
                </a:solidFill>
                <a:latin typeface="Times New Roman" pitchFamily="18" charset="0"/>
                <a:ea typeface="宋体" pitchFamily="2" charset="-122"/>
              </a:rPr>
              <a:t>13</a:t>
            </a:r>
            <a:endParaRPr kumimoji="1" lang="en-US" altLang="zh-CN" sz="3200">
              <a:solidFill>
                <a:srgbClr val="FF66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4368800" y="4649789"/>
            <a:ext cx="1016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66FF"/>
                </a:solidFill>
                <a:latin typeface="Times New Roman" pitchFamily="18" charset="0"/>
                <a:ea typeface="宋体" pitchFamily="2" charset="-122"/>
              </a:rPr>
              <a:t>14</a:t>
            </a:r>
            <a:endParaRPr kumimoji="1" lang="en-US" altLang="zh-CN" sz="3200">
              <a:solidFill>
                <a:srgbClr val="FF66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3932767" y="4008439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66FF"/>
                </a:solidFill>
                <a:latin typeface="Times New Roman" pitchFamily="18" charset="0"/>
                <a:ea typeface="宋体" pitchFamily="2" charset="-122"/>
              </a:rPr>
              <a:t>15</a:t>
            </a:r>
            <a:endParaRPr kumimoji="1" lang="en-US" altLang="zh-CN" sz="3200">
              <a:solidFill>
                <a:srgbClr val="FF66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3600451" y="3284539"/>
            <a:ext cx="1016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66FF"/>
                </a:solidFill>
                <a:latin typeface="Times New Roman" pitchFamily="18" charset="0"/>
                <a:ea typeface="宋体" pitchFamily="2" charset="-122"/>
              </a:rPr>
              <a:t>16</a:t>
            </a:r>
            <a:endParaRPr kumimoji="1" lang="en-US" altLang="zh-CN" sz="3200">
              <a:solidFill>
                <a:srgbClr val="FF66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0" name="AutoShape 39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11176000" y="6324600"/>
            <a:ext cx="8128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ldLvl="0" animBg="1"/>
      <p:bldP spid="49156" grpId="0" bldLvl="0" animBg="1"/>
      <p:bldP spid="49167" grpId="0"/>
      <p:bldP spid="49168" grpId="0"/>
      <p:bldP spid="49169" grpId="0"/>
      <p:bldP spid="49170" grpId="0"/>
      <p:bldP spid="49171" grpId="0"/>
      <p:bldP spid="49172" grpId="0"/>
      <p:bldP spid="49173" grpId="0"/>
      <p:bldP spid="49174" grpId="0"/>
      <p:bldP spid="49175" grpId="0"/>
      <p:bldP spid="49176" grpId="0"/>
      <p:bldP spid="49177" grpId="0"/>
      <p:bldP spid="49178" grpId="0"/>
      <p:bldP spid="49179" grpId="0"/>
      <p:bldP spid="49180" grpId="0"/>
      <p:bldP spid="49181" grpId="0"/>
      <p:bldP spid="491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7867" y="908051"/>
            <a:ext cx="11664951" cy="561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zh-CN" altLang="zh-CN" sz="280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1" y="1782764"/>
            <a:ext cx="5956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1" y="3714750"/>
            <a:ext cx="5499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/>
          <p:nvPr/>
        </p:nvGrpSpPr>
        <p:grpSpPr bwMode="auto">
          <a:xfrm>
            <a:off x="1873251" y="1330325"/>
            <a:ext cx="8447616" cy="2603500"/>
            <a:chOff x="885" y="838"/>
            <a:chExt cx="3991" cy="1640"/>
          </a:xfrm>
        </p:grpSpPr>
        <p:pic>
          <p:nvPicPr>
            <p:cNvPr id="15401" name="Picture 6" descr="d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" y="838"/>
              <a:ext cx="3991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02" name="Group 7"/>
            <p:cNvGrpSpPr/>
            <p:nvPr/>
          </p:nvGrpSpPr>
          <p:grpSpPr bwMode="auto">
            <a:xfrm>
              <a:off x="1143" y="1228"/>
              <a:ext cx="3597" cy="342"/>
              <a:chOff x="1143" y="1228"/>
              <a:chExt cx="3597" cy="342"/>
            </a:xfrm>
          </p:grpSpPr>
          <p:sp>
            <p:nvSpPr>
              <p:cNvPr id="15403" name="Text Box 8"/>
              <p:cNvSpPr txBox="1">
                <a:spLocks noChangeArrowheads="1"/>
              </p:cNvSpPr>
              <p:nvPr/>
            </p:nvSpPr>
            <p:spPr bwMode="auto">
              <a:xfrm>
                <a:off x="1143" y="1243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1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404" name="Text Box 9"/>
              <p:cNvSpPr txBox="1">
                <a:spLocks noChangeArrowheads="1"/>
              </p:cNvSpPr>
              <p:nvPr/>
            </p:nvSpPr>
            <p:spPr bwMode="auto">
              <a:xfrm>
                <a:off x="1596" y="1228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2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405" name="Text Box 10"/>
              <p:cNvSpPr txBox="1">
                <a:spLocks noChangeArrowheads="1"/>
              </p:cNvSpPr>
              <p:nvPr/>
            </p:nvSpPr>
            <p:spPr bwMode="auto">
              <a:xfrm>
                <a:off x="2050" y="1228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3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406" name="Text Box 11"/>
              <p:cNvSpPr txBox="1">
                <a:spLocks noChangeArrowheads="1"/>
              </p:cNvSpPr>
              <p:nvPr/>
            </p:nvSpPr>
            <p:spPr bwMode="auto">
              <a:xfrm>
                <a:off x="2458" y="1228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4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407" name="Text Box 12"/>
              <p:cNvSpPr txBox="1">
                <a:spLocks noChangeArrowheads="1"/>
              </p:cNvSpPr>
              <p:nvPr/>
            </p:nvSpPr>
            <p:spPr bwMode="auto">
              <a:xfrm>
                <a:off x="2912" y="1228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5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408" name="Text Box 13"/>
              <p:cNvSpPr txBox="1">
                <a:spLocks noChangeArrowheads="1"/>
              </p:cNvSpPr>
              <p:nvPr/>
            </p:nvSpPr>
            <p:spPr bwMode="auto">
              <a:xfrm>
                <a:off x="3320" y="1243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6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409" name="Text Box 14"/>
              <p:cNvSpPr txBox="1">
                <a:spLocks noChangeArrowheads="1"/>
              </p:cNvSpPr>
              <p:nvPr/>
            </p:nvSpPr>
            <p:spPr bwMode="auto">
              <a:xfrm>
                <a:off x="3728" y="1243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7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410" name="Text Box 15"/>
              <p:cNvSpPr txBox="1">
                <a:spLocks noChangeArrowheads="1"/>
              </p:cNvSpPr>
              <p:nvPr/>
            </p:nvSpPr>
            <p:spPr bwMode="auto">
              <a:xfrm>
                <a:off x="4182" y="1243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8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4" name="Group 16"/>
          <p:cNvGrpSpPr/>
          <p:nvPr/>
        </p:nvGrpSpPr>
        <p:grpSpPr bwMode="auto">
          <a:xfrm>
            <a:off x="1390651" y="3429001"/>
            <a:ext cx="8447616" cy="2601913"/>
            <a:chOff x="567" y="2160"/>
            <a:chExt cx="3991" cy="1639"/>
          </a:xfrm>
        </p:grpSpPr>
        <p:pic>
          <p:nvPicPr>
            <p:cNvPr id="15391" name="Picture 17" descr="rg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160"/>
              <a:ext cx="3991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2" name="Group 18"/>
            <p:cNvGrpSpPr/>
            <p:nvPr/>
          </p:nvGrpSpPr>
          <p:grpSpPr bwMode="auto">
            <a:xfrm>
              <a:off x="748" y="3022"/>
              <a:ext cx="3674" cy="342"/>
              <a:chOff x="748" y="3022"/>
              <a:chExt cx="3674" cy="342"/>
            </a:xfrm>
          </p:grpSpPr>
          <p:sp>
            <p:nvSpPr>
              <p:cNvPr id="15393" name="Text Box 19"/>
              <p:cNvSpPr txBox="1">
                <a:spLocks noChangeArrowheads="1"/>
              </p:cNvSpPr>
              <p:nvPr/>
            </p:nvSpPr>
            <p:spPr bwMode="auto">
              <a:xfrm>
                <a:off x="748" y="3037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16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94" name="Text Box 20"/>
              <p:cNvSpPr txBox="1">
                <a:spLocks noChangeArrowheads="1"/>
              </p:cNvSpPr>
              <p:nvPr/>
            </p:nvSpPr>
            <p:spPr bwMode="auto">
              <a:xfrm>
                <a:off x="1201" y="3022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15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95" name="Text Box 21"/>
              <p:cNvSpPr txBox="1">
                <a:spLocks noChangeArrowheads="1"/>
              </p:cNvSpPr>
              <p:nvPr/>
            </p:nvSpPr>
            <p:spPr bwMode="auto">
              <a:xfrm>
                <a:off x="1655" y="3022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14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96" name="Text Box 22"/>
              <p:cNvSpPr txBox="1">
                <a:spLocks noChangeArrowheads="1"/>
              </p:cNvSpPr>
              <p:nvPr/>
            </p:nvSpPr>
            <p:spPr bwMode="auto">
              <a:xfrm>
                <a:off x="2063" y="3022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13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97" name="Text Box 23"/>
              <p:cNvSpPr txBox="1">
                <a:spLocks noChangeArrowheads="1"/>
              </p:cNvSpPr>
              <p:nvPr/>
            </p:nvSpPr>
            <p:spPr bwMode="auto">
              <a:xfrm>
                <a:off x="2517" y="3022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12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98" name="Text Box 24"/>
              <p:cNvSpPr txBox="1">
                <a:spLocks noChangeArrowheads="1"/>
              </p:cNvSpPr>
              <p:nvPr/>
            </p:nvSpPr>
            <p:spPr bwMode="auto">
              <a:xfrm>
                <a:off x="2925" y="3037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11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99" name="Text Box 25"/>
              <p:cNvSpPr txBox="1">
                <a:spLocks noChangeArrowheads="1"/>
              </p:cNvSpPr>
              <p:nvPr/>
            </p:nvSpPr>
            <p:spPr bwMode="auto">
              <a:xfrm>
                <a:off x="3365" y="3037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10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400" name="Text Box 26"/>
              <p:cNvSpPr txBox="1">
                <a:spLocks noChangeArrowheads="1"/>
              </p:cNvSpPr>
              <p:nvPr/>
            </p:nvSpPr>
            <p:spPr bwMode="auto">
              <a:xfrm>
                <a:off x="3864" y="3037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9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6" name="Group 27"/>
          <p:cNvGrpSpPr/>
          <p:nvPr/>
        </p:nvGrpSpPr>
        <p:grpSpPr bwMode="auto">
          <a:xfrm>
            <a:off x="1873251" y="2409825"/>
            <a:ext cx="8447616" cy="2603500"/>
            <a:chOff x="885" y="838"/>
            <a:chExt cx="3991" cy="1640"/>
          </a:xfrm>
        </p:grpSpPr>
        <p:pic>
          <p:nvPicPr>
            <p:cNvPr id="15381" name="Picture 28" descr="d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" y="838"/>
              <a:ext cx="3991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82" name="Group 29"/>
            <p:cNvGrpSpPr/>
            <p:nvPr/>
          </p:nvGrpSpPr>
          <p:grpSpPr bwMode="auto">
            <a:xfrm>
              <a:off x="1143" y="1228"/>
              <a:ext cx="3597" cy="342"/>
              <a:chOff x="1143" y="1228"/>
              <a:chExt cx="3597" cy="342"/>
            </a:xfrm>
          </p:grpSpPr>
          <p:sp>
            <p:nvSpPr>
              <p:cNvPr id="15383" name="Text Box 30"/>
              <p:cNvSpPr txBox="1">
                <a:spLocks noChangeArrowheads="1"/>
              </p:cNvSpPr>
              <p:nvPr/>
            </p:nvSpPr>
            <p:spPr bwMode="auto">
              <a:xfrm>
                <a:off x="1143" y="1243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1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84" name="Text Box 31"/>
              <p:cNvSpPr txBox="1">
                <a:spLocks noChangeArrowheads="1"/>
              </p:cNvSpPr>
              <p:nvPr/>
            </p:nvSpPr>
            <p:spPr bwMode="auto">
              <a:xfrm>
                <a:off x="1596" y="1228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2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85" name="Text Box 32"/>
              <p:cNvSpPr txBox="1">
                <a:spLocks noChangeArrowheads="1"/>
              </p:cNvSpPr>
              <p:nvPr/>
            </p:nvSpPr>
            <p:spPr bwMode="auto">
              <a:xfrm>
                <a:off x="2050" y="1228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3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86" name="Text Box 33"/>
              <p:cNvSpPr txBox="1">
                <a:spLocks noChangeArrowheads="1"/>
              </p:cNvSpPr>
              <p:nvPr/>
            </p:nvSpPr>
            <p:spPr bwMode="auto">
              <a:xfrm>
                <a:off x="2458" y="1228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4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87" name="Text Box 34"/>
              <p:cNvSpPr txBox="1">
                <a:spLocks noChangeArrowheads="1"/>
              </p:cNvSpPr>
              <p:nvPr/>
            </p:nvSpPr>
            <p:spPr bwMode="auto">
              <a:xfrm>
                <a:off x="2912" y="1228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5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88" name="Text Box 35"/>
              <p:cNvSpPr txBox="1">
                <a:spLocks noChangeArrowheads="1"/>
              </p:cNvSpPr>
              <p:nvPr/>
            </p:nvSpPr>
            <p:spPr bwMode="auto">
              <a:xfrm>
                <a:off x="3320" y="1243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6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89" name="Text Box 36"/>
              <p:cNvSpPr txBox="1">
                <a:spLocks noChangeArrowheads="1"/>
              </p:cNvSpPr>
              <p:nvPr/>
            </p:nvSpPr>
            <p:spPr bwMode="auto">
              <a:xfrm>
                <a:off x="3728" y="1243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7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90" name="Text Box 37"/>
              <p:cNvSpPr txBox="1">
                <a:spLocks noChangeArrowheads="1"/>
              </p:cNvSpPr>
              <p:nvPr/>
            </p:nvSpPr>
            <p:spPr bwMode="auto">
              <a:xfrm>
                <a:off x="4182" y="1243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8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8" name="Group 38"/>
          <p:cNvGrpSpPr/>
          <p:nvPr/>
        </p:nvGrpSpPr>
        <p:grpSpPr bwMode="auto">
          <a:xfrm>
            <a:off x="1392768" y="2565400"/>
            <a:ext cx="8447617" cy="2601913"/>
            <a:chOff x="567" y="2160"/>
            <a:chExt cx="3991" cy="1639"/>
          </a:xfrm>
        </p:grpSpPr>
        <p:pic>
          <p:nvPicPr>
            <p:cNvPr id="15371" name="Picture 39" descr="rg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160"/>
              <a:ext cx="3991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72" name="Group 40"/>
            <p:cNvGrpSpPr/>
            <p:nvPr/>
          </p:nvGrpSpPr>
          <p:grpSpPr bwMode="auto">
            <a:xfrm>
              <a:off x="748" y="3022"/>
              <a:ext cx="3674" cy="342"/>
              <a:chOff x="748" y="3022"/>
              <a:chExt cx="3674" cy="342"/>
            </a:xfrm>
          </p:grpSpPr>
          <p:sp>
            <p:nvSpPr>
              <p:cNvPr id="15373" name="Text Box 41"/>
              <p:cNvSpPr txBox="1">
                <a:spLocks noChangeArrowheads="1"/>
              </p:cNvSpPr>
              <p:nvPr/>
            </p:nvSpPr>
            <p:spPr bwMode="auto">
              <a:xfrm>
                <a:off x="748" y="3037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16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74" name="Text Box 42"/>
              <p:cNvSpPr txBox="1">
                <a:spLocks noChangeArrowheads="1"/>
              </p:cNvSpPr>
              <p:nvPr/>
            </p:nvSpPr>
            <p:spPr bwMode="auto">
              <a:xfrm>
                <a:off x="1201" y="3022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15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75" name="Text Box 43"/>
              <p:cNvSpPr txBox="1">
                <a:spLocks noChangeArrowheads="1"/>
              </p:cNvSpPr>
              <p:nvPr/>
            </p:nvSpPr>
            <p:spPr bwMode="auto">
              <a:xfrm>
                <a:off x="1655" y="3022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14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76" name="Text Box 44"/>
              <p:cNvSpPr txBox="1">
                <a:spLocks noChangeArrowheads="1"/>
              </p:cNvSpPr>
              <p:nvPr/>
            </p:nvSpPr>
            <p:spPr bwMode="auto">
              <a:xfrm>
                <a:off x="2063" y="3022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13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77" name="Text Box 45"/>
              <p:cNvSpPr txBox="1">
                <a:spLocks noChangeArrowheads="1"/>
              </p:cNvSpPr>
              <p:nvPr/>
            </p:nvSpPr>
            <p:spPr bwMode="auto">
              <a:xfrm>
                <a:off x="2517" y="3022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12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78" name="Text Box 46"/>
              <p:cNvSpPr txBox="1">
                <a:spLocks noChangeArrowheads="1"/>
              </p:cNvSpPr>
              <p:nvPr/>
            </p:nvSpPr>
            <p:spPr bwMode="auto">
              <a:xfrm>
                <a:off x="2925" y="3037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11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79" name="Text Box 47"/>
              <p:cNvSpPr txBox="1">
                <a:spLocks noChangeArrowheads="1"/>
              </p:cNvSpPr>
              <p:nvPr/>
            </p:nvSpPr>
            <p:spPr bwMode="auto">
              <a:xfrm>
                <a:off x="3365" y="3037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10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380" name="Text Box 48"/>
              <p:cNvSpPr txBox="1">
                <a:spLocks noChangeArrowheads="1"/>
              </p:cNvSpPr>
              <p:nvPr/>
            </p:nvSpPr>
            <p:spPr bwMode="auto">
              <a:xfrm>
                <a:off x="3864" y="3037"/>
                <a:ext cx="5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FF"/>
                    </a:solidFill>
                    <a:latin typeface="Times New Roman" pitchFamily="18" charset="0"/>
                    <a:ea typeface="宋体" pitchFamily="2" charset="-122"/>
                  </a:rPr>
                  <a:t>9</a:t>
                </a:r>
                <a:endParaRPr kumimoji="1" lang="en-US" altLang="zh-CN" sz="2800">
                  <a:solidFill>
                    <a:srgbClr val="FF00FF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</p:grpSp>
      <p:sp>
        <p:nvSpPr>
          <p:cNvPr id="50226" name="Text Box 50"/>
          <p:cNvSpPr txBox="1">
            <a:spLocks noChangeArrowheads="1"/>
          </p:cNvSpPr>
          <p:nvPr/>
        </p:nvSpPr>
        <p:spPr bwMode="auto">
          <a:xfrm>
            <a:off x="4271434" y="5445126"/>
            <a:ext cx="8640233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通过剪拼，转化成近似的长方形。</a:t>
            </a:r>
            <a:endParaRPr lang="zh-CN" altLang="en-US" sz="2800" b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5370" name="AutoShape 5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56667" y="6597650"/>
            <a:ext cx="2302933" cy="260350"/>
          </a:xfrm>
          <a:prstGeom prst="actionButtonBeginning">
            <a:avLst/>
          </a:prstGeom>
          <a:solidFill>
            <a:srgbClr val="F2C8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AutoShape 3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1176000" y="6324600"/>
            <a:ext cx="8128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14699 L -1.38889E-6 1.48148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13634 L -1.38889E-6 1.85185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Group 2"/>
          <p:cNvGrpSpPr/>
          <p:nvPr/>
        </p:nvGrpSpPr>
        <p:grpSpPr>
          <a:xfrm>
            <a:off x="5087938" y="981075"/>
            <a:ext cx="1447800" cy="990600"/>
            <a:chOff x="2160" y="576"/>
            <a:chExt cx="912" cy="624"/>
          </a:xfrm>
        </p:grpSpPr>
        <p:grpSp>
          <p:nvGrpSpPr>
            <p:cNvPr id="18524" name="Group 3"/>
            <p:cNvGrpSpPr/>
            <p:nvPr/>
          </p:nvGrpSpPr>
          <p:grpSpPr>
            <a:xfrm>
              <a:off x="2448" y="576"/>
              <a:ext cx="624" cy="624"/>
              <a:chOff x="1680" y="1056"/>
              <a:chExt cx="432" cy="432"/>
            </a:xfrm>
          </p:grpSpPr>
          <p:grpSp>
            <p:nvGrpSpPr>
              <p:cNvPr id="18526" name="Group 4"/>
              <p:cNvGrpSpPr/>
              <p:nvPr/>
            </p:nvGrpSpPr>
            <p:grpSpPr>
              <a:xfrm>
                <a:off x="1680" y="1056"/>
                <a:ext cx="432" cy="144"/>
                <a:chOff x="1680" y="1056"/>
                <a:chExt cx="432" cy="144"/>
              </a:xfrm>
            </p:grpSpPr>
            <p:sp>
              <p:nvSpPr>
                <p:cNvPr id="18535" name="Rectangle 5"/>
                <p:cNvSpPr/>
                <p:nvPr/>
              </p:nvSpPr>
              <p:spPr>
                <a:xfrm>
                  <a:off x="1968" y="1056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536" name="Rectangle 6"/>
                <p:cNvSpPr/>
                <p:nvPr/>
              </p:nvSpPr>
              <p:spPr>
                <a:xfrm>
                  <a:off x="1680" y="1056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537" name="Rectangle 7"/>
                <p:cNvSpPr/>
                <p:nvPr/>
              </p:nvSpPr>
              <p:spPr>
                <a:xfrm>
                  <a:off x="1824" y="1056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</p:grpSp>
          <p:grpSp>
            <p:nvGrpSpPr>
              <p:cNvPr id="18527" name="Group 8"/>
              <p:cNvGrpSpPr/>
              <p:nvPr/>
            </p:nvGrpSpPr>
            <p:grpSpPr>
              <a:xfrm>
                <a:off x="1680" y="1200"/>
                <a:ext cx="432" cy="144"/>
                <a:chOff x="1680" y="1056"/>
                <a:chExt cx="432" cy="144"/>
              </a:xfrm>
            </p:grpSpPr>
            <p:sp>
              <p:nvSpPr>
                <p:cNvPr id="18532" name="Rectangle 9"/>
                <p:cNvSpPr/>
                <p:nvPr/>
              </p:nvSpPr>
              <p:spPr>
                <a:xfrm>
                  <a:off x="1968" y="1056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533" name="Rectangle 10"/>
                <p:cNvSpPr/>
                <p:nvPr/>
              </p:nvSpPr>
              <p:spPr>
                <a:xfrm>
                  <a:off x="1680" y="1056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534" name="Rectangle 11"/>
                <p:cNvSpPr/>
                <p:nvPr/>
              </p:nvSpPr>
              <p:spPr>
                <a:xfrm>
                  <a:off x="1824" y="1056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</p:grpSp>
          <p:grpSp>
            <p:nvGrpSpPr>
              <p:cNvPr id="18528" name="Group 12"/>
              <p:cNvGrpSpPr/>
              <p:nvPr/>
            </p:nvGrpSpPr>
            <p:grpSpPr>
              <a:xfrm>
                <a:off x="1680" y="1344"/>
                <a:ext cx="432" cy="144"/>
                <a:chOff x="1680" y="1056"/>
                <a:chExt cx="432" cy="144"/>
              </a:xfrm>
            </p:grpSpPr>
            <p:sp>
              <p:nvSpPr>
                <p:cNvPr id="18529" name="Rectangle 13"/>
                <p:cNvSpPr/>
                <p:nvPr/>
              </p:nvSpPr>
              <p:spPr>
                <a:xfrm>
                  <a:off x="1968" y="1056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530" name="Rectangle 14"/>
                <p:cNvSpPr/>
                <p:nvPr/>
              </p:nvSpPr>
              <p:spPr>
                <a:xfrm>
                  <a:off x="1680" y="1056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531" name="Rectangle 15"/>
                <p:cNvSpPr/>
                <p:nvPr/>
              </p:nvSpPr>
              <p:spPr>
                <a:xfrm>
                  <a:off x="1824" y="1056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</p:grpSp>
        </p:grpSp>
        <p:sp>
          <p:nvSpPr>
            <p:cNvPr id="18525" name="Text Box 16"/>
            <p:cNvSpPr txBox="1"/>
            <p:nvPr/>
          </p:nvSpPr>
          <p:spPr>
            <a:xfrm>
              <a:off x="2160" y="672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800" dirty="0">
                  <a:latin typeface="Times New Roman" pitchFamily="18" charset="0"/>
                </a:rPr>
                <a:t>a</a:t>
              </a:r>
              <a:endParaRPr lang="en-US" altLang="zh-CN" sz="2800" dirty="0">
                <a:latin typeface="Times New Roman" pitchFamily="18" charset="0"/>
              </a:endParaRPr>
            </a:p>
          </p:txBody>
        </p:sp>
      </p:grpSp>
      <p:grpSp>
        <p:nvGrpSpPr>
          <p:cNvPr id="18435" name="Group 17"/>
          <p:cNvGrpSpPr/>
          <p:nvPr/>
        </p:nvGrpSpPr>
        <p:grpSpPr>
          <a:xfrm>
            <a:off x="2711450" y="2924175"/>
            <a:ext cx="1905000" cy="1217613"/>
            <a:chOff x="4032" y="1200"/>
            <a:chExt cx="1200" cy="767"/>
          </a:xfrm>
        </p:grpSpPr>
        <p:grpSp>
          <p:nvGrpSpPr>
            <p:cNvPr id="18514" name="Group 18"/>
            <p:cNvGrpSpPr/>
            <p:nvPr/>
          </p:nvGrpSpPr>
          <p:grpSpPr>
            <a:xfrm>
              <a:off x="4032" y="1200"/>
              <a:ext cx="1200" cy="528"/>
              <a:chOff x="3984" y="1200"/>
              <a:chExt cx="1200" cy="528"/>
            </a:xfrm>
          </p:grpSpPr>
          <p:sp>
            <p:nvSpPr>
              <p:cNvPr id="18517" name="AutoShape 19"/>
              <p:cNvSpPr/>
              <p:nvPr/>
            </p:nvSpPr>
            <p:spPr>
              <a:xfrm>
                <a:off x="3984" y="1200"/>
                <a:ext cx="912" cy="528"/>
              </a:xfrm>
              <a:prstGeom prst="triangle">
                <a:avLst>
                  <a:gd name="adj" fmla="val 26389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/>
              </a:p>
            </p:txBody>
          </p:sp>
          <p:sp>
            <p:nvSpPr>
              <p:cNvPr id="18518" name="Line 20"/>
              <p:cNvSpPr/>
              <p:nvPr/>
            </p:nvSpPr>
            <p:spPr>
              <a:xfrm>
                <a:off x="4224" y="1200"/>
                <a:ext cx="0" cy="528"/>
              </a:xfrm>
              <a:prstGeom prst="line">
                <a:avLst/>
              </a:prstGeom>
              <a:ln w="28575" cap="flat" cmpd="sng">
                <a:solidFill>
                  <a:srgbClr val="FF9933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8519" name="Line 21"/>
              <p:cNvSpPr/>
              <p:nvPr/>
            </p:nvSpPr>
            <p:spPr>
              <a:xfrm>
                <a:off x="4224" y="1200"/>
                <a:ext cx="960" cy="0"/>
              </a:xfrm>
              <a:prstGeom prst="line">
                <a:avLst/>
              </a:prstGeom>
              <a:ln w="28575" cap="flat" cmpd="sng">
                <a:solidFill>
                  <a:srgbClr val="FF9933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8520" name="Line 22"/>
              <p:cNvSpPr/>
              <p:nvPr/>
            </p:nvSpPr>
            <p:spPr>
              <a:xfrm flipH="1">
                <a:off x="4896" y="1200"/>
                <a:ext cx="288" cy="528"/>
              </a:xfrm>
              <a:prstGeom prst="line">
                <a:avLst/>
              </a:prstGeom>
              <a:ln w="28575" cap="flat" cmpd="sng">
                <a:solidFill>
                  <a:srgbClr val="FF9933"/>
                </a:solidFill>
                <a:prstDash val="sysDot"/>
                <a:headEnd type="none" w="med" len="med"/>
                <a:tailEnd type="none" w="med" len="med"/>
              </a:ln>
            </p:spPr>
          </p:sp>
          <p:grpSp>
            <p:nvGrpSpPr>
              <p:cNvPr id="18521" name="Group 23"/>
              <p:cNvGrpSpPr/>
              <p:nvPr/>
            </p:nvGrpSpPr>
            <p:grpSpPr>
              <a:xfrm>
                <a:off x="4224" y="1632"/>
                <a:ext cx="96" cy="96"/>
                <a:chOff x="432" y="3552"/>
                <a:chExt cx="144" cy="144"/>
              </a:xfrm>
            </p:grpSpPr>
            <p:sp>
              <p:nvSpPr>
                <p:cNvPr id="18522" name="Line 24"/>
                <p:cNvSpPr/>
                <p:nvPr/>
              </p:nvSpPr>
              <p:spPr>
                <a:xfrm>
                  <a:off x="432" y="3552"/>
                  <a:ext cx="144" cy="0"/>
                </a:xfrm>
                <a:prstGeom prst="line">
                  <a:avLst/>
                </a:prstGeom>
                <a:ln w="9525" cap="rnd" cmpd="sng">
                  <a:solidFill>
                    <a:srgbClr val="FF9933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8523" name="Line 25"/>
                <p:cNvSpPr/>
                <p:nvPr/>
              </p:nvSpPr>
              <p:spPr>
                <a:xfrm>
                  <a:off x="576" y="3552"/>
                  <a:ext cx="0" cy="144"/>
                </a:xfrm>
                <a:prstGeom prst="line">
                  <a:avLst/>
                </a:prstGeom>
                <a:ln w="9525" cap="rnd" cmpd="sng">
                  <a:solidFill>
                    <a:srgbClr val="FF9933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8515" name="Text Box 26"/>
            <p:cNvSpPr txBox="1"/>
            <p:nvPr/>
          </p:nvSpPr>
          <p:spPr>
            <a:xfrm>
              <a:off x="4336" y="1638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800" dirty="0">
                  <a:latin typeface="Times New Roman" pitchFamily="18" charset="0"/>
                </a:rPr>
                <a:t>a</a:t>
              </a:r>
              <a:endParaRPr lang="en-US" altLang="zh-CN" sz="2800" dirty="0">
                <a:latin typeface="Times New Roman" pitchFamily="18" charset="0"/>
              </a:endParaRPr>
            </a:p>
          </p:txBody>
        </p:sp>
        <p:sp>
          <p:nvSpPr>
            <p:cNvPr id="18516" name="Text Box 27"/>
            <p:cNvSpPr txBox="1"/>
            <p:nvPr/>
          </p:nvSpPr>
          <p:spPr>
            <a:xfrm>
              <a:off x="4272" y="1296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800" dirty="0">
                  <a:latin typeface="Times New Roman" pitchFamily="18" charset="0"/>
                </a:rPr>
                <a:t>h</a:t>
              </a:r>
              <a:endParaRPr lang="en-US" altLang="zh-CN" sz="2800" dirty="0">
                <a:latin typeface="Times New Roman" pitchFamily="18" charset="0"/>
              </a:endParaRPr>
            </a:p>
          </p:txBody>
        </p:sp>
      </p:grpSp>
      <p:sp>
        <p:nvSpPr>
          <p:cNvPr id="18436" name="AutoShape 28"/>
          <p:cNvSpPr/>
          <p:nvPr/>
        </p:nvSpPr>
        <p:spPr>
          <a:xfrm>
            <a:off x="2351088" y="5157788"/>
            <a:ext cx="2520950" cy="936625"/>
          </a:xfrm>
          <a:prstGeom prst="parallelogram">
            <a:avLst>
              <a:gd name="adj" fmla="val 67288"/>
            </a:avLst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8437" name="Line 29"/>
          <p:cNvSpPr/>
          <p:nvPr/>
        </p:nvSpPr>
        <p:spPr>
          <a:xfrm>
            <a:off x="3000375" y="5157788"/>
            <a:ext cx="0" cy="914400"/>
          </a:xfrm>
          <a:prstGeom prst="line">
            <a:avLst/>
          </a:prstGeom>
          <a:ln w="31750" cap="flat" cmpd="sng">
            <a:solidFill>
              <a:srgbClr val="FF9933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438" name="Line 30"/>
          <p:cNvSpPr/>
          <p:nvPr/>
        </p:nvSpPr>
        <p:spPr>
          <a:xfrm>
            <a:off x="4872038" y="5229225"/>
            <a:ext cx="0" cy="914400"/>
          </a:xfrm>
          <a:prstGeom prst="line">
            <a:avLst/>
          </a:prstGeom>
          <a:ln w="31750" cap="flat" cmpd="sng">
            <a:solidFill>
              <a:srgbClr val="FF9933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439" name="Line 31"/>
          <p:cNvSpPr/>
          <p:nvPr/>
        </p:nvSpPr>
        <p:spPr>
          <a:xfrm flipV="1">
            <a:off x="4295775" y="6092825"/>
            <a:ext cx="577850" cy="20638"/>
          </a:xfrm>
          <a:prstGeom prst="line">
            <a:avLst/>
          </a:prstGeom>
          <a:ln w="31750" cap="flat" cmpd="sng">
            <a:solidFill>
              <a:srgbClr val="FF9933"/>
            </a:solidFill>
            <a:prstDash val="sysDot"/>
            <a:headEnd type="none" w="med" len="med"/>
            <a:tailEnd type="none" w="med" len="med"/>
          </a:ln>
        </p:spPr>
      </p:sp>
      <p:grpSp>
        <p:nvGrpSpPr>
          <p:cNvPr id="18440" name="Group 32"/>
          <p:cNvGrpSpPr/>
          <p:nvPr/>
        </p:nvGrpSpPr>
        <p:grpSpPr>
          <a:xfrm>
            <a:off x="3000375" y="5876925"/>
            <a:ext cx="142875" cy="223838"/>
            <a:chOff x="432" y="3552"/>
            <a:chExt cx="144" cy="144"/>
          </a:xfrm>
        </p:grpSpPr>
        <p:sp>
          <p:nvSpPr>
            <p:cNvPr id="18512" name="Line 33"/>
            <p:cNvSpPr/>
            <p:nvPr/>
          </p:nvSpPr>
          <p:spPr>
            <a:xfrm>
              <a:off x="432" y="3552"/>
              <a:ext cx="144" cy="0"/>
            </a:xfrm>
            <a:prstGeom prst="line">
              <a:avLst/>
            </a:prstGeom>
            <a:ln w="9525" cap="rnd" cmpd="sng">
              <a:solidFill>
                <a:srgbClr val="FF9933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8513" name="Line 34"/>
            <p:cNvSpPr/>
            <p:nvPr/>
          </p:nvSpPr>
          <p:spPr>
            <a:xfrm>
              <a:off x="576" y="3552"/>
              <a:ext cx="0" cy="144"/>
            </a:xfrm>
            <a:prstGeom prst="line">
              <a:avLst/>
            </a:prstGeom>
            <a:ln w="9525" cap="rnd" cmpd="sng">
              <a:solidFill>
                <a:srgbClr val="FF9933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18441" name="Text Box 35"/>
          <p:cNvSpPr txBox="1"/>
          <p:nvPr/>
        </p:nvSpPr>
        <p:spPr>
          <a:xfrm>
            <a:off x="3193733" y="5944235"/>
            <a:ext cx="381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dirty="0">
                <a:latin typeface="Times New Roman" pitchFamily="18" charset="0"/>
              </a:rPr>
              <a:t>a</a:t>
            </a:r>
            <a:endParaRPr lang="en-US" altLang="zh-CN" sz="2800" dirty="0">
              <a:latin typeface="Times New Roman" pitchFamily="18" charset="0"/>
            </a:endParaRPr>
          </a:p>
        </p:txBody>
      </p:sp>
      <p:sp>
        <p:nvSpPr>
          <p:cNvPr id="18442" name="Text Box 36"/>
          <p:cNvSpPr txBox="1"/>
          <p:nvPr/>
        </p:nvSpPr>
        <p:spPr>
          <a:xfrm>
            <a:off x="2782888" y="5300663"/>
            <a:ext cx="2889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dirty="0">
                <a:latin typeface="Times New Roman" pitchFamily="18" charset="0"/>
              </a:rPr>
              <a:t>h</a:t>
            </a:r>
            <a:endParaRPr lang="en-US" altLang="zh-CN" sz="2800" dirty="0">
              <a:latin typeface="Times New Roman" pitchFamily="18" charset="0"/>
            </a:endParaRPr>
          </a:p>
        </p:txBody>
      </p:sp>
      <p:grpSp>
        <p:nvGrpSpPr>
          <p:cNvPr id="18443" name="Group 49"/>
          <p:cNvGrpSpPr/>
          <p:nvPr/>
        </p:nvGrpSpPr>
        <p:grpSpPr>
          <a:xfrm>
            <a:off x="2566988" y="549275"/>
            <a:ext cx="2286000" cy="1450975"/>
            <a:chOff x="144" y="1536"/>
            <a:chExt cx="1440" cy="914"/>
          </a:xfrm>
        </p:grpSpPr>
        <p:grpSp>
          <p:nvGrpSpPr>
            <p:cNvPr id="18491" name="Group 50"/>
            <p:cNvGrpSpPr/>
            <p:nvPr/>
          </p:nvGrpSpPr>
          <p:grpSpPr>
            <a:xfrm>
              <a:off x="384" y="1824"/>
              <a:ext cx="1200" cy="626"/>
              <a:chOff x="432" y="1824"/>
              <a:chExt cx="720" cy="432"/>
            </a:xfrm>
          </p:grpSpPr>
          <p:grpSp>
            <p:nvGrpSpPr>
              <p:cNvPr id="18494" name="Group 51"/>
              <p:cNvGrpSpPr/>
              <p:nvPr/>
            </p:nvGrpSpPr>
            <p:grpSpPr>
              <a:xfrm>
                <a:off x="432" y="1824"/>
                <a:ext cx="720" cy="144"/>
                <a:chOff x="240" y="1632"/>
                <a:chExt cx="720" cy="144"/>
              </a:xfrm>
            </p:grpSpPr>
            <p:sp>
              <p:nvSpPr>
                <p:cNvPr id="18507" name="Rectangle 52"/>
                <p:cNvSpPr/>
                <p:nvPr/>
              </p:nvSpPr>
              <p:spPr>
                <a:xfrm>
                  <a:off x="240" y="1632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508" name="Rectangle 53"/>
                <p:cNvSpPr/>
                <p:nvPr/>
              </p:nvSpPr>
              <p:spPr>
                <a:xfrm>
                  <a:off x="816" y="1632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509" name="Rectangle 54"/>
                <p:cNvSpPr/>
                <p:nvPr/>
              </p:nvSpPr>
              <p:spPr>
                <a:xfrm>
                  <a:off x="528" y="1632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510" name="Rectangle 55"/>
                <p:cNvSpPr/>
                <p:nvPr/>
              </p:nvSpPr>
              <p:spPr>
                <a:xfrm>
                  <a:off x="672" y="1632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511" name="Rectangle 56"/>
                <p:cNvSpPr/>
                <p:nvPr/>
              </p:nvSpPr>
              <p:spPr>
                <a:xfrm>
                  <a:off x="384" y="1632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</p:grpSp>
          <p:grpSp>
            <p:nvGrpSpPr>
              <p:cNvPr id="18495" name="Group 57"/>
              <p:cNvGrpSpPr/>
              <p:nvPr/>
            </p:nvGrpSpPr>
            <p:grpSpPr>
              <a:xfrm>
                <a:off x="432" y="1968"/>
                <a:ext cx="720" cy="144"/>
                <a:chOff x="240" y="1632"/>
                <a:chExt cx="720" cy="144"/>
              </a:xfrm>
            </p:grpSpPr>
            <p:sp>
              <p:nvSpPr>
                <p:cNvPr id="18502" name="Rectangle 58"/>
                <p:cNvSpPr/>
                <p:nvPr/>
              </p:nvSpPr>
              <p:spPr>
                <a:xfrm>
                  <a:off x="240" y="1632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503" name="Rectangle 59"/>
                <p:cNvSpPr/>
                <p:nvPr/>
              </p:nvSpPr>
              <p:spPr>
                <a:xfrm>
                  <a:off x="816" y="1632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504" name="Rectangle 60"/>
                <p:cNvSpPr/>
                <p:nvPr/>
              </p:nvSpPr>
              <p:spPr>
                <a:xfrm>
                  <a:off x="528" y="1632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505" name="Rectangle 61"/>
                <p:cNvSpPr/>
                <p:nvPr/>
              </p:nvSpPr>
              <p:spPr>
                <a:xfrm>
                  <a:off x="672" y="1632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506" name="Rectangle 62"/>
                <p:cNvSpPr/>
                <p:nvPr/>
              </p:nvSpPr>
              <p:spPr>
                <a:xfrm>
                  <a:off x="384" y="1632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</p:grpSp>
          <p:grpSp>
            <p:nvGrpSpPr>
              <p:cNvPr id="18496" name="Group 63"/>
              <p:cNvGrpSpPr/>
              <p:nvPr/>
            </p:nvGrpSpPr>
            <p:grpSpPr>
              <a:xfrm>
                <a:off x="432" y="2112"/>
                <a:ext cx="720" cy="144"/>
                <a:chOff x="240" y="1632"/>
                <a:chExt cx="720" cy="144"/>
              </a:xfrm>
            </p:grpSpPr>
            <p:sp>
              <p:nvSpPr>
                <p:cNvPr id="18497" name="Rectangle 64"/>
                <p:cNvSpPr/>
                <p:nvPr/>
              </p:nvSpPr>
              <p:spPr>
                <a:xfrm>
                  <a:off x="240" y="1632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498" name="Rectangle 65"/>
                <p:cNvSpPr/>
                <p:nvPr/>
              </p:nvSpPr>
              <p:spPr>
                <a:xfrm>
                  <a:off x="816" y="1632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499" name="Rectangle 66"/>
                <p:cNvSpPr/>
                <p:nvPr/>
              </p:nvSpPr>
              <p:spPr>
                <a:xfrm>
                  <a:off x="528" y="1632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500" name="Rectangle 67"/>
                <p:cNvSpPr/>
                <p:nvPr/>
              </p:nvSpPr>
              <p:spPr>
                <a:xfrm>
                  <a:off x="672" y="1632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  <p:sp>
              <p:nvSpPr>
                <p:cNvPr id="18501" name="Rectangle 68"/>
                <p:cNvSpPr/>
                <p:nvPr/>
              </p:nvSpPr>
              <p:spPr>
                <a:xfrm>
                  <a:off x="384" y="1632"/>
                  <a:ext cx="144" cy="144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dirty="0"/>
                </a:p>
              </p:txBody>
            </p:sp>
          </p:grpSp>
        </p:grpSp>
        <p:sp>
          <p:nvSpPr>
            <p:cNvPr id="18492" name="Text Box 69"/>
            <p:cNvSpPr txBox="1"/>
            <p:nvPr/>
          </p:nvSpPr>
          <p:spPr>
            <a:xfrm>
              <a:off x="144" y="2016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800" dirty="0">
                  <a:latin typeface="Times New Roman" pitchFamily="18" charset="0"/>
                </a:rPr>
                <a:t>b</a:t>
              </a:r>
              <a:endParaRPr lang="en-US" altLang="zh-CN" sz="2800" dirty="0">
                <a:latin typeface="Times New Roman" pitchFamily="18" charset="0"/>
              </a:endParaRPr>
            </a:p>
          </p:txBody>
        </p:sp>
        <p:sp>
          <p:nvSpPr>
            <p:cNvPr id="18493" name="Text Box 70"/>
            <p:cNvSpPr txBox="1"/>
            <p:nvPr/>
          </p:nvSpPr>
          <p:spPr>
            <a:xfrm>
              <a:off x="672" y="1536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800" dirty="0">
                  <a:latin typeface="Times New Roman" pitchFamily="18" charset="0"/>
                </a:rPr>
                <a:t>a</a:t>
              </a:r>
              <a:endParaRPr lang="en-US" altLang="zh-CN" sz="2800" dirty="0">
                <a:latin typeface="Times New Roman" pitchFamily="18" charset="0"/>
              </a:endParaRPr>
            </a:p>
          </p:txBody>
        </p:sp>
      </p:grpSp>
      <p:sp>
        <p:nvSpPr>
          <p:cNvPr id="18445" name="Text Box 78">
            <a:hlinkClick r:id="" action="ppaction://noaction"/>
          </p:cNvPr>
          <p:cNvSpPr txBox="1"/>
          <p:nvPr/>
        </p:nvSpPr>
        <p:spPr>
          <a:xfrm>
            <a:off x="3000375" y="2133600"/>
            <a:ext cx="18002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 dirty="0">
                <a:latin typeface="Times New Roman" pitchFamily="18" charset="0"/>
              </a:rPr>
              <a:t>S =</a:t>
            </a:r>
            <a:r>
              <a:rPr lang="en-US" altLang="zh-CN" sz="2000" dirty="0">
                <a:latin typeface="Times New Roman" pitchFamily="18" charset="0"/>
              </a:rPr>
              <a:t> </a:t>
            </a:r>
            <a:r>
              <a:rPr lang="en-US" altLang="zh-CN" sz="2000" u="sng" dirty="0">
                <a:latin typeface="Times New Roman" pitchFamily="18" charset="0"/>
              </a:rPr>
              <a:t>                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18446" name="Line 79"/>
          <p:cNvSpPr/>
          <p:nvPr/>
        </p:nvSpPr>
        <p:spPr>
          <a:xfrm>
            <a:off x="3648075" y="2565400"/>
            <a:ext cx="685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7" name="Text Box 80">
            <a:hlinkClick r:id="" action="ppaction://noaction"/>
          </p:cNvPr>
          <p:cNvSpPr txBox="1"/>
          <p:nvPr/>
        </p:nvSpPr>
        <p:spPr>
          <a:xfrm>
            <a:off x="5162233" y="6209030"/>
            <a:ext cx="20875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 dirty="0">
                <a:latin typeface="Times New Roman" pitchFamily="18" charset="0"/>
              </a:rPr>
              <a:t>S =</a:t>
            </a:r>
            <a:r>
              <a:rPr lang="en-US" altLang="zh-CN" sz="2000" dirty="0">
                <a:latin typeface="Times New Roman" pitchFamily="18" charset="0"/>
              </a:rPr>
              <a:t> </a:t>
            </a:r>
            <a:r>
              <a:rPr lang="en-US" altLang="zh-CN" sz="2000" u="sng" dirty="0">
                <a:latin typeface="Times New Roman" pitchFamily="18" charset="0"/>
              </a:rPr>
              <a:t>                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18448" name="Line 81"/>
          <p:cNvSpPr/>
          <p:nvPr/>
        </p:nvSpPr>
        <p:spPr>
          <a:xfrm>
            <a:off x="5774055" y="6597650"/>
            <a:ext cx="609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9" name="Text Box 82">
            <a:hlinkClick r:id="" action="ppaction://noaction"/>
          </p:cNvPr>
          <p:cNvSpPr txBox="1"/>
          <p:nvPr/>
        </p:nvSpPr>
        <p:spPr>
          <a:xfrm>
            <a:off x="2711450" y="6237288"/>
            <a:ext cx="40655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 dirty="0">
                <a:latin typeface="Times New Roman" pitchFamily="18" charset="0"/>
              </a:rPr>
              <a:t>S =</a:t>
            </a:r>
            <a:r>
              <a:rPr lang="en-US" altLang="zh-CN" sz="2000" dirty="0">
                <a:latin typeface="Times New Roman" pitchFamily="18" charset="0"/>
              </a:rPr>
              <a:t> </a:t>
            </a:r>
            <a:r>
              <a:rPr lang="en-US" altLang="zh-CN" sz="2000" u="sng" dirty="0">
                <a:latin typeface="Times New Roman" pitchFamily="18" charset="0"/>
              </a:rPr>
              <a:t>                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18450" name="Line 83"/>
          <p:cNvSpPr/>
          <p:nvPr/>
        </p:nvSpPr>
        <p:spPr>
          <a:xfrm>
            <a:off x="3287713" y="6669088"/>
            <a:ext cx="9064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1" name="Text Box 84">
            <a:hlinkClick r:id="" action="ppaction://noaction"/>
          </p:cNvPr>
          <p:cNvSpPr txBox="1"/>
          <p:nvPr/>
        </p:nvSpPr>
        <p:spPr>
          <a:xfrm>
            <a:off x="4727575" y="4149725"/>
            <a:ext cx="23764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 dirty="0">
                <a:latin typeface="Times New Roman" pitchFamily="18" charset="0"/>
              </a:rPr>
              <a:t>S =</a:t>
            </a:r>
            <a:r>
              <a:rPr lang="en-US" altLang="zh-CN" sz="2000" dirty="0">
                <a:latin typeface="Times New Roman" pitchFamily="18" charset="0"/>
              </a:rPr>
              <a:t> </a:t>
            </a:r>
            <a:r>
              <a:rPr lang="en-US" altLang="zh-CN" sz="2000" u="sng" dirty="0">
                <a:latin typeface="Times New Roman" pitchFamily="18" charset="0"/>
              </a:rPr>
              <a:t>                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18452" name="Line 85"/>
          <p:cNvSpPr/>
          <p:nvPr/>
        </p:nvSpPr>
        <p:spPr>
          <a:xfrm>
            <a:off x="5519738" y="4508500"/>
            <a:ext cx="1371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3" name="Line 87"/>
          <p:cNvSpPr/>
          <p:nvPr/>
        </p:nvSpPr>
        <p:spPr>
          <a:xfrm>
            <a:off x="3071813" y="4581525"/>
            <a:ext cx="914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4" name="Text Box 88">
            <a:hlinkClick r:id="" action="ppaction://noaction"/>
          </p:cNvPr>
          <p:cNvSpPr txBox="1"/>
          <p:nvPr/>
        </p:nvSpPr>
        <p:spPr>
          <a:xfrm>
            <a:off x="5232400" y="2060575"/>
            <a:ext cx="3149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 dirty="0">
                <a:latin typeface="Times New Roman" pitchFamily="18" charset="0"/>
              </a:rPr>
              <a:t>S =</a:t>
            </a:r>
            <a:r>
              <a:rPr lang="en-US" altLang="zh-CN" sz="2000" dirty="0">
                <a:latin typeface="Times New Roman" pitchFamily="18" charset="0"/>
              </a:rPr>
              <a:t> </a:t>
            </a:r>
            <a:r>
              <a:rPr lang="en-US" altLang="zh-CN" sz="2000" u="sng" dirty="0">
                <a:latin typeface="Times New Roman" pitchFamily="18" charset="0"/>
              </a:rPr>
              <a:t>                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18455" name="Line 89"/>
          <p:cNvSpPr/>
          <p:nvPr/>
        </p:nvSpPr>
        <p:spPr>
          <a:xfrm>
            <a:off x="5735638" y="2420938"/>
            <a:ext cx="685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6" name="Text Box 90"/>
          <p:cNvSpPr txBox="1"/>
          <p:nvPr/>
        </p:nvSpPr>
        <p:spPr>
          <a:xfrm>
            <a:off x="3575050" y="2060575"/>
            <a:ext cx="9366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66"/>
                </a:solidFill>
                <a:latin typeface="Times New Roman" pitchFamily="18" charset="0"/>
              </a:rPr>
              <a:t>ab</a:t>
            </a:r>
            <a:endParaRPr lang="en-US" altLang="zh-CN" sz="2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8457" name="Text Box 91"/>
          <p:cNvSpPr txBox="1"/>
          <p:nvPr/>
        </p:nvSpPr>
        <p:spPr>
          <a:xfrm>
            <a:off x="3359150" y="6237288"/>
            <a:ext cx="31384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66"/>
                </a:solidFill>
                <a:latin typeface="Times New Roman" pitchFamily="18" charset="0"/>
              </a:rPr>
              <a:t>ah</a:t>
            </a:r>
            <a:endParaRPr lang="en-US" altLang="zh-CN" sz="2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8458" name="Text Box 92"/>
          <p:cNvSpPr txBox="1"/>
          <p:nvPr/>
        </p:nvSpPr>
        <p:spPr>
          <a:xfrm>
            <a:off x="3000375" y="4076700"/>
            <a:ext cx="10795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66"/>
                </a:solidFill>
                <a:latin typeface="Times New Roman" pitchFamily="18" charset="0"/>
              </a:rPr>
              <a:t>ah</a:t>
            </a:r>
            <a:r>
              <a:rPr lang="en-US" altLang="zh-CN" sz="2400" b="1" dirty="0">
                <a:solidFill>
                  <a:srgbClr val="FF0066"/>
                </a:solidFill>
                <a:latin typeface="Times New Roman" pitchFamily="18" charset="0"/>
              </a:rPr>
              <a:t>÷2</a:t>
            </a:r>
            <a:endParaRPr lang="en-US" altLang="zh-CN" sz="2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8459" name="Text Box 93"/>
          <p:cNvSpPr txBox="1"/>
          <p:nvPr/>
        </p:nvSpPr>
        <p:spPr>
          <a:xfrm>
            <a:off x="5375275" y="4076700"/>
            <a:ext cx="16573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66"/>
                </a:solidFill>
                <a:latin typeface="Times New Roman" pitchFamily="18" charset="0"/>
              </a:rPr>
              <a:t>(a+b)h</a:t>
            </a:r>
            <a:r>
              <a:rPr lang="en-US" altLang="zh-CN" sz="2400" b="1" dirty="0">
                <a:solidFill>
                  <a:srgbClr val="FF0066"/>
                </a:solidFill>
                <a:latin typeface="Times New Roman" pitchFamily="18" charset="0"/>
              </a:rPr>
              <a:t>÷2</a:t>
            </a:r>
            <a:endParaRPr lang="en-US" altLang="zh-CN" sz="2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8460" name="Rectangle 94"/>
          <p:cNvSpPr/>
          <p:nvPr/>
        </p:nvSpPr>
        <p:spPr>
          <a:xfrm>
            <a:off x="5808663" y="1989138"/>
            <a:ext cx="18875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0066"/>
                </a:solidFill>
                <a:latin typeface="Times New Roman" pitchFamily="18" charset="0"/>
              </a:rPr>
              <a:t>a</a:t>
            </a:r>
            <a:r>
              <a:rPr lang="en-US" altLang="zh-CN" sz="2800" b="1" baseline="30000" dirty="0">
                <a:solidFill>
                  <a:srgbClr val="FF0066"/>
                </a:solidFill>
                <a:latin typeface="Times New Roman" pitchFamily="18" charset="0"/>
              </a:rPr>
              <a:t>2</a:t>
            </a:r>
            <a:r>
              <a:rPr lang="en-US" altLang="zh-CN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endParaRPr lang="en-US" altLang="zh-CN" sz="28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8461" name="Text Box 119"/>
          <p:cNvSpPr txBox="1"/>
          <p:nvPr/>
        </p:nvSpPr>
        <p:spPr>
          <a:xfrm>
            <a:off x="5735955" y="6114415"/>
            <a:ext cx="13874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0066"/>
                </a:solidFill>
                <a:latin typeface="Times New Roman" pitchFamily="18" charset="0"/>
              </a:rPr>
              <a:t>πr</a:t>
            </a:r>
            <a:r>
              <a:rPr lang="en-US" altLang="zh-CN" b="1" baseline="30000" dirty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zh-CN" b="1" baseline="300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grpSp>
        <p:nvGrpSpPr>
          <p:cNvPr id="18462" name="Group 123"/>
          <p:cNvGrpSpPr/>
          <p:nvPr/>
        </p:nvGrpSpPr>
        <p:grpSpPr>
          <a:xfrm>
            <a:off x="5016500" y="2781300"/>
            <a:ext cx="2133600" cy="1055688"/>
            <a:chOff x="4128" y="2160"/>
            <a:chExt cx="1344" cy="665"/>
          </a:xfrm>
        </p:grpSpPr>
        <p:sp>
          <p:nvSpPr>
            <p:cNvPr id="18474" name="AutoShape 39"/>
            <p:cNvSpPr/>
            <p:nvPr/>
          </p:nvSpPr>
          <p:spPr>
            <a:xfrm flipV="1">
              <a:off x="4128" y="2256"/>
              <a:ext cx="816" cy="528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27" y="6"/>
                </a:cxn>
                <a:cxn ang="0">
                  <a:pos x="15" y="13"/>
                </a:cxn>
                <a:cxn ang="0">
                  <a:pos x="4" y="6"/>
                </a:cxn>
                <a:cxn ang="0">
                  <a:pos x="15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5" name="Line 40"/>
            <p:cNvSpPr/>
            <p:nvPr/>
          </p:nvSpPr>
          <p:spPr>
            <a:xfrm>
              <a:off x="4320" y="2256"/>
              <a:ext cx="0" cy="528"/>
            </a:xfrm>
            <a:prstGeom prst="line">
              <a:avLst/>
            </a:prstGeom>
            <a:ln w="28575" cap="flat" cmpd="sng">
              <a:solidFill>
                <a:srgbClr val="FF9933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8476" name="Line 41"/>
            <p:cNvSpPr/>
            <p:nvPr/>
          </p:nvSpPr>
          <p:spPr>
            <a:xfrm>
              <a:off x="4800" y="2256"/>
              <a:ext cx="672" cy="0"/>
            </a:xfrm>
            <a:prstGeom prst="line">
              <a:avLst/>
            </a:prstGeom>
            <a:ln w="28575" cap="flat" cmpd="sng">
              <a:solidFill>
                <a:srgbClr val="FF9933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8477" name="Line 42"/>
            <p:cNvSpPr/>
            <p:nvPr/>
          </p:nvSpPr>
          <p:spPr>
            <a:xfrm flipH="1">
              <a:off x="5280" y="2256"/>
              <a:ext cx="192" cy="528"/>
            </a:xfrm>
            <a:prstGeom prst="line">
              <a:avLst/>
            </a:prstGeom>
            <a:ln w="28575" cap="flat" cmpd="sng">
              <a:solidFill>
                <a:srgbClr val="FF9933"/>
              </a:solidFill>
              <a:prstDash val="sysDot"/>
              <a:headEnd type="none" w="med" len="med"/>
              <a:tailEnd type="none" w="med" len="med"/>
            </a:ln>
          </p:spPr>
        </p:sp>
        <p:grpSp>
          <p:nvGrpSpPr>
            <p:cNvPr id="18478" name="Group 43"/>
            <p:cNvGrpSpPr/>
            <p:nvPr/>
          </p:nvGrpSpPr>
          <p:grpSpPr>
            <a:xfrm>
              <a:off x="4320" y="2688"/>
              <a:ext cx="96" cy="96"/>
              <a:chOff x="432" y="3552"/>
              <a:chExt cx="144" cy="144"/>
            </a:xfrm>
          </p:grpSpPr>
          <p:sp>
            <p:nvSpPr>
              <p:cNvPr id="18483" name="Line 44"/>
              <p:cNvSpPr/>
              <p:nvPr/>
            </p:nvSpPr>
            <p:spPr>
              <a:xfrm>
                <a:off x="432" y="3552"/>
                <a:ext cx="144" cy="0"/>
              </a:xfrm>
              <a:prstGeom prst="line">
                <a:avLst/>
              </a:prstGeom>
              <a:ln w="9525" cap="rnd" cmpd="sng">
                <a:solidFill>
                  <a:srgbClr val="FF9933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8484" name="Line 45"/>
              <p:cNvSpPr/>
              <p:nvPr/>
            </p:nvSpPr>
            <p:spPr>
              <a:xfrm>
                <a:off x="576" y="3552"/>
                <a:ext cx="0" cy="144"/>
              </a:xfrm>
              <a:prstGeom prst="line">
                <a:avLst/>
              </a:prstGeom>
              <a:ln w="9525" cap="rnd" cmpd="sng">
                <a:solidFill>
                  <a:srgbClr val="FF9933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sp>
          <p:nvSpPr>
            <p:cNvPr id="18479" name="Text Box 46"/>
            <p:cNvSpPr txBox="1"/>
            <p:nvPr/>
          </p:nvSpPr>
          <p:spPr>
            <a:xfrm>
              <a:off x="4512" y="2160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800" dirty="0">
                  <a:latin typeface="Times New Roman" pitchFamily="18" charset="0"/>
                </a:rPr>
                <a:t>a</a:t>
              </a:r>
              <a:endParaRPr lang="en-US" altLang="zh-CN" sz="2800" dirty="0">
                <a:latin typeface="Times New Roman" pitchFamily="18" charset="0"/>
              </a:endParaRPr>
            </a:p>
          </p:txBody>
        </p:sp>
        <p:sp>
          <p:nvSpPr>
            <p:cNvPr id="18480" name="Text Box 47"/>
            <p:cNvSpPr txBox="1"/>
            <p:nvPr/>
          </p:nvSpPr>
          <p:spPr>
            <a:xfrm>
              <a:off x="4320" y="2352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800" dirty="0">
                  <a:latin typeface="Times New Roman" pitchFamily="18" charset="0"/>
                </a:rPr>
                <a:t>h</a:t>
              </a:r>
              <a:endParaRPr lang="en-US" altLang="zh-CN" sz="2800" dirty="0">
                <a:latin typeface="Times New Roman" pitchFamily="18" charset="0"/>
              </a:endParaRPr>
            </a:p>
          </p:txBody>
        </p:sp>
        <p:sp>
          <p:nvSpPr>
            <p:cNvPr id="18481" name="Text Box 48"/>
            <p:cNvSpPr txBox="1"/>
            <p:nvPr/>
          </p:nvSpPr>
          <p:spPr>
            <a:xfrm>
              <a:off x="4560" y="2496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800" dirty="0">
                  <a:latin typeface="Times New Roman" pitchFamily="18" charset="0"/>
                </a:rPr>
                <a:t>b</a:t>
              </a:r>
              <a:endParaRPr lang="en-US" altLang="zh-CN" sz="2800" dirty="0">
                <a:latin typeface="Times New Roman" pitchFamily="18" charset="0"/>
              </a:endParaRPr>
            </a:p>
          </p:txBody>
        </p:sp>
        <p:sp>
          <p:nvSpPr>
            <p:cNvPr id="18482" name="Line 122"/>
            <p:cNvSpPr/>
            <p:nvPr/>
          </p:nvSpPr>
          <p:spPr>
            <a:xfrm>
              <a:off x="4944" y="2784"/>
              <a:ext cx="336" cy="0"/>
            </a:xfrm>
            <a:prstGeom prst="line">
              <a:avLst/>
            </a:prstGeom>
            <a:ln w="28575" cap="flat" cmpd="sng">
              <a:solidFill>
                <a:srgbClr val="FF9933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18463" name="Text Box 135"/>
          <p:cNvSpPr txBox="1"/>
          <p:nvPr/>
        </p:nvSpPr>
        <p:spPr>
          <a:xfrm>
            <a:off x="564515" y="105410"/>
            <a:ext cx="107035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这些面积公式是利用什么方法推导出来的呢？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464" name="Rectangle 137"/>
          <p:cNvSpPr/>
          <p:nvPr/>
        </p:nvSpPr>
        <p:spPr>
          <a:xfrm>
            <a:off x="2438400" y="4221163"/>
            <a:ext cx="533400" cy="398780"/>
          </a:xfrm>
          <a:prstGeom prst="rect">
            <a:avLst/>
          </a:prstGeom>
          <a:noFill/>
          <a:ln w="635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000" b="1" dirty="0">
                <a:latin typeface="Times New Roman" pitchFamily="18" charset="0"/>
              </a:rPr>
              <a:t>S =</a:t>
            </a:r>
            <a:endParaRPr lang="en-US" altLang="zh-CN" sz="2000" b="1" dirty="0">
              <a:latin typeface="Times New Roman" pitchFamily="18" charset="0"/>
            </a:endParaRPr>
          </a:p>
        </p:txBody>
      </p:sp>
      <p:sp>
        <p:nvSpPr>
          <p:cNvPr id="62603" name="Text Box 139"/>
          <p:cNvSpPr txBox="1"/>
          <p:nvPr/>
        </p:nvSpPr>
        <p:spPr>
          <a:xfrm>
            <a:off x="8314055" y="1249998"/>
            <a:ext cx="2592388" cy="583565"/>
          </a:xfrm>
          <a:prstGeom prst="rect">
            <a:avLst/>
          </a:prstGeom>
          <a:noFill/>
          <a:ln w="635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CC3300"/>
                </a:solidFill>
                <a:latin typeface="Times New Roman" pitchFamily="18" charset="0"/>
              </a:rPr>
              <a:t>数格子法</a:t>
            </a:r>
            <a:endParaRPr lang="zh-CN" altLang="en-US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62604" name="Text Box 140"/>
          <p:cNvSpPr txBox="1"/>
          <p:nvPr/>
        </p:nvSpPr>
        <p:spPr>
          <a:xfrm>
            <a:off x="8313738" y="3188335"/>
            <a:ext cx="2376487" cy="583565"/>
          </a:xfrm>
          <a:prstGeom prst="rect">
            <a:avLst/>
          </a:prstGeom>
          <a:noFill/>
          <a:ln w="635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CC3300"/>
                </a:solidFill>
                <a:latin typeface="Times New Roman" pitchFamily="18" charset="0"/>
              </a:rPr>
              <a:t>填补法</a:t>
            </a:r>
            <a:endParaRPr lang="zh-CN" altLang="en-US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62605" name="Text Box 141"/>
          <p:cNvSpPr txBox="1"/>
          <p:nvPr/>
        </p:nvSpPr>
        <p:spPr>
          <a:xfrm>
            <a:off x="8813800" y="5270183"/>
            <a:ext cx="1728788" cy="583565"/>
          </a:xfrm>
          <a:prstGeom prst="rect">
            <a:avLst/>
          </a:prstGeom>
          <a:noFill/>
          <a:ln w="635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CC3300"/>
                </a:solidFill>
                <a:latin typeface="Times New Roman" pitchFamily="18" charset="0"/>
              </a:rPr>
              <a:t>割补法</a:t>
            </a:r>
            <a:endParaRPr lang="zh-CN" altLang="en-US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8470" name="Text Box 145"/>
          <p:cNvSpPr txBox="1"/>
          <p:nvPr/>
        </p:nvSpPr>
        <p:spPr>
          <a:xfrm>
            <a:off x="1334770" y="1773555"/>
            <a:ext cx="860425" cy="3961130"/>
          </a:xfrm>
          <a:prstGeom prst="rect">
            <a:avLst/>
          </a:prstGeom>
          <a:noFill/>
          <a:ln w="63500">
            <a:noFill/>
          </a:ln>
        </p:spPr>
        <p:txBody>
          <a:bodyPr vert="eaVert">
            <a:spAutoFit/>
            <a:scene3d>
              <a:camera prst="orthographicFront"/>
              <a:lightRig rig="threePt" dir="t"/>
            </a:scene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转 化 思 想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11900" y="5580380"/>
            <a:ext cx="2438400" cy="533400"/>
            <a:chOff x="9920" y="7123"/>
            <a:chExt cx="3840" cy="840"/>
          </a:xfrm>
        </p:grpSpPr>
        <p:sp>
          <p:nvSpPr>
            <p:cNvPr id="2" name="Rectangle 75"/>
            <p:cNvSpPr>
              <a:spLocks noChangeArrowheads="1"/>
            </p:cNvSpPr>
            <p:nvPr/>
          </p:nvSpPr>
          <p:spPr bwMode="auto">
            <a:xfrm>
              <a:off x="9920" y="7123"/>
              <a:ext cx="3840" cy="84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17485" name="AutoShape 77"/>
            <p:cNvSpPr>
              <a:spLocks noChangeArrowheads="1"/>
            </p:cNvSpPr>
            <p:nvPr/>
          </p:nvSpPr>
          <p:spPr bwMode="auto">
            <a:xfrm>
              <a:off x="9971" y="7123"/>
              <a:ext cx="429" cy="8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ap="rnd">
              <a:solidFill>
                <a:srgbClr val="0000FF"/>
              </a:solidFill>
              <a:prstDash val="sysDot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17486" name="AutoShape 78"/>
            <p:cNvSpPr>
              <a:spLocks noChangeArrowheads="1"/>
            </p:cNvSpPr>
            <p:nvPr/>
          </p:nvSpPr>
          <p:spPr bwMode="auto">
            <a:xfrm>
              <a:off x="10451" y="7123"/>
              <a:ext cx="429" cy="8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ap="rnd">
              <a:solidFill>
                <a:srgbClr val="0000FF"/>
              </a:solidFill>
              <a:prstDash val="sysDot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17487" name="AutoShape 79"/>
            <p:cNvSpPr>
              <a:spLocks noChangeArrowheads="1"/>
            </p:cNvSpPr>
            <p:nvPr/>
          </p:nvSpPr>
          <p:spPr bwMode="auto">
            <a:xfrm>
              <a:off x="10931" y="7123"/>
              <a:ext cx="429" cy="8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ap="rnd">
              <a:solidFill>
                <a:srgbClr val="0000FF"/>
              </a:solidFill>
              <a:prstDash val="sysDot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17488" name="AutoShape 80"/>
            <p:cNvSpPr>
              <a:spLocks noChangeArrowheads="1"/>
            </p:cNvSpPr>
            <p:nvPr/>
          </p:nvSpPr>
          <p:spPr bwMode="auto">
            <a:xfrm>
              <a:off x="11411" y="7123"/>
              <a:ext cx="429" cy="8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ap="rnd">
              <a:solidFill>
                <a:srgbClr val="0000FF"/>
              </a:solidFill>
              <a:prstDash val="sysDot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17489" name="AutoShape 81"/>
            <p:cNvSpPr>
              <a:spLocks noChangeArrowheads="1"/>
            </p:cNvSpPr>
            <p:nvPr/>
          </p:nvSpPr>
          <p:spPr bwMode="auto">
            <a:xfrm>
              <a:off x="11891" y="7123"/>
              <a:ext cx="429" cy="8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ap="rnd">
              <a:solidFill>
                <a:srgbClr val="0000FF"/>
              </a:solidFill>
              <a:prstDash val="sysDot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17490" name="AutoShape 82"/>
            <p:cNvSpPr>
              <a:spLocks noChangeArrowheads="1"/>
            </p:cNvSpPr>
            <p:nvPr/>
          </p:nvSpPr>
          <p:spPr bwMode="auto">
            <a:xfrm>
              <a:off x="12371" y="7123"/>
              <a:ext cx="429" cy="8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ap="rnd">
              <a:solidFill>
                <a:srgbClr val="0000FF"/>
              </a:solidFill>
              <a:prstDash val="sysDot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17491" name="AutoShape 83"/>
            <p:cNvSpPr>
              <a:spLocks noChangeArrowheads="1"/>
            </p:cNvSpPr>
            <p:nvPr/>
          </p:nvSpPr>
          <p:spPr bwMode="auto">
            <a:xfrm>
              <a:off x="12851" y="7123"/>
              <a:ext cx="429" cy="8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ap="rnd">
              <a:solidFill>
                <a:srgbClr val="0000FF"/>
              </a:solidFill>
              <a:prstDash val="sysDot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17492" name="AutoShape 84"/>
            <p:cNvSpPr>
              <a:spLocks noChangeArrowheads="1"/>
            </p:cNvSpPr>
            <p:nvPr/>
          </p:nvSpPr>
          <p:spPr bwMode="auto">
            <a:xfrm>
              <a:off x="13331" y="7123"/>
              <a:ext cx="429" cy="8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ap="rnd">
              <a:solidFill>
                <a:srgbClr val="0000FF"/>
              </a:solidFill>
              <a:prstDash val="sysDot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</p:grpSp>
      <p:pic>
        <p:nvPicPr>
          <p:cNvPr id="4" name="图片 3" descr="6{OCS7DK}8X4@CM~6RAQ{`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0780" y="5039995"/>
            <a:ext cx="1294765" cy="12160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60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60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60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0" grpId="0"/>
      <p:bldP spid="1847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00" name="Group 92"/>
          <p:cNvGrpSpPr/>
          <p:nvPr/>
        </p:nvGrpSpPr>
        <p:grpSpPr bwMode="auto">
          <a:xfrm>
            <a:off x="2835275" y="3143250"/>
            <a:ext cx="4267200" cy="1417638"/>
            <a:chOff x="1248" y="1872"/>
            <a:chExt cx="2016" cy="893"/>
          </a:xfrm>
        </p:grpSpPr>
        <p:grpSp>
          <p:nvGrpSpPr>
            <p:cNvPr id="17499" name="Group 91"/>
            <p:cNvGrpSpPr/>
            <p:nvPr/>
          </p:nvGrpSpPr>
          <p:grpSpPr bwMode="auto">
            <a:xfrm>
              <a:off x="1248" y="1872"/>
              <a:ext cx="2016" cy="893"/>
              <a:chOff x="1248" y="1872"/>
              <a:chExt cx="2016" cy="893"/>
            </a:xfrm>
          </p:grpSpPr>
          <p:grpSp>
            <p:nvGrpSpPr>
              <p:cNvPr id="17422" name="Group 14"/>
              <p:cNvGrpSpPr/>
              <p:nvPr/>
            </p:nvGrpSpPr>
            <p:grpSpPr bwMode="auto">
              <a:xfrm>
                <a:off x="2256" y="1920"/>
                <a:ext cx="920" cy="336"/>
                <a:chOff x="2256" y="1920"/>
                <a:chExt cx="872" cy="336"/>
              </a:xfrm>
            </p:grpSpPr>
            <p:sp>
              <p:nvSpPr>
                <p:cNvPr id="17423" name="AutoShape 15"/>
                <p:cNvSpPr>
                  <a:spLocks noChangeArrowheads="1"/>
                </p:cNvSpPr>
                <p:nvPr/>
              </p:nvSpPr>
              <p:spPr bwMode="auto">
                <a:xfrm flipH="1">
                  <a:off x="2888" y="1920"/>
                  <a:ext cx="240" cy="336"/>
                </a:xfrm>
                <a:prstGeom prst="rtTriangle">
                  <a:avLst/>
                </a:prstGeom>
                <a:solidFill>
                  <a:srgbClr val="FFFF99"/>
                </a:solidFill>
                <a:ln w="57150" cap="rnd">
                  <a:solidFill>
                    <a:srgbClr val="0000FF"/>
                  </a:solidFill>
                  <a:prstDash val="sysDot"/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24" name="AutoShape 16"/>
                <p:cNvSpPr>
                  <a:spLocks noChangeArrowheads="1"/>
                </p:cNvSpPr>
                <p:nvPr/>
              </p:nvSpPr>
              <p:spPr bwMode="auto">
                <a:xfrm>
                  <a:off x="2256" y="1920"/>
                  <a:ext cx="864" cy="336"/>
                </a:xfrm>
                <a:prstGeom prst="parallelogram">
                  <a:avLst>
                    <a:gd name="adj" fmla="val 64286"/>
                  </a:avLst>
                </a:prstGeom>
                <a:solidFill>
                  <a:schemeClr val="hlink"/>
                </a:solidFill>
                <a:ln w="57150">
                  <a:solidFill>
                    <a:srgbClr val="0000FF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7430" name="Line 22"/>
              <p:cNvSpPr>
                <a:spLocks noChangeShapeType="1"/>
              </p:cNvSpPr>
              <p:nvPr/>
            </p:nvSpPr>
            <p:spPr bwMode="auto">
              <a:xfrm>
                <a:off x="1248" y="1872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" name="Text Box 27"/>
              <p:cNvSpPr txBox="1">
                <a:spLocks noChangeArrowheads="1"/>
              </p:cNvSpPr>
              <p:nvPr/>
            </p:nvSpPr>
            <p:spPr bwMode="auto">
              <a:xfrm>
                <a:off x="2352" y="2400"/>
                <a:ext cx="91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 baseline="0">
                    <a:solidFill>
                      <a:srgbClr val="0066FF"/>
                    </a:solidFill>
                    <a:latin typeface="Times New Roman" pitchFamily="18" charset="0"/>
                    <a:ea typeface="华文新魏" pitchFamily="2" charset="-122"/>
                  </a:rPr>
                  <a:t>S=ah</a:t>
                </a:r>
                <a:endParaRPr kumimoji="1" lang="en-US" altLang="zh-CN" sz="3200" b="1" baseline="0">
                  <a:solidFill>
                    <a:srgbClr val="0066FF"/>
                  </a:solidFill>
                  <a:latin typeface="Times New Roman" pitchFamily="18" charset="0"/>
                  <a:ea typeface="华文新魏" pitchFamily="2" charset="-122"/>
                </a:endParaRPr>
              </a:p>
            </p:txBody>
          </p:sp>
          <p:sp>
            <p:nvSpPr>
              <p:cNvPr id="17472" name="Text Box 64"/>
              <p:cNvSpPr txBox="1">
                <a:spLocks noChangeArrowheads="1"/>
              </p:cNvSpPr>
              <p:nvPr/>
            </p:nvSpPr>
            <p:spPr bwMode="auto">
              <a:xfrm>
                <a:off x="2544" y="2160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800" baseline="0">
                    <a:latin typeface="Times New Roman" pitchFamily="18" charset="0"/>
                  </a:rPr>
                  <a:t>a</a:t>
                </a:r>
                <a:endParaRPr kumimoji="1" lang="en-US" altLang="zh-CN" sz="2800" baseline="0">
                  <a:latin typeface="Times New Roman" pitchFamily="18" charset="0"/>
                </a:endParaRPr>
              </a:p>
            </p:txBody>
          </p:sp>
          <p:sp>
            <p:nvSpPr>
              <p:cNvPr id="17481" name="Text Box 73"/>
              <p:cNvSpPr txBox="1">
                <a:spLocks noChangeArrowheads="1"/>
              </p:cNvSpPr>
              <p:nvPr/>
            </p:nvSpPr>
            <p:spPr bwMode="auto">
              <a:xfrm>
                <a:off x="2524" y="1920"/>
                <a:ext cx="17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800" baseline="0">
                    <a:latin typeface="Times New Roman" pitchFamily="18" charset="0"/>
                  </a:rPr>
                  <a:t>h</a:t>
                </a:r>
                <a:endParaRPr kumimoji="1" lang="en-US" altLang="zh-CN" sz="2800" baseline="0">
                  <a:latin typeface="Times New Roman" pitchFamily="18" charset="0"/>
                </a:endParaRPr>
              </a:p>
            </p:txBody>
          </p:sp>
        </p:grp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2420" y="1920"/>
              <a:ext cx="0" cy="3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02" name="Group 94"/>
          <p:cNvGrpSpPr/>
          <p:nvPr/>
        </p:nvGrpSpPr>
        <p:grpSpPr bwMode="auto">
          <a:xfrm>
            <a:off x="7000875" y="1771650"/>
            <a:ext cx="4165600" cy="1600200"/>
            <a:chOff x="3216" y="1008"/>
            <a:chExt cx="1968" cy="1008"/>
          </a:xfrm>
        </p:grpSpPr>
        <p:grpSp>
          <p:nvGrpSpPr>
            <p:cNvPr id="17501" name="Group 93"/>
            <p:cNvGrpSpPr/>
            <p:nvPr/>
          </p:nvGrpSpPr>
          <p:grpSpPr bwMode="auto">
            <a:xfrm>
              <a:off x="3216" y="1008"/>
              <a:ext cx="1592" cy="1008"/>
              <a:chOff x="3216" y="1008"/>
              <a:chExt cx="1592" cy="1008"/>
            </a:xfrm>
          </p:grpSpPr>
          <p:sp>
            <p:nvSpPr>
              <p:cNvPr id="17431" name="Line 23"/>
              <p:cNvSpPr>
                <a:spLocks noChangeShapeType="1"/>
              </p:cNvSpPr>
              <p:nvPr/>
            </p:nvSpPr>
            <p:spPr bwMode="auto">
              <a:xfrm flipV="1">
                <a:off x="3216" y="1728"/>
                <a:ext cx="480" cy="28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447" name="Group 39"/>
              <p:cNvGrpSpPr/>
              <p:nvPr/>
            </p:nvGrpSpPr>
            <p:grpSpPr bwMode="auto">
              <a:xfrm>
                <a:off x="3840" y="1008"/>
                <a:ext cx="968" cy="528"/>
                <a:chOff x="3840" y="1008"/>
                <a:chExt cx="968" cy="528"/>
              </a:xfrm>
            </p:grpSpPr>
            <p:sp>
              <p:nvSpPr>
                <p:cNvPr id="17448" name="AutoShape 40"/>
                <p:cNvSpPr>
                  <a:spLocks noChangeArrowheads="1"/>
                </p:cNvSpPr>
                <p:nvPr/>
              </p:nvSpPr>
              <p:spPr bwMode="auto">
                <a:xfrm flipV="1">
                  <a:off x="4128" y="1008"/>
                  <a:ext cx="680" cy="52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99"/>
                </a:solidFill>
                <a:ln w="57150" cap="rnd">
                  <a:solidFill>
                    <a:srgbClr val="0000FF"/>
                  </a:solidFill>
                  <a:prstDash val="sysDot"/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49" name="AutoShape 41"/>
                <p:cNvSpPr>
                  <a:spLocks noChangeArrowheads="1"/>
                </p:cNvSpPr>
                <p:nvPr/>
              </p:nvSpPr>
              <p:spPr bwMode="auto">
                <a:xfrm>
                  <a:off x="3840" y="1008"/>
                  <a:ext cx="624" cy="52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 w="57150">
                  <a:solidFill>
                    <a:srgbClr val="0000FF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7474" name="Text Box 66"/>
              <p:cNvSpPr txBox="1">
                <a:spLocks noChangeArrowheads="1"/>
              </p:cNvSpPr>
              <p:nvPr/>
            </p:nvSpPr>
            <p:spPr bwMode="auto">
              <a:xfrm>
                <a:off x="3984" y="1440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800" baseline="0">
                    <a:latin typeface="Times New Roman" pitchFamily="18" charset="0"/>
                  </a:rPr>
                  <a:t>a</a:t>
                </a:r>
                <a:endParaRPr kumimoji="1" lang="en-US" altLang="zh-CN" sz="2800" baseline="0">
                  <a:latin typeface="Times New Roman" pitchFamily="18" charset="0"/>
                </a:endParaRPr>
              </a:p>
            </p:txBody>
          </p:sp>
          <p:sp>
            <p:nvSpPr>
              <p:cNvPr id="17475" name="Text Box 67"/>
              <p:cNvSpPr txBox="1">
                <a:spLocks noChangeArrowheads="1"/>
              </p:cNvSpPr>
              <p:nvPr/>
            </p:nvSpPr>
            <p:spPr bwMode="auto">
              <a:xfrm>
                <a:off x="4080" y="1152"/>
                <a:ext cx="34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800" baseline="0">
                    <a:latin typeface="Times New Roman" pitchFamily="18" charset="0"/>
                  </a:rPr>
                  <a:t>h</a:t>
                </a:r>
                <a:endParaRPr kumimoji="1" lang="en-US" altLang="zh-CN" sz="2800" baseline="0">
                  <a:latin typeface="Times New Roman" pitchFamily="18" charset="0"/>
                </a:endParaRPr>
              </a:p>
            </p:txBody>
          </p:sp>
        </p:grpSp>
        <p:sp>
          <p:nvSpPr>
            <p:cNvPr id="17436" name="Text Box 28"/>
            <p:cNvSpPr txBox="1">
              <a:spLocks noChangeArrowheads="1"/>
            </p:cNvSpPr>
            <p:nvPr/>
          </p:nvSpPr>
          <p:spPr bwMode="auto">
            <a:xfrm>
              <a:off x="3792" y="1632"/>
              <a:ext cx="13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 baseline="0">
                  <a:solidFill>
                    <a:srgbClr val="0066FF"/>
                  </a:solidFill>
                  <a:latin typeface="Times New Roman" pitchFamily="18" charset="0"/>
                  <a:ea typeface="华文新魏" pitchFamily="2" charset="-122"/>
                </a:rPr>
                <a:t>S=ah÷2</a:t>
              </a:r>
              <a:endParaRPr kumimoji="1" lang="en-US" altLang="zh-CN" sz="3200" b="1" baseline="0">
                <a:solidFill>
                  <a:srgbClr val="0066FF"/>
                </a:solidFill>
                <a:latin typeface="Times New Roman" pitchFamily="18" charset="0"/>
                <a:ea typeface="华文新魏" pitchFamily="2" charset="-122"/>
              </a:endParaRPr>
            </a:p>
          </p:txBody>
        </p:sp>
        <p:sp>
          <p:nvSpPr>
            <p:cNvPr id="17450" name="Line 42"/>
            <p:cNvSpPr>
              <a:spLocks noChangeShapeType="1"/>
            </p:cNvSpPr>
            <p:nvPr/>
          </p:nvSpPr>
          <p:spPr bwMode="auto">
            <a:xfrm>
              <a:off x="4176" y="1008"/>
              <a:ext cx="0" cy="52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10" name="Group 102"/>
          <p:cNvGrpSpPr/>
          <p:nvPr/>
        </p:nvGrpSpPr>
        <p:grpSpPr bwMode="auto">
          <a:xfrm>
            <a:off x="600075" y="1771650"/>
            <a:ext cx="2946400" cy="2560638"/>
            <a:chOff x="192" y="1008"/>
            <a:chExt cx="1392" cy="1613"/>
          </a:xfrm>
        </p:grpSpPr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192" y="1440"/>
              <a:ext cx="960" cy="576"/>
            </a:xfrm>
            <a:prstGeom prst="rect">
              <a:avLst/>
            </a:prstGeom>
            <a:solidFill>
              <a:schemeClr val="hlink"/>
            </a:solidFill>
            <a:ln w="5715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509" name="Group 101"/>
            <p:cNvGrpSpPr/>
            <p:nvPr/>
          </p:nvGrpSpPr>
          <p:grpSpPr bwMode="auto">
            <a:xfrm>
              <a:off x="192" y="1008"/>
              <a:ext cx="1392" cy="1613"/>
              <a:chOff x="192" y="1008"/>
              <a:chExt cx="1392" cy="1613"/>
            </a:xfrm>
          </p:grpSpPr>
          <p:sp>
            <p:nvSpPr>
              <p:cNvPr id="17433" name="Text Box 25"/>
              <p:cNvSpPr txBox="1">
                <a:spLocks noChangeArrowheads="1"/>
              </p:cNvSpPr>
              <p:nvPr/>
            </p:nvSpPr>
            <p:spPr bwMode="auto">
              <a:xfrm>
                <a:off x="192" y="2256"/>
                <a:ext cx="139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1" lang="en-US" altLang="zh-CN" sz="3200" b="1" baseline="0">
                    <a:solidFill>
                      <a:srgbClr val="0066FF"/>
                    </a:solidFill>
                    <a:latin typeface="Times New Roman" pitchFamily="18" charset="0"/>
                    <a:ea typeface="华文新魏" pitchFamily="2" charset="-122"/>
                  </a:rPr>
                  <a:t>S=ab</a:t>
                </a:r>
                <a:endParaRPr kumimoji="1" lang="en-US" altLang="zh-CN" sz="3200" b="1" baseline="0">
                  <a:solidFill>
                    <a:srgbClr val="0066FF"/>
                  </a:solidFill>
                  <a:latin typeface="Times New Roman" pitchFamily="18" charset="0"/>
                  <a:ea typeface="华文新魏" pitchFamily="2" charset="-122"/>
                </a:endParaRPr>
              </a:p>
            </p:txBody>
          </p:sp>
          <p:grpSp>
            <p:nvGrpSpPr>
              <p:cNvPr id="17455" name="Group 47"/>
              <p:cNvGrpSpPr/>
              <p:nvPr/>
            </p:nvGrpSpPr>
            <p:grpSpPr bwMode="auto">
              <a:xfrm>
                <a:off x="192" y="1440"/>
                <a:ext cx="960" cy="606"/>
                <a:chOff x="192" y="1440"/>
                <a:chExt cx="960" cy="576"/>
              </a:xfrm>
            </p:grpSpPr>
            <p:sp>
              <p:nvSpPr>
                <p:cNvPr id="17456" name="Rectangle 48"/>
                <p:cNvSpPr>
                  <a:spLocks noChangeArrowheads="1"/>
                </p:cNvSpPr>
                <p:nvPr/>
              </p:nvSpPr>
              <p:spPr bwMode="auto">
                <a:xfrm>
                  <a:off x="192" y="1440"/>
                  <a:ext cx="960" cy="576"/>
                </a:xfrm>
                <a:prstGeom prst="rect">
                  <a:avLst/>
                </a:prstGeom>
                <a:solidFill>
                  <a:schemeClr val="hlink"/>
                </a:solidFill>
                <a:ln w="38100">
                  <a:solidFill>
                    <a:schemeClr val="accent2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57" name="Line 49"/>
                <p:cNvSpPr>
                  <a:spLocks noChangeShapeType="1"/>
                </p:cNvSpPr>
                <p:nvPr/>
              </p:nvSpPr>
              <p:spPr bwMode="auto">
                <a:xfrm>
                  <a:off x="192" y="1632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58" name="Line 50"/>
                <p:cNvSpPr>
                  <a:spLocks noChangeShapeType="1"/>
                </p:cNvSpPr>
                <p:nvPr/>
              </p:nvSpPr>
              <p:spPr bwMode="auto">
                <a:xfrm>
                  <a:off x="192" y="1824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59" name="Line 51"/>
                <p:cNvSpPr>
                  <a:spLocks noChangeShapeType="1"/>
                </p:cNvSpPr>
                <p:nvPr/>
              </p:nvSpPr>
              <p:spPr bwMode="auto">
                <a:xfrm>
                  <a:off x="384" y="144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60" name="Line 52"/>
                <p:cNvSpPr>
                  <a:spLocks noChangeShapeType="1"/>
                </p:cNvSpPr>
                <p:nvPr/>
              </p:nvSpPr>
              <p:spPr bwMode="auto">
                <a:xfrm>
                  <a:off x="576" y="144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61" name="Line 53"/>
                <p:cNvSpPr>
                  <a:spLocks noChangeShapeType="1"/>
                </p:cNvSpPr>
                <p:nvPr/>
              </p:nvSpPr>
              <p:spPr bwMode="auto">
                <a:xfrm>
                  <a:off x="768" y="144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62" name="Line 54"/>
                <p:cNvSpPr>
                  <a:spLocks noChangeShapeType="1"/>
                </p:cNvSpPr>
                <p:nvPr/>
              </p:nvSpPr>
              <p:spPr bwMode="auto">
                <a:xfrm>
                  <a:off x="960" y="144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469" name="Text Box 61"/>
              <p:cNvSpPr txBox="1">
                <a:spLocks noChangeArrowheads="1"/>
              </p:cNvSpPr>
              <p:nvPr/>
            </p:nvSpPr>
            <p:spPr bwMode="auto">
              <a:xfrm>
                <a:off x="528" y="1008"/>
                <a:ext cx="295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4000" baseline="0">
                    <a:latin typeface="Times New Roman" pitchFamily="18" charset="0"/>
                  </a:rPr>
                  <a:t>  </a:t>
                </a:r>
                <a:r>
                  <a:rPr kumimoji="1" lang="en-US" altLang="zh-CN" sz="3200" baseline="0">
                    <a:latin typeface="Times New Roman" pitchFamily="18" charset="0"/>
                  </a:rPr>
                  <a:t>a</a:t>
                </a:r>
                <a:endParaRPr kumimoji="1" lang="en-US" altLang="zh-CN" sz="3200" baseline="0">
                  <a:latin typeface="Times New Roman" pitchFamily="18" charset="0"/>
                </a:endParaRPr>
              </a:p>
            </p:txBody>
          </p:sp>
          <p:sp>
            <p:nvSpPr>
              <p:cNvPr id="17470" name="Text Box 62"/>
              <p:cNvSpPr txBox="1">
                <a:spLocks noChangeArrowheads="1"/>
              </p:cNvSpPr>
              <p:nvPr/>
            </p:nvSpPr>
            <p:spPr bwMode="auto">
              <a:xfrm>
                <a:off x="1104" y="1536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800" baseline="0">
                    <a:latin typeface="Times New Roman" pitchFamily="18" charset="0"/>
                  </a:rPr>
                  <a:t>b</a:t>
                </a:r>
                <a:endParaRPr kumimoji="1" lang="en-US" altLang="zh-CN" sz="2800" baseline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7497" name="Group 89"/>
          <p:cNvGrpSpPr/>
          <p:nvPr/>
        </p:nvGrpSpPr>
        <p:grpSpPr bwMode="auto">
          <a:xfrm>
            <a:off x="3851275" y="1314451"/>
            <a:ext cx="4368800" cy="1831975"/>
            <a:chOff x="1728" y="720"/>
            <a:chExt cx="2064" cy="1154"/>
          </a:xfrm>
        </p:grpSpPr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2400" y="720"/>
              <a:ext cx="576" cy="576"/>
            </a:xfrm>
            <a:prstGeom prst="rect">
              <a:avLst/>
            </a:prstGeom>
            <a:solidFill>
              <a:schemeClr val="hlink"/>
            </a:solidFill>
            <a:ln w="5715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496" name="Group 88"/>
            <p:cNvGrpSpPr/>
            <p:nvPr/>
          </p:nvGrpSpPr>
          <p:grpSpPr bwMode="auto">
            <a:xfrm>
              <a:off x="1728" y="720"/>
              <a:ext cx="2064" cy="1154"/>
              <a:chOff x="1728" y="720"/>
              <a:chExt cx="2064" cy="1154"/>
            </a:xfrm>
          </p:grpSpPr>
          <p:sp>
            <p:nvSpPr>
              <p:cNvPr id="17434" name="Text Box 26"/>
              <p:cNvSpPr txBox="1">
                <a:spLocks noChangeArrowheads="1"/>
              </p:cNvSpPr>
              <p:nvPr/>
            </p:nvSpPr>
            <p:spPr bwMode="auto">
              <a:xfrm>
                <a:off x="2448" y="1296"/>
                <a:ext cx="13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 baseline="0">
                    <a:solidFill>
                      <a:srgbClr val="0066FF"/>
                    </a:solidFill>
                    <a:latin typeface="Times New Roman" pitchFamily="18" charset="0"/>
                    <a:ea typeface="华文新魏" pitchFamily="2" charset="-122"/>
                  </a:rPr>
                  <a:t>S=a</a:t>
                </a:r>
                <a:r>
                  <a:rPr kumimoji="1" lang="en-US" altLang="zh-CN" sz="3200" b="1" baseline="30000">
                    <a:solidFill>
                      <a:srgbClr val="0066FF"/>
                    </a:solidFill>
                    <a:latin typeface="Times New Roman" pitchFamily="18" charset="0"/>
                    <a:ea typeface="华文新魏" pitchFamily="2" charset="-122"/>
                  </a:rPr>
                  <a:t>2</a:t>
                </a:r>
                <a:endParaRPr kumimoji="1" lang="en-US" altLang="zh-CN" sz="3200" b="1" baseline="30000">
                  <a:solidFill>
                    <a:srgbClr val="0066FF"/>
                  </a:solidFill>
                  <a:latin typeface="Times New Roman" pitchFamily="18" charset="0"/>
                  <a:ea typeface="华文新魏" pitchFamily="2" charset="-122"/>
                </a:endParaRPr>
              </a:p>
            </p:txBody>
          </p:sp>
          <p:grpSp>
            <p:nvGrpSpPr>
              <p:cNvPr id="17493" name="Group 85"/>
              <p:cNvGrpSpPr/>
              <p:nvPr/>
            </p:nvGrpSpPr>
            <p:grpSpPr bwMode="auto">
              <a:xfrm>
                <a:off x="1728" y="720"/>
                <a:ext cx="1536" cy="1154"/>
                <a:chOff x="1728" y="720"/>
                <a:chExt cx="1536" cy="1154"/>
              </a:xfrm>
            </p:grpSpPr>
            <p:grpSp>
              <p:nvGrpSpPr>
                <p:cNvPr id="17426" name="Group 18"/>
                <p:cNvGrpSpPr/>
                <p:nvPr/>
              </p:nvGrpSpPr>
              <p:grpSpPr bwMode="auto">
                <a:xfrm>
                  <a:off x="1728" y="864"/>
                  <a:ext cx="672" cy="1010"/>
                  <a:chOff x="1728" y="912"/>
                  <a:chExt cx="672" cy="960"/>
                </a:xfrm>
              </p:grpSpPr>
              <p:sp>
                <p:nvSpPr>
                  <p:cNvPr id="17427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28" y="912"/>
                    <a:ext cx="0" cy="960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2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912"/>
                    <a:ext cx="67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463" name="Group 55"/>
                <p:cNvGrpSpPr/>
                <p:nvPr/>
              </p:nvGrpSpPr>
              <p:grpSpPr bwMode="auto">
                <a:xfrm>
                  <a:off x="2400" y="720"/>
                  <a:ext cx="577" cy="607"/>
                  <a:chOff x="2400" y="720"/>
                  <a:chExt cx="577" cy="577"/>
                </a:xfrm>
              </p:grpSpPr>
              <p:sp>
                <p:nvSpPr>
                  <p:cNvPr id="1746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401" y="720"/>
                    <a:ext cx="576" cy="547"/>
                  </a:xfrm>
                  <a:prstGeom prst="rect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65" name="Line 57"/>
                  <p:cNvSpPr>
                    <a:spLocks noChangeShapeType="1"/>
                  </p:cNvSpPr>
                  <p:nvPr/>
                </p:nvSpPr>
                <p:spPr bwMode="auto">
                  <a:xfrm rot="21616360">
                    <a:off x="2400" y="1104"/>
                    <a:ext cx="57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66" name="Line 58"/>
                  <p:cNvSpPr>
                    <a:spLocks noChangeShapeType="1"/>
                  </p:cNvSpPr>
                  <p:nvPr/>
                </p:nvSpPr>
                <p:spPr bwMode="auto">
                  <a:xfrm rot="21616360">
                    <a:off x="2400" y="912"/>
                    <a:ext cx="5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67" name="Line 59"/>
                  <p:cNvSpPr>
                    <a:spLocks noChangeShapeType="1"/>
                  </p:cNvSpPr>
                  <p:nvPr/>
                </p:nvSpPr>
                <p:spPr bwMode="auto">
                  <a:xfrm rot="16216360">
                    <a:off x="2304" y="1008"/>
                    <a:ext cx="5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68" name="Line 60"/>
                  <p:cNvSpPr>
                    <a:spLocks noChangeShapeType="1"/>
                  </p:cNvSpPr>
                  <p:nvPr/>
                </p:nvSpPr>
                <p:spPr bwMode="auto">
                  <a:xfrm rot="16216360" flipH="1">
                    <a:off x="2496" y="1008"/>
                    <a:ext cx="577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747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976" y="816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accent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zh-CN" sz="2800" baseline="0">
                      <a:latin typeface="Times New Roman" pitchFamily="18" charset="0"/>
                    </a:rPr>
                    <a:t>a</a:t>
                  </a:r>
                  <a:endParaRPr kumimoji="1" lang="en-US" altLang="zh-CN" sz="2800" baseline="0"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7506" name="Group 98"/>
          <p:cNvGrpSpPr/>
          <p:nvPr/>
        </p:nvGrpSpPr>
        <p:grpSpPr bwMode="auto">
          <a:xfrm>
            <a:off x="7000875" y="3371850"/>
            <a:ext cx="4876800" cy="1951038"/>
            <a:chOff x="3216" y="2016"/>
            <a:chExt cx="2304" cy="1229"/>
          </a:xfrm>
        </p:grpSpPr>
        <p:grpSp>
          <p:nvGrpSpPr>
            <p:cNvPr id="17505" name="Group 97"/>
            <p:cNvGrpSpPr/>
            <p:nvPr/>
          </p:nvGrpSpPr>
          <p:grpSpPr bwMode="auto">
            <a:xfrm>
              <a:off x="3216" y="2016"/>
              <a:ext cx="2304" cy="1229"/>
              <a:chOff x="3216" y="2016"/>
              <a:chExt cx="2304" cy="1229"/>
            </a:xfrm>
          </p:grpSpPr>
          <p:grpSp>
            <p:nvGrpSpPr>
              <p:cNvPr id="17504" name="Group 96"/>
              <p:cNvGrpSpPr/>
              <p:nvPr/>
            </p:nvGrpSpPr>
            <p:grpSpPr bwMode="auto">
              <a:xfrm>
                <a:off x="3648" y="2304"/>
                <a:ext cx="1872" cy="941"/>
                <a:chOff x="3648" y="2304"/>
                <a:chExt cx="1872" cy="941"/>
              </a:xfrm>
            </p:grpSpPr>
            <p:sp>
              <p:nvSpPr>
                <p:cNvPr id="1743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648" y="2880"/>
                  <a:ext cx="1872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3200" b="1" baseline="0">
                      <a:solidFill>
                        <a:srgbClr val="0066FF"/>
                      </a:solidFill>
                      <a:latin typeface="Times New Roman" pitchFamily="18" charset="0"/>
                      <a:ea typeface="华文新魏" pitchFamily="2" charset="-122"/>
                    </a:rPr>
                    <a:t>S=(a+b)h÷2</a:t>
                  </a:r>
                  <a:endParaRPr kumimoji="1" lang="en-US" altLang="zh-CN" sz="3200" b="1" baseline="0">
                    <a:solidFill>
                      <a:srgbClr val="0066FF"/>
                    </a:solidFill>
                    <a:latin typeface="Times New Roman" pitchFamily="18" charset="0"/>
                    <a:ea typeface="华文新魏" pitchFamily="2" charset="-122"/>
                  </a:endParaRPr>
                </a:p>
              </p:txBody>
            </p:sp>
            <p:grpSp>
              <p:nvGrpSpPr>
                <p:cNvPr id="17451" name="Group 43"/>
                <p:cNvGrpSpPr/>
                <p:nvPr/>
              </p:nvGrpSpPr>
              <p:grpSpPr bwMode="auto">
                <a:xfrm>
                  <a:off x="3744" y="2304"/>
                  <a:ext cx="1248" cy="480"/>
                  <a:chOff x="3744" y="2304"/>
                  <a:chExt cx="1248" cy="480"/>
                </a:xfrm>
              </p:grpSpPr>
              <p:sp>
                <p:nvSpPr>
                  <p:cNvPr id="17452" name="AutoShape 44"/>
                  <p:cNvSpPr>
                    <a:spLocks noChangeArrowheads="1"/>
                  </p:cNvSpPr>
                  <p:nvPr/>
                </p:nvSpPr>
                <p:spPr bwMode="auto">
                  <a:xfrm rot="10793381" flipV="1">
                    <a:off x="4272" y="2304"/>
                    <a:ext cx="720" cy="480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57150" cap="rnd">
                    <a:solidFill>
                      <a:srgbClr val="0000FF"/>
                    </a:solidFill>
                    <a:prstDash val="sysDot"/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53" name="AutoShape 45"/>
                  <p:cNvSpPr>
                    <a:spLocks noChangeArrowheads="1"/>
                  </p:cNvSpPr>
                  <p:nvPr/>
                </p:nvSpPr>
                <p:spPr bwMode="auto">
                  <a:xfrm rot="-10793381">
                    <a:off x="3744" y="2304"/>
                    <a:ext cx="720" cy="480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57150">
                    <a:solidFill>
                      <a:srgbClr val="0000FF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747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888" y="240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accent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zh-CN" sz="2800" baseline="0">
                      <a:latin typeface="Times New Roman" pitchFamily="18" charset="0"/>
                    </a:rPr>
                    <a:t>h</a:t>
                  </a:r>
                  <a:endParaRPr kumimoji="1" lang="en-US" altLang="zh-CN" sz="2800" baseline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503" name="Group 95"/>
              <p:cNvGrpSpPr/>
              <p:nvPr/>
            </p:nvGrpSpPr>
            <p:grpSpPr bwMode="auto">
              <a:xfrm>
                <a:off x="3216" y="2016"/>
                <a:ext cx="1066" cy="768"/>
                <a:chOff x="3216" y="2016"/>
                <a:chExt cx="1066" cy="768"/>
              </a:xfrm>
            </p:grpSpPr>
            <p:sp>
              <p:nvSpPr>
                <p:cNvPr id="17432" name="Line 24"/>
                <p:cNvSpPr>
                  <a:spLocks noChangeShapeType="1"/>
                </p:cNvSpPr>
                <p:nvPr/>
              </p:nvSpPr>
              <p:spPr bwMode="auto">
                <a:xfrm>
                  <a:off x="3216" y="2256"/>
                  <a:ext cx="480" cy="192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54" name="Line 46"/>
                <p:cNvSpPr>
                  <a:spLocks noChangeShapeType="1"/>
                </p:cNvSpPr>
                <p:nvPr/>
              </p:nvSpPr>
              <p:spPr bwMode="auto">
                <a:xfrm>
                  <a:off x="3936" y="2352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7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936" y="2016"/>
                  <a:ext cx="34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accent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zh-CN" sz="2800" baseline="0">
                      <a:latin typeface="Times New Roman" pitchFamily="18" charset="0"/>
                    </a:rPr>
                    <a:t>a</a:t>
                  </a:r>
                  <a:endParaRPr kumimoji="1" lang="en-US" altLang="zh-CN" sz="2800" baseline="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7477" name="Text Box 69"/>
            <p:cNvSpPr txBox="1">
              <a:spLocks noChangeArrowheads="1"/>
            </p:cNvSpPr>
            <p:nvPr/>
          </p:nvSpPr>
          <p:spPr bwMode="auto">
            <a:xfrm>
              <a:off x="3888" y="2736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aseline="0">
                  <a:latin typeface="Times New Roman" pitchFamily="18" charset="0"/>
                </a:rPr>
                <a:t>b</a:t>
              </a:r>
              <a:endParaRPr kumimoji="1" lang="en-US" altLang="zh-CN" sz="2800" baseline="0">
                <a:latin typeface="Times New Roman" pitchFamily="18" charset="0"/>
              </a:endParaRPr>
            </a:p>
          </p:txBody>
        </p:sp>
      </p:grpSp>
      <p:grpSp>
        <p:nvGrpSpPr>
          <p:cNvPr id="17508" name="Group 100"/>
          <p:cNvGrpSpPr/>
          <p:nvPr/>
        </p:nvGrpSpPr>
        <p:grpSpPr bwMode="auto">
          <a:xfrm>
            <a:off x="3851275" y="3143250"/>
            <a:ext cx="5181600" cy="3608388"/>
            <a:chOff x="1728" y="1872"/>
            <a:chExt cx="2448" cy="2273"/>
          </a:xfrm>
        </p:grpSpPr>
        <p:graphicFrame>
          <p:nvGraphicFramePr>
            <p:cNvPr id="17446" name="Object 38"/>
            <p:cNvGraphicFramePr>
              <a:graphicFrameLocks noChangeAspect="1"/>
            </p:cNvGraphicFramePr>
            <p:nvPr/>
          </p:nvGraphicFramePr>
          <p:xfrm>
            <a:off x="2683" y="3734"/>
            <a:ext cx="960" cy="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0" name="公式" r:id="rId1" imgW="482600" imgH="203200" progId="Equation.3">
                    <p:embed/>
                  </p:oleObj>
                </mc:Choice>
                <mc:Fallback>
                  <p:oleObj name="公式" r:id="rId1" imgW="482600" imgH="203200" progId="Equation.3">
                    <p:embed/>
                    <p:pic>
                      <p:nvPicPr>
                        <p:cNvPr id="0" name="图片 4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3734"/>
                          <a:ext cx="960" cy="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507" name="Group 99"/>
            <p:cNvGrpSpPr/>
            <p:nvPr/>
          </p:nvGrpSpPr>
          <p:grpSpPr bwMode="auto">
            <a:xfrm>
              <a:off x="1728" y="1872"/>
              <a:ext cx="1248" cy="1776"/>
              <a:chOff x="1728" y="1872"/>
              <a:chExt cx="1248" cy="1776"/>
            </a:xfrm>
          </p:grpSpPr>
          <p:grpSp>
            <p:nvGrpSpPr>
              <p:cNvPr id="17439" name="Group 31"/>
              <p:cNvGrpSpPr/>
              <p:nvPr/>
            </p:nvGrpSpPr>
            <p:grpSpPr bwMode="auto">
              <a:xfrm>
                <a:off x="1728" y="1872"/>
                <a:ext cx="480" cy="1200"/>
                <a:chOff x="1728" y="1872"/>
                <a:chExt cx="480" cy="1200"/>
              </a:xfrm>
            </p:grpSpPr>
            <p:sp>
              <p:nvSpPr>
                <p:cNvPr id="17440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1128" y="2472"/>
                  <a:ext cx="1200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41" name="Line 33"/>
                <p:cNvSpPr>
                  <a:spLocks noChangeShapeType="1"/>
                </p:cNvSpPr>
                <p:nvPr/>
              </p:nvSpPr>
              <p:spPr bwMode="auto">
                <a:xfrm>
                  <a:off x="1728" y="3072"/>
                  <a:ext cx="480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443" name="Group 35"/>
              <p:cNvGrpSpPr/>
              <p:nvPr/>
            </p:nvGrpSpPr>
            <p:grpSpPr bwMode="auto">
              <a:xfrm rot="5400000" flipV="1">
                <a:off x="2304" y="2976"/>
                <a:ext cx="672" cy="672"/>
                <a:chOff x="2496" y="3120"/>
                <a:chExt cx="672" cy="672"/>
              </a:xfrm>
            </p:grpSpPr>
            <p:sp>
              <p:nvSpPr>
                <p:cNvPr id="17444" name="Oval 36"/>
                <p:cNvSpPr>
                  <a:spLocks noChangeArrowheads="1"/>
                </p:cNvSpPr>
                <p:nvPr/>
              </p:nvSpPr>
              <p:spPr bwMode="auto">
                <a:xfrm>
                  <a:off x="2496" y="3120"/>
                  <a:ext cx="672" cy="672"/>
                </a:xfrm>
                <a:prstGeom prst="ellipse">
                  <a:avLst/>
                </a:prstGeom>
                <a:solidFill>
                  <a:schemeClr val="hlink"/>
                </a:solidFill>
                <a:ln w="57150">
                  <a:solidFill>
                    <a:srgbClr val="0000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45" name="Line 37"/>
                <p:cNvSpPr>
                  <a:spLocks noChangeShapeType="1"/>
                </p:cNvSpPr>
                <p:nvPr/>
              </p:nvSpPr>
              <p:spPr bwMode="auto">
                <a:xfrm>
                  <a:off x="2832" y="345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7473" name="Text Box 65"/>
              <p:cNvSpPr txBox="1">
                <a:spLocks noChangeArrowheads="1"/>
              </p:cNvSpPr>
              <p:nvPr/>
            </p:nvSpPr>
            <p:spPr bwMode="auto">
              <a:xfrm>
                <a:off x="2400" y="3312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800" baseline="0">
                    <a:latin typeface="Times New Roman" pitchFamily="18" charset="0"/>
                  </a:rPr>
                  <a:t>r</a:t>
                </a:r>
                <a:endParaRPr kumimoji="1" lang="en-US" altLang="zh-CN" sz="2800" baseline="0">
                  <a:latin typeface="Times New Roman" pitchFamily="18" charset="0"/>
                </a:endParaRPr>
              </a:p>
            </p:txBody>
          </p:sp>
        </p:grpSp>
        <p:grpSp>
          <p:nvGrpSpPr>
            <p:cNvPr id="17482" name="Group 74"/>
            <p:cNvGrpSpPr/>
            <p:nvPr/>
          </p:nvGrpSpPr>
          <p:grpSpPr bwMode="auto">
            <a:xfrm>
              <a:off x="3024" y="3329"/>
              <a:ext cx="1152" cy="336"/>
              <a:chOff x="3312" y="3408"/>
              <a:chExt cx="1152" cy="336"/>
            </a:xfrm>
          </p:grpSpPr>
          <p:sp>
            <p:nvSpPr>
              <p:cNvPr id="17483" name="Rectangle 75"/>
              <p:cNvSpPr>
                <a:spLocks noChangeArrowheads="1"/>
              </p:cNvSpPr>
              <p:nvPr/>
            </p:nvSpPr>
            <p:spPr bwMode="auto">
              <a:xfrm>
                <a:off x="3312" y="3408"/>
                <a:ext cx="1152" cy="336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0000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7484" name="Group 76"/>
              <p:cNvGrpSpPr/>
              <p:nvPr/>
            </p:nvGrpSpPr>
            <p:grpSpPr bwMode="auto">
              <a:xfrm>
                <a:off x="3312" y="3408"/>
                <a:ext cx="1152" cy="336"/>
                <a:chOff x="3312" y="3408"/>
                <a:chExt cx="1152" cy="336"/>
              </a:xfrm>
            </p:grpSpPr>
            <p:sp>
              <p:nvSpPr>
                <p:cNvPr id="17485" name="AutoShape 77"/>
                <p:cNvSpPr>
                  <a:spLocks noChangeArrowheads="1"/>
                </p:cNvSpPr>
                <p:nvPr/>
              </p:nvSpPr>
              <p:spPr bwMode="auto">
                <a:xfrm>
                  <a:off x="3312" y="3408"/>
                  <a:ext cx="144" cy="33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8100" cap="rnd">
                  <a:solidFill>
                    <a:srgbClr val="0000FF"/>
                  </a:solidFill>
                  <a:prstDash val="sysDot"/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86" name="AutoShape 78"/>
                <p:cNvSpPr>
                  <a:spLocks noChangeArrowheads="1"/>
                </p:cNvSpPr>
                <p:nvPr/>
              </p:nvSpPr>
              <p:spPr bwMode="auto">
                <a:xfrm>
                  <a:off x="3456" y="3408"/>
                  <a:ext cx="144" cy="33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8100" cap="rnd">
                  <a:solidFill>
                    <a:srgbClr val="0000FF"/>
                  </a:solidFill>
                  <a:prstDash val="sysDot"/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87" name="AutoShape 79"/>
                <p:cNvSpPr>
                  <a:spLocks noChangeArrowheads="1"/>
                </p:cNvSpPr>
                <p:nvPr/>
              </p:nvSpPr>
              <p:spPr bwMode="auto">
                <a:xfrm>
                  <a:off x="3600" y="3408"/>
                  <a:ext cx="144" cy="33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8100" cap="rnd">
                  <a:solidFill>
                    <a:srgbClr val="0000FF"/>
                  </a:solidFill>
                  <a:prstDash val="sysDot"/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88" name="AutoShape 80"/>
                <p:cNvSpPr>
                  <a:spLocks noChangeArrowheads="1"/>
                </p:cNvSpPr>
                <p:nvPr/>
              </p:nvSpPr>
              <p:spPr bwMode="auto">
                <a:xfrm>
                  <a:off x="3744" y="3408"/>
                  <a:ext cx="144" cy="33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8100" cap="rnd">
                  <a:solidFill>
                    <a:srgbClr val="0000FF"/>
                  </a:solidFill>
                  <a:prstDash val="sysDot"/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89" name="AutoShape 81"/>
                <p:cNvSpPr>
                  <a:spLocks noChangeArrowheads="1"/>
                </p:cNvSpPr>
                <p:nvPr/>
              </p:nvSpPr>
              <p:spPr bwMode="auto">
                <a:xfrm>
                  <a:off x="3888" y="3408"/>
                  <a:ext cx="144" cy="33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8100" cap="rnd">
                  <a:solidFill>
                    <a:srgbClr val="0000FF"/>
                  </a:solidFill>
                  <a:prstDash val="sysDot"/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90" name="AutoShape 82"/>
                <p:cNvSpPr>
                  <a:spLocks noChangeArrowheads="1"/>
                </p:cNvSpPr>
                <p:nvPr/>
              </p:nvSpPr>
              <p:spPr bwMode="auto">
                <a:xfrm>
                  <a:off x="4032" y="3408"/>
                  <a:ext cx="144" cy="33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8100" cap="rnd">
                  <a:solidFill>
                    <a:srgbClr val="0000FF"/>
                  </a:solidFill>
                  <a:prstDash val="sysDot"/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91" name="AutoShape 83"/>
                <p:cNvSpPr>
                  <a:spLocks noChangeArrowheads="1"/>
                </p:cNvSpPr>
                <p:nvPr/>
              </p:nvSpPr>
              <p:spPr bwMode="auto">
                <a:xfrm>
                  <a:off x="4176" y="3408"/>
                  <a:ext cx="144" cy="33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8100" cap="rnd">
                  <a:solidFill>
                    <a:srgbClr val="0000FF"/>
                  </a:solidFill>
                  <a:prstDash val="sysDot"/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92" name="AutoShape 84"/>
                <p:cNvSpPr>
                  <a:spLocks noChangeArrowheads="1"/>
                </p:cNvSpPr>
                <p:nvPr/>
              </p:nvSpPr>
              <p:spPr bwMode="auto">
                <a:xfrm>
                  <a:off x="4320" y="3408"/>
                  <a:ext cx="144" cy="33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8100" cap="rnd">
                  <a:solidFill>
                    <a:srgbClr val="0000FF"/>
                  </a:solidFill>
                  <a:prstDash val="sysDot"/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510790" y="2360295"/>
            <a:ext cx="7352665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9600" b="1">
                <a:solidFill>
                  <a:schemeClr val="accent4"/>
                </a:solidFill>
                <a:effectLst/>
              </a:rPr>
              <a:t>智慧大冲关</a:t>
            </a:r>
            <a:endParaRPr lang="zh-CN" altLang="en-US" sz="9600" b="1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creenshot_20210416_211959"/>
          <p:cNvPicPr>
            <a:picLocks noChangeAspect="1"/>
          </p:cNvPicPr>
          <p:nvPr/>
        </p:nvPicPr>
        <p:blipFill>
          <a:blip r:embed="rId1"/>
          <a:srcRect l="46548" t="15470" r="7997" b="24872"/>
          <a:stretch>
            <a:fillRect/>
          </a:stretch>
        </p:blipFill>
        <p:spPr>
          <a:xfrm>
            <a:off x="977900" y="1990725"/>
            <a:ext cx="6661150" cy="2568575"/>
          </a:xfrm>
          <a:prstGeom prst="rect">
            <a:avLst/>
          </a:prstGeom>
        </p:spPr>
      </p:pic>
      <p:sp>
        <p:nvSpPr>
          <p:cNvPr id="18463" name="Text Box 135"/>
          <p:cNvSpPr txBox="1"/>
          <p:nvPr/>
        </p:nvSpPr>
        <p:spPr>
          <a:xfrm>
            <a:off x="192405" y="105410"/>
            <a:ext cx="1191831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第一关：我会计算。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   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计算下面各图形中涂色部分的面积。（单位：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cm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）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3" name="图片 12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135" y="2258060"/>
            <a:ext cx="3141345" cy="2148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41005" y="2066925"/>
            <a:ext cx="3928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</a:rPr>
              <a:t>三角形</a:t>
            </a:r>
            <a:r>
              <a:rPr lang="en-US" altLang="zh-CN" sz="2000" b="1">
                <a:solidFill>
                  <a:schemeClr val="tx1">
                    <a:lumMod val="50000"/>
                  </a:schemeClr>
                </a:solidFill>
              </a:rPr>
              <a:t>AOD</a:t>
            </a:r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</a:rPr>
              <a:t>的面积是</a:t>
            </a:r>
            <a:r>
              <a:rPr lang="en-US" altLang="zh-CN" sz="2000" b="1">
                <a:solidFill>
                  <a:schemeClr val="tx1">
                    <a:lumMod val="50000"/>
                  </a:schemeClr>
                </a:solidFill>
              </a:rPr>
              <a:t>12</a:t>
            </a:r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</a:rPr>
              <a:t>平方厘米</a:t>
            </a:r>
            <a:endParaRPr lang="zh-CN" altLang="en-US" sz="2000" b="1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img.wendangw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890" y="2795270"/>
            <a:ext cx="2527300" cy="1186815"/>
          </a:xfrm>
          <a:prstGeom prst="rect">
            <a:avLst/>
          </a:prstGeom>
        </p:spPr>
      </p:pic>
      <p:pic>
        <p:nvPicPr>
          <p:cNvPr id="8" name="图片 7" descr="pic.chinawenben"/>
          <p:cNvPicPr>
            <a:picLocks noChangeAspect="1"/>
          </p:cNvPicPr>
          <p:nvPr/>
        </p:nvPicPr>
        <p:blipFill>
          <a:blip r:embed="rId2"/>
          <a:srcRect l="64040" t="67509" r="5213" b="2380"/>
          <a:stretch>
            <a:fillRect/>
          </a:stretch>
        </p:blipFill>
        <p:spPr>
          <a:xfrm>
            <a:off x="8161020" y="2539365"/>
            <a:ext cx="2363470" cy="1628775"/>
          </a:xfrm>
          <a:prstGeom prst="rect">
            <a:avLst/>
          </a:prstGeom>
        </p:spPr>
      </p:pic>
      <p:pic>
        <p:nvPicPr>
          <p:cNvPr id="9" name="图片 8" descr="pic.chinawenben"/>
          <p:cNvPicPr>
            <a:picLocks noChangeAspect="1"/>
          </p:cNvPicPr>
          <p:nvPr/>
        </p:nvPicPr>
        <p:blipFill>
          <a:blip r:embed="rId2"/>
          <a:srcRect l="33249" t="35500" r="41512" b="40944"/>
          <a:stretch>
            <a:fillRect/>
          </a:stretch>
        </p:blipFill>
        <p:spPr>
          <a:xfrm>
            <a:off x="4318635" y="2552700"/>
            <a:ext cx="2459355" cy="1615440"/>
          </a:xfrm>
          <a:prstGeom prst="rect">
            <a:avLst/>
          </a:prstGeom>
        </p:spPr>
      </p:pic>
      <p:sp>
        <p:nvSpPr>
          <p:cNvPr id="18463" name="Text Box 135"/>
          <p:cNvSpPr txBox="1"/>
          <p:nvPr/>
        </p:nvSpPr>
        <p:spPr>
          <a:xfrm>
            <a:off x="331470" y="105410"/>
            <a:ext cx="1169797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第二关：我会观察。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      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如何巧妙计算下面各图形中阴影部分的面积。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43840" y="312420"/>
            <a:ext cx="11540490" cy="17373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sym typeface="+mn-ea"/>
              </a:rPr>
              <a:t>第三关：我会创编。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sym typeface="+mn-ea"/>
            </a:endParaRPr>
          </a:p>
          <a:p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sym typeface="+mn-ea"/>
              </a:rPr>
              <a:t>        1.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sym typeface="+mn-ea"/>
              </a:rPr>
              <a:t>用一个圆和任意平面图形创作出一个组合图形。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sym typeface="+mn-ea"/>
            </a:endParaRPr>
          </a:p>
          <a:p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sym typeface="+mn-ea"/>
              </a:rPr>
              <a:t>        2.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sym typeface="+mn-ea"/>
              </a:rPr>
              <a:t>标上合适的数据和阴影，请同桌求阴影部分面积。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39665" y="2538095"/>
            <a:ext cx="2338705" cy="23679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creenshot_20210416_212847_com.tencent.mm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5534" t="48778" r="12428" b="36759"/>
          <a:stretch>
            <a:fillRect/>
          </a:stretch>
        </p:blipFill>
        <p:spPr>
          <a:xfrm>
            <a:off x="467995" y="1308100"/>
            <a:ext cx="11256010" cy="48977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3840" y="312420"/>
            <a:ext cx="4314825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sym typeface="+mn-ea"/>
              </a:rPr>
              <a:t>第四关：我会探究。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sym typeface="+mn-ea"/>
            </a:endParaRPr>
          </a:p>
          <a:p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sym typeface="+mn-ea"/>
              </a:rPr>
              <a:t>        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1" name="矩形 2060"/>
          <p:cNvSpPr/>
          <p:nvPr>
            <p:custDataLst>
              <p:tags r:id="rId1"/>
            </p:custDataLst>
          </p:nvPr>
        </p:nvSpPr>
        <p:spPr>
          <a:xfrm>
            <a:off x="2782888" y="5661025"/>
            <a:ext cx="71294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</a:rPr>
              <a:t>同学们猜一猜，三个徒弟谁围的地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</a:rPr>
              <a:t>面积</a:t>
            </a:r>
            <a:r>
              <a:rPr lang="zh-CN" altLang="en-US" sz="2400" b="1">
                <a:latin typeface="Times New Roman" pitchFamily="18" charset="0"/>
              </a:rPr>
              <a:t>最大？</a:t>
            </a:r>
            <a:endParaRPr lang="zh-CN" altLang="en-US" sz="2400" b="1">
              <a:latin typeface="Times New Roman" pitchFamily="18" charset="0"/>
            </a:endParaRPr>
          </a:p>
        </p:txBody>
      </p:sp>
      <p:sp>
        <p:nvSpPr>
          <p:cNvPr id="2066" name="矩形 2065"/>
          <p:cNvSpPr/>
          <p:nvPr>
            <p:custDataLst>
              <p:tags r:id="rId2"/>
            </p:custDataLst>
          </p:nvPr>
        </p:nvSpPr>
        <p:spPr>
          <a:xfrm>
            <a:off x="9048750" y="765175"/>
            <a:ext cx="1152525" cy="719138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67" name="矩形 2066"/>
          <p:cNvSpPr/>
          <p:nvPr>
            <p:custDataLst>
              <p:tags r:id="rId3"/>
            </p:custDataLst>
          </p:nvPr>
        </p:nvSpPr>
        <p:spPr>
          <a:xfrm>
            <a:off x="9120188" y="2420938"/>
            <a:ext cx="1081087" cy="1008062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68" name="椭圆 2067"/>
          <p:cNvSpPr/>
          <p:nvPr>
            <p:custDataLst>
              <p:tags r:id="rId4"/>
            </p:custDataLst>
          </p:nvPr>
        </p:nvSpPr>
        <p:spPr>
          <a:xfrm>
            <a:off x="9048750" y="4076700"/>
            <a:ext cx="1366838" cy="1295400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cxnSp>
        <p:nvCxnSpPr>
          <p:cNvPr id="2070" name="直接连接符 2069"/>
          <p:cNvCxnSpPr/>
          <p:nvPr>
            <p:custDataLst>
              <p:tags r:id="rId5"/>
            </p:custDataLst>
          </p:nvPr>
        </p:nvCxnSpPr>
        <p:spPr>
          <a:xfrm flipV="1">
            <a:off x="6167438" y="1268413"/>
            <a:ext cx="2735262" cy="0"/>
          </a:xfrm>
          <a:prstGeom prst="line">
            <a:avLst/>
          </a:prstGeom>
          <a:ln w="38100" cap="flat" cmpd="sng">
            <a:solidFill>
              <a:srgbClr val="3333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71" name="直接连接符 2070"/>
          <p:cNvCxnSpPr/>
          <p:nvPr>
            <p:custDataLst>
              <p:tags r:id="rId6"/>
            </p:custDataLst>
          </p:nvPr>
        </p:nvCxnSpPr>
        <p:spPr>
          <a:xfrm flipV="1">
            <a:off x="6240463" y="2997200"/>
            <a:ext cx="2735262" cy="0"/>
          </a:xfrm>
          <a:prstGeom prst="line">
            <a:avLst/>
          </a:prstGeom>
          <a:ln w="38100" cap="flat" cmpd="sng">
            <a:solidFill>
              <a:srgbClr val="3333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72" name="直接连接符 2071"/>
          <p:cNvCxnSpPr/>
          <p:nvPr>
            <p:custDataLst>
              <p:tags r:id="rId7"/>
            </p:custDataLst>
          </p:nvPr>
        </p:nvCxnSpPr>
        <p:spPr>
          <a:xfrm flipV="1">
            <a:off x="6240463" y="4652963"/>
            <a:ext cx="2735262" cy="0"/>
          </a:xfrm>
          <a:prstGeom prst="line">
            <a:avLst/>
          </a:prstGeom>
          <a:ln w="38100" cap="flat" cmpd="sng">
            <a:solidFill>
              <a:srgbClr val="33330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2" name="图片 1" descr="HI}(1[TA6D)RXSS@KGHGP5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63750" y="908685"/>
            <a:ext cx="2312035" cy="2498725"/>
          </a:xfrm>
          <a:prstGeom prst="rect">
            <a:avLst/>
          </a:prstGeom>
        </p:spPr>
      </p:pic>
      <p:pic>
        <p:nvPicPr>
          <p:cNvPr id="3" name="图片 2" descr="[DPS8OKOT{0D(2E4J@S6SRJ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799965" y="476250"/>
            <a:ext cx="1266825" cy="1658620"/>
          </a:xfrm>
          <a:prstGeom prst="rect">
            <a:avLst/>
          </a:prstGeom>
        </p:spPr>
      </p:pic>
      <p:pic>
        <p:nvPicPr>
          <p:cNvPr id="4" name="图片 3" descr="7A@A}}E`JOS1IC3DTCV8I(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727575" y="2345690"/>
            <a:ext cx="1425575" cy="1447800"/>
          </a:xfrm>
          <a:prstGeom prst="rect">
            <a:avLst/>
          </a:prstGeom>
        </p:spPr>
      </p:pic>
      <p:pic>
        <p:nvPicPr>
          <p:cNvPr id="5" name="图片 4" descr="01]`7BL]Z6IUE@M(E}4`I{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699000" y="3908425"/>
            <a:ext cx="1522095" cy="1631950"/>
          </a:xfrm>
          <a:prstGeom prst="rect">
            <a:avLst/>
          </a:prstGeom>
        </p:spPr>
      </p:pic>
      <p:sp>
        <p:nvSpPr>
          <p:cNvPr id="2069" name="矩形标注 2068"/>
          <p:cNvSpPr/>
          <p:nvPr>
            <p:custDataLst>
              <p:tags r:id="rId16"/>
            </p:custDataLst>
          </p:nvPr>
        </p:nvSpPr>
        <p:spPr>
          <a:xfrm rot="5400000">
            <a:off x="2243138" y="3321050"/>
            <a:ext cx="1511300" cy="1727200"/>
          </a:xfrm>
          <a:prstGeom prst="wedgeRectCallout">
            <a:avLst>
              <a:gd name="adj1" fmla="val -120882"/>
              <a:gd name="adj2" fmla="val -32849"/>
            </a:avLst>
          </a:prstGeom>
          <a:solidFill>
            <a:srgbClr val="CC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anchor="ctr" anchorCtr="0"/>
          <a:p>
            <a:pPr algn="ctr"/>
            <a:r>
              <a:rPr lang="zh-CN" altLang="en-US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三条一样长的绳子，你们自己去围一块地。</a:t>
            </a:r>
            <a:endParaRPr lang="zh-CN" altLang="en-US" sz="2400" b="1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334135" y="6121400"/>
            <a:ext cx="9753600" cy="58356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kumimoji="1" lang="en-US" altLang="zh-CN" sz="3200" b="1">
                <a:latin typeface="Times New Roman" pitchFamily="18" charset="0"/>
              </a:rPr>
              <a:t>       </a:t>
            </a:r>
            <a:r>
              <a:rPr kumimoji="1" lang="zh-CN" altLang="en-US" sz="2800" b="1">
                <a:latin typeface="Times New Roman" pitchFamily="18" charset="0"/>
              </a:rPr>
              <a:t>物体的表面或围成的平面图形的大小，叫做它们的</a:t>
            </a:r>
            <a:r>
              <a:rPr kumimoji="1" lang="zh-CN" altLang="en-US" sz="2800" b="1">
                <a:solidFill>
                  <a:srgbClr val="FF33CC"/>
                </a:solidFill>
                <a:latin typeface="Times New Roman" pitchFamily="18" charset="0"/>
              </a:rPr>
              <a:t>面积</a:t>
            </a:r>
            <a:r>
              <a:rPr kumimoji="1" lang="zh-CN" altLang="en-US" sz="2800" b="1">
                <a:latin typeface="Times New Roman" pitchFamily="18" charset="0"/>
              </a:rPr>
              <a:t>。</a:t>
            </a:r>
            <a:endParaRPr kumimoji="1" lang="zh-CN" altLang="en-US" sz="2800" b="1">
              <a:latin typeface="Times New Roman" pitchFamily="18" charset="0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65539" grpId="0" animBg="1"/>
      <p:bldP spid="6553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11" name="文本占位符 2510"/>
          <p:cNvSpPr/>
          <p:nvPr>
            <p:ph type="body" idx="4294967295"/>
            <p:custDataLst>
              <p:tags r:id="rId1"/>
            </p:custDataLst>
          </p:nvPr>
        </p:nvSpPr>
        <p:spPr>
          <a:xfrm>
            <a:off x="2139950" y="1191895"/>
            <a:ext cx="7696200" cy="5105400"/>
          </a:xfrm>
          <a:prstGeom prst="rect">
            <a:avLst/>
          </a:prstGeom>
          <a:noFill/>
          <a:ln w="9525">
            <a:noFill/>
          </a:ln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</a:rPr>
              <a:t>三个徒弟圈的土地情况，如下图：</a:t>
            </a:r>
            <a:endParaRPr lang="zh-CN" altLang="en-US" sz="32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</a:endParaRPr>
          </a:p>
        </p:txBody>
      </p:sp>
      <p:sp>
        <p:nvSpPr>
          <p:cNvPr id="2512" name="矩形 2511"/>
          <p:cNvSpPr/>
          <p:nvPr>
            <p:custDataLst>
              <p:tags r:id="rId2"/>
            </p:custDataLst>
          </p:nvPr>
        </p:nvSpPr>
        <p:spPr>
          <a:xfrm>
            <a:off x="2720975" y="1527175"/>
            <a:ext cx="6840538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endParaRPr lang="zh-CN" alt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itchFamily="18" charset="0"/>
              </a:rPr>
              <a:t>猪八戒                沙和尚               孙悟空</a:t>
            </a:r>
            <a:endParaRPr lang="zh-CN" altLang="en-US" sz="2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itchFamily="18" charset="0"/>
            </a:endParaRPr>
          </a:p>
        </p:txBody>
      </p:sp>
      <p:sp>
        <p:nvSpPr>
          <p:cNvPr id="2513" name="矩形 2512"/>
          <p:cNvSpPr/>
          <p:nvPr>
            <p:custDataLst>
              <p:tags r:id="rId3"/>
            </p:custDataLst>
          </p:nvPr>
        </p:nvSpPr>
        <p:spPr>
          <a:xfrm>
            <a:off x="3374390" y="2853055"/>
            <a:ext cx="1271270" cy="711200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14" name="矩形 2513"/>
          <p:cNvSpPr/>
          <p:nvPr>
            <p:custDataLst>
              <p:tags r:id="rId4"/>
            </p:custDataLst>
          </p:nvPr>
        </p:nvSpPr>
        <p:spPr>
          <a:xfrm>
            <a:off x="5734685" y="2853055"/>
            <a:ext cx="1009015" cy="1007745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15" name="椭圆 2514"/>
          <p:cNvSpPr/>
          <p:nvPr>
            <p:custDataLst>
              <p:tags r:id="rId5"/>
            </p:custDataLst>
          </p:nvPr>
        </p:nvSpPr>
        <p:spPr>
          <a:xfrm>
            <a:off x="7743190" y="2720975"/>
            <a:ext cx="1320165" cy="1271270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16" name="矩形 2515"/>
          <p:cNvSpPr/>
          <p:nvPr>
            <p:custDataLst>
              <p:tags r:id="rId6"/>
            </p:custDataLst>
          </p:nvPr>
        </p:nvSpPr>
        <p:spPr>
          <a:xfrm>
            <a:off x="1836420" y="4149725"/>
            <a:ext cx="895096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     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如果唐僧发给三个徒弟的绳子长度相等，都是</a:t>
            </a:r>
            <a:r>
              <a:rPr lang="en-US" altLang="en-US" sz="2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314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米，他们谁圈的地的面积最大？ </a:t>
            </a:r>
            <a:endParaRPr lang="zh-CN" altLang="en-US" sz="2800" b="1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cxnSp>
        <p:nvCxnSpPr>
          <p:cNvPr id="2517" name="直接连接符 2516"/>
          <p:cNvCxnSpPr/>
          <p:nvPr>
            <p:custDataLst>
              <p:tags r:id="rId7"/>
            </p:custDataLst>
          </p:nvPr>
        </p:nvCxnSpPr>
        <p:spPr>
          <a:xfrm>
            <a:off x="2855913" y="1844675"/>
            <a:ext cx="6264275" cy="0"/>
          </a:xfrm>
          <a:prstGeom prst="line">
            <a:avLst/>
          </a:prstGeom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" name="文本框 3"/>
          <p:cNvSpPr txBox="1"/>
          <p:nvPr/>
        </p:nvSpPr>
        <p:spPr>
          <a:xfrm>
            <a:off x="243840" y="312420"/>
            <a:ext cx="4314825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sym typeface="+mn-ea"/>
              </a:rPr>
              <a:t>第五关：我会思考。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sym typeface="+mn-ea"/>
            </a:endParaRPr>
          </a:p>
          <a:p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sym typeface="+mn-ea"/>
              </a:rPr>
              <a:t>        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creenshot_20210416_212847_com.tencent.mm"/>
          <p:cNvPicPr>
            <a:picLocks noChangeAspect="1"/>
          </p:cNvPicPr>
          <p:nvPr/>
        </p:nvPicPr>
        <p:blipFill>
          <a:blip r:embed="rId1"/>
          <a:srcRect l="14433" t="69070" r="14987" b="19651"/>
          <a:stretch>
            <a:fillRect/>
          </a:stretch>
        </p:blipFill>
        <p:spPr>
          <a:xfrm>
            <a:off x="389255" y="1715770"/>
            <a:ext cx="11412855" cy="39528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1310" y="589915"/>
            <a:ext cx="201930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sym typeface="+mn-ea"/>
              </a:rPr>
              <a:t>课外拓展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7846485" y="6165851"/>
            <a:ext cx="67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8479367" y="6165851"/>
            <a:ext cx="67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9061451" y="6165851"/>
            <a:ext cx="67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9664701" y="6165851"/>
            <a:ext cx="67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10291234" y="6165851"/>
            <a:ext cx="67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5</a:t>
            </a:r>
            <a:endParaRPr lang="en-US" altLang="zh-CN"/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10896601" y="6165851"/>
            <a:ext cx="67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7179" name="AutoShape 17"/>
          <p:cNvSpPr>
            <a:spLocks noChangeArrowheads="1"/>
          </p:cNvSpPr>
          <p:nvPr/>
        </p:nvSpPr>
        <p:spPr bwMode="auto">
          <a:xfrm flipH="1">
            <a:off x="10308167" y="6503989"/>
            <a:ext cx="478367" cy="179387"/>
          </a:xfrm>
          <a:prstGeom prst="triangle">
            <a:avLst>
              <a:gd name="adj" fmla="val 30954"/>
            </a:avLst>
          </a:prstGeom>
          <a:solidFill>
            <a:srgbClr val="E1F2F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0" name="Rectangle 18"/>
          <p:cNvSpPr>
            <a:spLocks noChangeArrowheads="1"/>
          </p:cNvSpPr>
          <p:nvPr/>
        </p:nvSpPr>
        <p:spPr bwMode="auto">
          <a:xfrm flipH="1">
            <a:off x="7907867" y="6503989"/>
            <a:ext cx="478367" cy="179387"/>
          </a:xfrm>
          <a:prstGeom prst="rect">
            <a:avLst/>
          </a:prstGeom>
          <a:solidFill>
            <a:srgbClr val="E1F2F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1" name="Rectangle 19"/>
          <p:cNvSpPr>
            <a:spLocks noChangeArrowheads="1"/>
          </p:cNvSpPr>
          <p:nvPr/>
        </p:nvSpPr>
        <p:spPr bwMode="auto">
          <a:xfrm flipH="1">
            <a:off x="8676218" y="6503989"/>
            <a:ext cx="239183" cy="179387"/>
          </a:xfrm>
          <a:prstGeom prst="rect">
            <a:avLst/>
          </a:prstGeom>
          <a:solidFill>
            <a:srgbClr val="E1F2F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2" name="AutoShape 20"/>
          <p:cNvSpPr>
            <a:spLocks noChangeArrowheads="1"/>
          </p:cNvSpPr>
          <p:nvPr/>
        </p:nvSpPr>
        <p:spPr bwMode="auto">
          <a:xfrm flipH="1">
            <a:off x="9156701" y="6503989"/>
            <a:ext cx="478367" cy="179387"/>
          </a:xfrm>
          <a:prstGeom prst="parallelogram">
            <a:avLst>
              <a:gd name="adj" fmla="val 50000"/>
            </a:avLst>
          </a:prstGeom>
          <a:solidFill>
            <a:srgbClr val="E1F2F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3" name="AutoShape 21"/>
          <p:cNvSpPr>
            <a:spLocks noChangeArrowheads="1"/>
          </p:cNvSpPr>
          <p:nvPr/>
        </p:nvSpPr>
        <p:spPr bwMode="auto">
          <a:xfrm rot="10800000" flipH="1">
            <a:off x="10981267" y="6503989"/>
            <a:ext cx="383117" cy="179387"/>
          </a:xfrm>
          <a:custGeom>
            <a:avLst/>
            <a:gdLst>
              <a:gd name="T0" fmla="*/ 44491812 w 21600"/>
              <a:gd name="T1" fmla="*/ 6186401 h 21600"/>
              <a:gd name="T2" fmla="*/ 25423877 w 21600"/>
              <a:gd name="T3" fmla="*/ 12372728 h 21600"/>
              <a:gd name="T4" fmla="*/ 6355929 w 21600"/>
              <a:gd name="T5" fmla="*/ 6186401 h 21600"/>
              <a:gd name="T6" fmla="*/ 2542387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F2F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4" name="Oval 22"/>
          <p:cNvSpPr>
            <a:spLocks noChangeArrowheads="1"/>
          </p:cNvSpPr>
          <p:nvPr/>
        </p:nvSpPr>
        <p:spPr bwMode="auto">
          <a:xfrm flipH="1">
            <a:off x="9829801" y="6503988"/>
            <a:ext cx="285751" cy="214312"/>
          </a:xfrm>
          <a:prstGeom prst="ellipse">
            <a:avLst/>
          </a:prstGeom>
          <a:solidFill>
            <a:srgbClr val="E1F2F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25"/>
          <p:cNvGrpSpPr/>
          <p:nvPr/>
        </p:nvGrpSpPr>
        <p:grpSpPr bwMode="auto">
          <a:xfrm>
            <a:off x="1102785" y="1412875"/>
            <a:ext cx="2017183" cy="1084263"/>
            <a:chOff x="521" y="1026"/>
            <a:chExt cx="816" cy="481"/>
          </a:xfrm>
        </p:grpSpPr>
        <p:sp>
          <p:nvSpPr>
            <p:cNvPr id="7208" name="Rectangle 4">
              <a:hlinkClick r:id="rId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1" y="1026"/>
              <a:ext cx="771" cy="317"/>
            </a:xfrm>
            <a:prstGeom prst="rect">
              <a:avLst/>
            </a:prstGeom>
            <a:solidFill>
              <a:srgbClr val="07F92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9" name="Text Box 24"/>
            <p:cNvSpPr txBox="1">
              <a:spLocks noChangeArrowheads="1"/>
            </p:cNvSpPr>
            <p:nvPr/>
          </p:nvSpPr>
          <p:spPr bwMode="auto">
            <a:xfrm>
              <a:off x="612" y="1344"/>
              <a:ext cx="7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/>
                <a:t>长方形</a:t>
              </a:r>
              <a:endParaRPr lang="zh-CN" altLang="en-US"/>
            </a:p>
          </p:txBody>
        </p:sp>
      </p:grpSp>
      <p:grpSp>
        <p:nvGrpSpPr>
          <p:cNvPr id="3" name="Group 27"/>
          <p:cNvGrpSpPr/>
          <p:nvPr/>
        </p:nvGrpSpPr>
        <p:grpSpPr bwMode="auto">
          <a:xfrm>
            <a:off x="5232401" y="1412876"/>
            <a:ext cx="1181100" cy="1154449"/>
            <a:chOff x="2465" y="935"/>
            <a:chExt cx="460" cy="600"/>
          </a:xfrm>
        </p:grpSpPr>
        <p:sp>
          <p:nvSpPr>
            <p:cNvPr id="7206" name="Rectangl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17" y="935"/>
              <a:ext cx="408" cy="40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7" name="Text Box 26"/>
            <p:cNvSpPr txBox="1">
              <a:spLocks noChangeArrowheads="1"/>
            </p:cNvSpPr>
            <p:nvPr/>
          </p:nvSpPr>
          <p:spPr bwMode="auto">
            <a:xfrm>
              <a:off x="2465" y="1343"/>
              <a:ext cx="3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 dirty="0"/>
                <a:t>正方形</a:t>
              </a:r>
              <a:endParaRPr lang="zh-CN" altLang="en-US" dirty="0"/>
            </a:p>
          </p:txBody>
        </p:sp>
      </p:grpSp>
      <p:grpSp>
        <p:nvGrpSpPr>
          <p:cNvPr id="4" name="Group 29"/>
          <p:cNvGrpSpPr/>
          <p:nvPr/>
        </p:nvGrpSpPr>
        <p:grpSpPr bwMode="auto">
          <a:xfrm>
            <a:off x="8784167" y="1557339"/>
            <a:ext cx="2305051" cy="968375"/>
            <a:chOff x="4150" y="1071"/>
            <a:chExt cx="907" cy="512"/>
          </a:xfrm>
        </p:grpSpPr>
        <p:sp>
          <p:nvSpPr>
            <p:cNvPr id="7204" name="AutoShap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50" y="1071"/>
              <a:ext cx="907" cy="318"/>
            </a:xfrm>
            <a:prstGeom prst="parallelogram">
              <a:avLst>
                <a:gd name="adj" fmla="val 71305"/>
              </a:avLst>
            </a:prstGeom>
            <a:solidFill>
              <a:srgbClr val="3333FF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5" name="Text Box 28"/>
            <p:cNvSpPr txBox="1">
              <a:spLocks noChangeArrowheads="1"/>
            </p:cNvSpPr>
            <p:nvPr/>
          </p:nvSpPr>
          <p:spPr bwMode="auto">
            <a:xfrm>
              <a:off x="4150" y="1389"/>
              <a:ext cx="8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/>
                <a:t>平行四边形</a:t>
              </a:r>
              <a:endParaRPr lang="zh-CN" altLang="en-US"/>
            </a:p>
          </p:txBody>
        </p:sp>
      </p:grpSp>
      <p:grpSp>
        <p:nvGrpSpPr>
          <p:cNvPr id="5" name="Group 31"/>
          <p:cNvGrpSpPr/>
          <p:nvPr/>
        </p:nvGrpSpPr>
        <p:grpSpPr bwMode="auto">
          <a:xfrm>
            <a:off x="9072033" y="3573463"/>
            <a:ext cx="2015067" cy="1446212"/>
            <a:chOff x="4286" y="2251"/>
            <a:chExt cx="952" cy="911"/>
          </a:xfrm>
        </p:grpSpPr>
        <p:sp>
          <p:nvSpPr>
            <p:cNvPr id="7202" name="Oval 8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286" y="2251"/>
              <a:ext cx="590" cy="590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203" name="Text Box 30"/>
            <p:cNvSpPr txBox="1">
              <a:spLocks noChangeArrowheads="1"/>
            </p:cNvSpPr>
            <p:nvPr/>
          </p:nvSpPr>
          <p:spPr bwMode="auto">
            <a:xfrm>
              <a:off x="4422" y="2931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/>
                <a:t>圆</a:t>
              </a:r>
              <a:endParaRPr lang="zh-CN" altLang="en-US"/>
            </a:p>
          </p:txBody>
        </p:sp>
      </p:grpSp>
      <p:grpSp>
        <p:nvGrpSpPr>
          <p:cNvPr id="6" name="Group 36"/>
          <p:cNvGrpSpPr/>
          <p:nvPr/>
        </p:nvGrpSpPr>
        <p:grpSpPr bwMode="auto">
          <a:xfrm>
            <a:off x="1200151" y="3716338"/>
            <a:ext cx="2302933" cy="1011237"/>
            <a:chOff x="567" y="2341"/>
            <a:chExt cx="861" cy="637"/>
          </a:xfrm>
        </p:grpSpPr>
        <p:sp>
          <p:nvSpPr>
            <p:cNvPr id="7200" name="AutoShape 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67" y="2341"/>
              <a:ext cx="861" cy="409"/>
            </a:xfrm>
            <a:prstGeom prst="triangle">
              <a:avLst>
                <a:gd name="adj" fmla="val 30954"/>
              </a:avLst>
            </a:prstGeom>
            <a:solidFill>
              <a:srgbClr val="7030A0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1" name="Text Box 34"/>
            <p:cNvSpPr txBox="1">
              <a:spLocks noChangeArrowheads="1"/>
            </p:cNvSpPr>
            <p:nvPr/>
          </p:nvSpPr>
          <p:spPr bwMode="auto">
            <a:xfrm>
              <a:off x="703" y="2745"/>
              <a:ext cx="3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/>
                <a:t>三角形</a:t>
              </a:r>
              <a:endParaRPr lang="zh-CN" altLang="en-US"/>
            </a:p>
          </p:txBody>
        </p:sp>
      </p:grpSp>
      <p:grpSp>
        <p:nvGrpSpPr>
          <p:cNvPr id="7" name="Group 46"/>
          <p:cNvGrpSpPr/>
          <p:nvPr/>
        </p:nvGrpSpPr>
        <p:grpSpPr bwMode="auto">
          <a:xfrm>
            <a:off x="5425017" y="3632201"/>
            <a:ext cx="1919816" cy="1168400"/>
            <a:chOff x="2563" y="2288"/>
            <a:chExt cx="907" cy="736"/>
          </a:xfrm>
        </p:grpSpPr>
        <p:sp>
          <p:nvSpPr>
            <p:cNvPr id="7198" name="AutoShape 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 rot="10800000">
              <a:off x="2563" y="2288"/>
              <a:ext cx="907" cy="462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488 h 21600"/>
                <a:gd name="T14" fmla="*/ 17099 w 21600"/>
                <a:gd name="T15" fmla="*/ 171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0000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9" name="Text Box 35"/>
            <p:cNvSpPr txBox="1">
              <a:spLocks noChangeArrowheads="1"/>
            </p:cNvSpPr>
            <p:nvPr/>
          </p:nvSpPr>
          <p:spPr bwMode="auto">
            <a:xfrm>
              <a:off x="2835" y="2791"/>
              <a:ext cx="3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/>
                <a:t>梯形</a:t>
              </a:r>
              <a:endParaRPr lang="zh-CN" altLang="en-US"/>
            </a:p>
          </p:txBody>
        </p:sp>
      </p:grpSp>
      <p:sp>
        <p:nvSpPr>
          <p:cNvPr id="80934" name="Text Box 38"/>
          <p:cNvSpPr txBox="1">
            <a:spLocks noChangeArrowheads="1"/>
          </p:cNvSpPr>
          <p:nvPr/>
        </p:nvSpPr>
        <p:spPr bwMode="auto">
          <a:xfrm>
            <a:off x="1267885" y="2549526"/>
            <a:ext cx="146684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3300"/>
                </a:solidFill>
              </a:rPr>
              <a:t>S=ab</a:t>
            </a:r>
            <a:endParaRPr lang="en-US" altLang="zh-CN" sz="2800">
              <a:solidFill>
                <a:srgbClr val="FF3300"/>
              </a:solidFill>
            </a:endParaRPr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5204885" y="2549526"/>
            <a:ext cx="146684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3300"/>
                </a:solidFill>
              </a:rPr>
              <a:t>S=a</a:t>
            </a:r>
            <a:r>
              <a:rPr lang="en-US" altLang="zh-CN" sz="2800" baseline="30000" dirty="0">
                <a:solidFill>
                  <a:srgbClr val="FF3300"/>
                </a:solidFill>
              </a:rPr>
              <a:t>2</a:t>
            </a:r>
            <a:endParaRPr lang="en-US" altLang="zh-CN" sz="2800" baseline="30000" dirty="0">
              <a:solidFill>
                <a:srgbClr val="FF3300"/>
              </a:solidFill>
            </a:endParaRPr>
          </a:p>
        </p:txBody>
      </p:sp>
      <p:sp>
        <p:nvSpPr>
          <p:cNvPr id="80936" name="Text Box 40"/>
          <p:cNvSpPr txBox="1">
            <a:spLocks noChangeArrowheads="1"/>
          </p:cNvSpPr>
          <p:nvPr/>
        </p:nvSpPr>
        <p:spPr bwMode="auto">
          <a:xfrm>
            <a:off x="9046633" y="2549526"/>
            <a:ext cx="14668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3300"/>
                </a:solidFill>
              </a:rPr>
              <a:t>S=ah</a:t>
            </a:r>
            <a:endParaRPr lang="en-US" altLang="zh-CN" sz="2800" dirty="0">
              <a:solidFill>
                <a:srgbClr val="FF3300"/>
              </a:solidFill>
            </a:endParaRPr>
          </a:p>
        </p:txBody>
      </p:sp>
      <p:sp>
        <p:nvSpPr>
          <p:cNvPr id="80937" name="Text Box 41"/>
          <p:cNvSpPr txBox="1">
            <a:spLocks noChangeArrowheads="1"/>
          </p:cNvSpPr>
          <p:nvPr/>
        </p:nvSpPr>
        <p:spPr bwMode="auto">
          <a:xfrm>
            <a:off x="1295401" y="4710113"/>
            <a:ext cx="2400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3300"/>
                </a:solidFill>
              </a:rPr>
              <a:t>S=ah÷2</a:t>
            </a:r>
            <a:endParaRPr lang="en-US" altLang="zh-CN" sz="2800">
              <a:solidFill>
                <a:srgbClr val="FF3300"/>
              </a:solidFill>
            </a:endParaRPr>
          </a:p>
        </p:txBody>
      </p:sp>
      <p:sp>
        <p:nvSpPr>
          <p:cNvPr id="80938" name="Text Box 42"/>
          <p:cNvSpPr txBox="1">
            <a:spLocks noChangeArrowheads="1"/>
          </p:cNvSpPr>
          <p:nvPr/>
        </p:nvSpPr>
        <p:spPr bwMode="auto">
          <a:xfrm>
            <a:off x="4751917" y="4781551"/>
            <a:ext cx="307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3300"/>
                </a:solidFill>
              </a:rPr>
              <a:t>S=(a+b)h÷2</a:t>
            </a:r>
            <a:endParaRPr lang="en-US" altLang="zh-CN" sz="2800">
              <a:solidFill>
                <a:srgbClr val="FF3300"/>
              </a:solidFill>
            </a:endParaRPr>
          </a:p>
        </p:txBody>
      </p:sp>
      <p:sp>
        <p:nvSpPr>
          <p:cNvPr id="80939" name="Text Box 43"/>
          <p:cNvSpPr txBox="1">
            <a:spLocks noChangeArrowheads="1"/>
          </p:cNvSpPr>
          <p:nvPr/>
        </p:nvSpPr>
        <p:spPr bwMode="auto">
          <a:xfrm>
            <a:off x="8976785" y="4926013"/>
            <a:ext cx="204258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FF3300"/>
                </a:solidFill>
                <a:latin typeface="Arial" pitchFamily="34" charset="0"/>
              </a:rPr>
              <a:t>S=πr</a:t>
            </a:r>
            <a:r>
              <a:rPr lang="en-US" altLang="zh-CN" sz="2800" baseline="30000">
                <a:solidFill>
                  <a:srgbClr val="FF3300"/>
                </a:solidFill>
                <a:latin typeface="Arial" pitchFamily="34" charset="0"/>
              </a:rPr>
              <a:t>2</a:t>
            </a:r>
            <a:endParaRPr lang="en-US" altLang="zh-CN" sz="2800" baseline="30000">
              <a:solidFill>
                <a:srgbClr val="FF3300"/>
              </a:solidFill>
              <a:latin typeface="Arial" pitchFamily="34" charset="0"/>
            </a:endParaRPr>
          </a:p>
        </p:txBody>
      </p:sp>
      <p:pic>
        <p:nvPicPr>
          <p:cNvPr id="7197" name="Picture 7" descr="C:\Users\等待风起\AppData\Local\Microsoft\Windows\Temporary Internet Files\Content.IE5\EX4IN6G8\MC90041652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5445125"/>
            <a:ext cx="15367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Box 80"/>
          <p:cNvSpPr txBox="1"/>
          <p:nvPr/>
        </p:nvSpPr>
        <p:spPr>
          <a:xfrm>
            <a:off x="361315" y="360045"/>
            <a:ext cx="1015238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小学阶段学过哪些平面图形的面积公式？</a:t>
            </a:r>
            <a:endParaRPr lang="zh-CN" altLang="en-US" sz="4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0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0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09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0934" grpId="0"/>
      <p:bldP spid="80935" grpId="0"/>
      <p:bldP spid="80936" grpId="0"/>
      <p:bldP spid="80937" grpId="0"/>
      <p:bldP spid="80938" grpId="0"/>
      <p:bldP spid="8093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284470" y="3161030"/>
            <a:ext cx="6377305" cy="1860550"/>
          </a:xfrm>
          <a:prstGeom prst="rect">
            <a:avLst/>
          </a:prstGeom>
          <a:noFill/>
        </p:spPr>
        <p:txBody>
          <a:bodyPr lIns="108000" tIns="72000" rIns="108000" bIns="72000"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拿出课前整理的思维导图，组长分工，每人选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1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至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2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个图形说一说面积推导过程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。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</p:txBody>
      </p:sp>
      <p:sp>
        <p:nvSpPr>
          <p:cNvPr id="205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80742" y="1933642"/>
            <a:ext cx="4030018" cy="100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正粗黑简体" pitchFamily="2" charset="-122"/>
                <a:ea typeface="方正正粗黑简体" pitchFamily="2" charset="-122"/>
                <a:cs typeface="+mj-cs"/>
              </a:rPr>
              <a:t>小组交流要求</a:t>
            </a:r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：</a:t>
            </a:r>
            <a:endParaRPr lang="zh-CN" altLang="en-US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斜纹 7"/>
          <p:cNvSpPr/>
          <p:nvPr>
            <p:custDataLst>
              <p:tags r:id="rId3"/>
            </p:custDataLst>
          </p:nvPr>
        </p:nvSpPr>
        <p:spPr>
          <a:xfrm>
            <a:off x="6372882" y="1837129"/>
            <a:ext cx="815720" cy="599420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 descr="QQ截图未命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2393321"/>
            <a:ext cx="3554535" cy="362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566400" y="6019800"/>
            <a:ext cx="914400" cy="609600"/>
          </a:xfrm>
          <a:prstGeom prst="actionButtonBackPrevious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544715" y="341208"/>
            <a:ext cx="11045602" cy="1333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l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800" dirty="0" smtClean="0">
                <a:solidFill>
                  <a:srgbClr val="0000CC"/>
                </a:solidFill>
              </a:rPr>
              <a:t>这些平面图形的面积公式是怎样推导得来的？</a:t>
            </a:r>
            <a:endParaRPr lang="zh-CN" altLang="en-US" sz="4800" dirty="0" smtClean="0">
              <a:solidFill>
                <a:srgbClr val="0000CC"/>
              </a:solidFill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784167" y="2600326"/>
            <a:ext cx="2400300" cy="900113"/>
          </a:xfrm>
          <a:prstGeom prst="triangle">
            <a:avLst>
              <a:gd name="adj" fmla="val 30954"/>
            </a:avLst>
          </a:prstGeom>
          <a:solidFill>
            <a:srgbClr val="CC0000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5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02785" y="3321051"/>
            <a:ext cx="2400300" cy="900113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6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39784" y="1628776"/>
            <a:ext cx="1200149" cy="900113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7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59301" y="3284538"/>
            <a:ext cx="2400300" cy="900112"/>
          </a:xfrm>
          <a:prstGeom prst="parallelogram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8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10800000">
            <a:off x="8879417" y="3968751"/>
            <a:ext cx="1919816" cy="900113"/>
          </a:xfrm>
          <a:custGeom>
            <a:avLst/>
            <a:gdLst>
              <a:gd name="T0" fmla="*/ 2147483647 w 21600"/>
              <a:gd name="T1" fmla="*/ 781544832 h 21600"/>
              <a:gd name="T2" fmla="*/ 2147483647 w 21600"/>
              <a:gd name="T3" fmla="*/ 1563088331 h 21600"/>
              <a:gd name="T4" fmla="*/ 799770792 w 21600"/>
              <a:gd name="T5" fmla="*/ 781544832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33FF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9" name="Oval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944534" y="5013325"/>
            <a:ext cx="1439333" cy="10795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846485" y="6165851"/>
            <a:ext cx="67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8479367" y="6165851"/>
            <a:ext cx="67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9061451" y="6165851"/>
            <a:ext cx="67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9664701" y="6165851"/>
            <a:ext cx="67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0291234" y="6165851"/>
            <a:ext cx="67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5</a:t>
            </a:r>
            <a:endParaRPr lang="en-US" altLang="zh-CN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0896601" y="6165851"/>
            <a:ext cx="67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 rot="-2048966">
            <a:off x="7535333" y="3357563"/>
            <a:ext cx="865717" cy="165100"/>
          </a:xfrm>
          <a:prstGeom prst="rightArrow">
            <a:avLst>
              <a:gd name="adj1" fmla="val 50000"/>
              <a:gd name="adj2" fmla="val 9831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 rot="1701398" flipV="1">
            <a:off x="7535333" y="4221163"/>
            <a:ext cx="863600" cy="144462"/>
          </a:xfrm>
          <a:prstGeom prst="rightArrow">
            <a:avLst>
              <a:gd name="adj1" fmla="val 50000"/>
              <a:gd name="adj2" fmla="val 1120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 rot="21511016" flipV="1">
            <a:off x="3695701" y="3716338"/>
            <a:ext cx="673100" cy="144462"/>
          </a:xfrm>
          <a:prstGeom prst="righ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 rot="-2048966">
            <a:off x="3790951" y="2565400"/>
            <a:ext cx="865716" cy="165100"/>
          </a:xfrm>
          <a:prstGeom prst="rightArrow">
            <a:avLst>
              <a:gd name="adj1" fmla="val 50000"/>
              <a:gd name="adj2" fmla="val 9831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 rot="1701398" flipV="1">
            <a:off x="3744384" y="5084763"/>
            <a:ext cx="863600" cy="144462"/>
          </a:xfrm>
          <a:prstGeom prst="rightArrow">
            <a:avLst>
              <a:gd name="adj1" fmla="val 50000"/>
              <a:gd name="adj2" fmla="val 1120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11664951" y="3141663"/>
            <a:ext cx="287867" cy="2159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11664951" y="3500438"/>
            <a:ext cx="287867" cy="2159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11664951" y="3860800"/>
            <a:ext cx="287867" cy="2159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11664951" y="4221163"/>
            <a:ext cx="287867" cy="2159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11664951" y="4581525"/>
            <a:ext cx="287867" cy="2159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1" name="Text Box 2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472334" y="6165851"/>
            <a:ext cx="5143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0</a:t>
            </a:r>
            <a:endParaRPr lang="en-US" altLang="zh-CN"/>
          </a:p>
        </p:txBody>
      </p:sp>
      <p:sp>
        <p:nvSpPr>
          <p:cNvPr id="9242" name="AutoShape 29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10308167" y="6503989"/>
            <a:ext cx="478367" cy="179387"/>
          </a:xfrm>
          <a:prstGeom prst="triangle">
            <a:avLst>
              <a:gd name="adj" fmla="val 30954"/>
            </a:avLst>
          </a:prstGeom>
          <a:solidFill>
            <a:srgbClr val="E1F2F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3" name="Rectangle 30">
            <a:hlinkClick r:id="rId8" action="ppaction://hlinksldjump"/>
          </p:cNvPr>
          <p:cNvSpPr>
            <a:spLocks noChangeArrowheads="1"/>
          </p:cNvSpPr>
          <p:nvPr/>
        </p:nvSpPr>
        <p:spPr bwMode="auto">
          <a:xfrm flipH="1">
            <a:off x="7894532" y="6521134"/>
            <a:ext cx="478367" cy="179387"/>
          </a:xfrm>
          <a:prstGeom prst="rect">
            <a:avLst/>
          </a:prstGeom>
          <a:solidFill>
            <a:srgbClr val="E1F2F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4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 flipH="1">
            <a:off x="8676218" y="6503989"/>
            <a:ext cx="239183" cy="179387"/>
          </a:xfrm>
          <a:prstGeom prst="rect">
            <a:avLst/>
          </a:prstGeom>
          <a:solidFill>
            <a:srgbClr val="E1F2F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5" name="AutoShape 32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9156701" y="6503989"/>
            <a:ext cx="478367" cy="179387"/>
          </a:xfrm>
          <a:prstGeom prst="parallelogram">
            <a:avLst>
              <a:gd name="adj" fmla="val 50000"/>
            </a:avLst>
          </a:prstGeom>
          <a:solidFill>
            <a:srgbClr val="E1F2F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6" name="AutoShape 33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 flipH="1">
            <a:off x="10981267" y="6503989"/>
            <a:ext cx="383117" cy="179387"/>
          </a:xfrm>
          <a:custGeom>
            <a:avLst/>
            <a:gdLst>
              <a:gd name="T0" fmla="*/ 44491812 w 21600"/>
              <a:gd name="T1" fmla="*/ 6186401 h 21600"/>
              <a:gd name="T2" fmla="*/ 25423877 w 21600"/>
              <a:gd name="T3" fmla="*/ 12372728 h 21600"/>
              <a:gd name="T4" fmla="*/ 6355929 w 21600"/>
              <a:gd name="T5" fmla="*/ 6186401 h 21600"/>
              <a:gd name="T6" fmla="*/ 2542387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F2F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7" name="Oval 34">
            <a:hlinkClick r:id="" action="ppaction://noaction"/>
          </p:cNvPr>
          <p:cNvSpPr>
            <a:spLocks noChangeArrowheads="1"/>
          </p:cNvSpPr>
          <p:nvPr/>
        </p:nvSpPr>
        <p:spPr bwMode="auto">
          <a:xfrm flipH="1">
            <a:off x="9829801" y="6503988"/>
            <a:ext cx="285751" cy="214312"/>
          </a:xfrm>
          <a:prstGeom prst="ellipse">
            <a:avLst/>
          </a:prstGeom>
          <a:solidFill>
            <a:srgbClr val="E1F2F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8" name="Rectangle 36"/>
          <p:cNvSpPr>
            <a:spLocks noChangeArrowheads="1"/>
          </p:cNvSpPr>
          <p:nvPr/>
        </p:nvSpPr>
        <p:spPr bwMode="auto">
          <a:xfrm>
            <a:off x="431800" y="476250"/>
            <a:ext cx="7103533" cy="647700"/>
          </a:xfrm>
          <a:prstGeom prst="rect">
            <a:avLst/>
          </a:prstGeom>
          <a:solidFill>
            <a:srgbClr val="FFCC00"/>
          </a:solidFill>
          <a:ln w="25400">
            <a:solidFill>
              <a:srgbClr val="FF99CC"/>
            </a:solidFill>
            <a:miter lim="800000"/>
          </a:ln>
        </p:spPr>
        <p:txBody>
          <a:bodyPr anchor="ctr"/>
          <a:lstStyle/>
          <a:p>
            <a:r>
              <a:rPr lang="zh-CN" altLang="en-US" sz="4000" dirty="0">
                <a:solidFill>
                  <a:schemeClr val="tx2"/>
                </a:solidFill>
              </a:rPr>
              <a:t>平面图形的面积推导：</a:t>
            </a:r>
            <a:endParaRPr lang="zh-CN" altLang="en-US" sz="4000" dirty="0">
              <a:solidFill>
                <a:schemeClr val="tx2"/>
              </a:solidFill>
            </a:endParaRPr>
          </a:p>
        </p:txBody>
      </p:sp>
      <p:pic>
        <p:nvPicPr>
          <p:cNvPr id="9249" name="Picture 7" descr="C:\Users\等待风起\AppData\Local\Microsoft\Windows\Temporary Internet Files\Content.IE5\EX4IN6G8\MC90041652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404814"/>
            <a:ext cx="18288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5"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animBg="1"/>
      <p:bldP spid="20496" grpId="0" animBg="1"/>
      <p:bldP spid="20497" grpId="0" animBg="1"/>
      <p:bldP spid="20498" grpId="0" animBg="1"/>
      <p:bldP spid="20499" grpId="0" animBg="1"/>
      <p:bldP spid="205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/>
          <p:nvPr/>
        </p:nvSpPr>
        <p:spPr>
          <a:xfrm>
            <a:off x="3886200" y="838200"/>
            <a:ext cx="3810000" cy="2286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grpSp>
        <p:nvGrpSpPr>
          <p:cNvPr id="133123" name="Group 3"/>
          <p:cNvGrpSpPr/>
          <p:nvPr/>
        </p:nvGrpSpPr>
        <p:grpSpPr>
          <a:xfrm>
            <a:off x="3886200" y="3276600"/>
            <a:ext cx="3810000" cy="736601"/>
            <a:chOff x="1488" y="2064"/>
            <a:chExt cx="2400" cy="464"/>
          </a:xfrm>
        </p:grpSpPr>
        <p:sp>
          <p:nvSpPr>
            <p:cNvPr id="12333" name="AutoShape 4"/>
            <p:cNvSpPr/>
            <p:nvPr/>
          </p:nvSpPr>
          <p:spPr>
            <a:xfrm rot="-5400000">
              <a:off x="2664" y="888"/>
              <a:ext cx="48" cy="2400"/>
            </a:xfrm>
            <a:prstGeom prst="leftBrace">
              <a:avLst>
                <a:gd name="adj1" fmla="val 416666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2334" name="Text Box 5"/>
            <p:cNvSpPr txBox="1"/>
            <p:nvPr/>
          </p:nvSpPr>
          <p:spPr>
            <a:xfrm>
              <a:off x="2304" y="2160"/>
              <a:ext cx="120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b="1" dirty="0">
                  <a:latin typeface="Times New Roman" pitchFamily="18" charset="0"/>
                </a:rPr>
                <a:t>5 </a:t>
              </a:r>
              <a:r>
                <a:rPr lang="zh-CN" altLang="en-US" b="1" dirty="0">
                  <a:latin typeface="Times New Roman" pitchFamily="18" charset="0"/>
                </a:rPr>
                <a:t>厘米</a:t>
              </a:r>
              <a:endParaRPr lang="zh-CN" altLang="en-US" sz="2400" dirty="0">
                <a:latin typeface="Times New Roman" pitchFamily="18" charset="0"/>
              </a:endParaRPr>
            </a:p>
          </p:txBody>
        </p:sp>
      </p:grpSp>
      <p:grpSp>
        <p:nvGrpSpPr>
          <p:cNvPr id="133126" name="Group 6"/>
          <p:cNvGrpSpPr/>
          <p:nvPr/>
        </p:nvGrpSpPr>
        <p:grpSpPr>
          <a:xfrm>
            <a:off x="3121025" y="838200"/>
            <a:ext cx="688975" cy="2286000"/>
            <a:chOff x="1006" y="528"/>
            <a:chExt cx="434" cy="1440"/>
          </a:xfrm>
        </p:grpSpPr>
        <p:sp>
          <p:nvSpPr>
            <p:cNvPr id="12331" name="AutoShape 7"/>
            <p:cNvSpPr/>
            <p:nvPr/>
          </p:nvSpPr>
          <p:spPr>
            <a:xfrm>
              <a:off x="1392" y="528"/>
              <a:ext cx="48" cy="1440"/>
            </a:xfrm>
            <a:prstGeom prst="leftBrace">
              <a:avLst>
                <a:gd name="adj1" fmla="val 25000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2332" name="Text Box 8"/>
            <p:cNvSpPr txBox="1"/>
            <p:nvPr/>
          </p:nvSpPr>
          <p:spPr>
            <a:xfrm rot="-5360099">
              <a:off x="590" y="945"/>
              <a:ext cx="120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b="1" dirty="0">
                  <a:latin typeface="Times New Roman" pitchFamily="18" charset="0"/>
                </a:rPr>
                <a:t>3 </a:t>
              </a:r>
              <a:r>
                <a:rPr lang="zh-CN" altLang="en-US" b="1" dirty="0">
                  <a:latin typeface="Times New Roman" pitchFamily="18" charset="0"/>
                </a:rPr>
                <a:t>厘米</a:t>
              </a:r>
              <a:endParaRPr lang="zh-CN" altLang="en-US" sz="2400" dirty="0">
                <a:latin typeface="Times New Roman" pitchFamily="18" charset="0"/>
              </a:endParaRPr>
            </a:p>
          </p:txBody>
        </p:sp>
      </p:grpSp>
      <p:sp>
        <p:nvSpPr>
          <p:cNvPr id="133129" name="Rectangle 9"/>
          <p:cNvSpPr/>
          <p:nvPr/>
        </p:nvSpPr>
        <p:spPr>
          <a:xfrm>
            <a:off x="3886200" y="2362200"/>
            <a:ext cx="762000" cy="7620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33130" name="Rectangle 10"/>
          <p:cNvSpPr/>
          <p:nvPr/>
        </p:nvSpPr>
        <p:spPr>
          <a:xfrm>
            <a:off x="4648200" y="2362200"/>
            <a:ext cx="762000" cy="7620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33131" name="Rectangle 11"/>
          <p:cNvSpPr/>
          <p:nvPr/>
        </p:nvSpPr>
        <p:spPr>
          <a:xfrm>
            <a:off x="5410200" y="2362200"/>
            <a:ext cx="762000" cy="7620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33132" name="Rectangle 12"/>
          <p:cNvSpPr/>
          <p:nvPr/>
        </p:nvSpPr>
        <p:spPr>
          <a:xfrm>
            <a:off x="6172200" y="2362200"/>
            <a:ext cx="762000" cy="7620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33133" name="Rectangle 13"/>
          <p:cNvSpPr/>
          <p:nvPr/>
        </p:nvSpPr>
        <p:spPr>
          <a:xfrm>
            <a:off x="6934200" y="2362200"/>
            <a:ext cx="762000" cy="7620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grpSp>
        <p:nvGrpSpPr>
          <p:cNvPr id="133134" name="Group 14"/>
          <p:cNvGrpSpPr/>
          <p:nvPr/>
        </p:nvGrpSpPr>
        <p:grpSpPr>
          <a:xfrm>
            <a:off x="3886200" y="1600200"/>
            <a:ext cx="3810000" cy="762000"/>
            <a:chOff x="1488" y="1008"/>
            <a:chExt cx="2400" cy="480"/>
          </a:xfrm>
        </p:grpSpPr>
        <p:sp>
          <p:nvSpPr>
            <p:cNvPr id="12326" name="Rectangle 15"/>
            <p:cNvSpPr/>
            <p:nvPr/>
          </p:nvSpPr>
          <p:spPr>
            <a:xfrm>
              <a:off x="1488" y="1008"/>
              <a:ext cx="480" cy="480"/>
            </a:xfrm>
            <a:prstGeom prst="rect">
              <a:avLst/>
            </a:prstGeom>
            <a:solidFill>
              <a:srgbClr val="FFCC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2327" name="Rectangle 16"/>
            <p:cNvSpPr/>
            <p:nvPr/>
          </p:nvSpPr>
          <p:spPr>
            <a:xfrm>
              <a:off x="1968" y="1008"/>
              <a:ext cx="480" cy="480"/>
            </a:xfrm>
            <a:prstGeom prst="rect">
              <a:avLst/>
            </a:prstGeom>
            <a:solidFill>
              <a:srgbClr val="FFCC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2328" name="Rectangle 17"/>
            <p:cNvSpPr/>
            <p:nvPr/>
          </p:nvSpPr>
          <p:spPr>
            <a:xfrm>
              <a:off x="2448" y="1008"/>
              <a:ext cx="480" cy="480"/>
            </a:xfrm>
            <a:prstGeom prst="rect">
              <a:avLst/>
            </a:prstGeom>
            <a:solidFill>
              <a:srgbClr val="FFCC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2329" name="Rectangle 18"/>
            <p:cNvSpPr/>
            <p:nvPr/>
          </p:nvSpPr>
          <p:spPr>
            <a:xfrm>
              <a:off x="2928" y="1008"/>
              <a:ext cx="480" cy="480"/>
            </a:xfrm>
            <a:prstGeom prst="rect">
              <a:avLst/>
            </a:prstGeom>
            <a:solidFill>
              <a:srgbClr val="FFCC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2330" name="Rectangle 19"/>
            <p:cNvSpPr/>
            <p:nvPr/>
          </p:nvSpPr>
          <p:spPr>
            <a:xfrm>
              <a:off x="3408" y="1008"/>
              <a:ext cx="480" cy="480"/>
            </a:xfrm>
            <a:prstGeom prst="rect">
              <a:avLst/>
            </a:prstGeom>
            <a:solidFill>
              <a:srgbClr val="FFCC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</p:grpSp>
      <p:grpSp>
        <p:nvGrpSpPr>
          <p:cNvPr id="133140" name="Group 20"/>
          <p:cNvGrpSpPr/>
          <p:nvPr/>
        </p:nvGrpSpPr>
        <p:grpSpPr>
          <a:xfrm>
            <a:off x="3886200" y="838200"/>
            <a:ext cx="3810000" cy="762000"/>
            <a:chOff x="1488" y="528"/>
            <a:chExt cx="2400" cy="480"/>
          </a:xfrm>
        </p:grpSpPr>
        <p:sp>
          <p:nvSpPr>
            <p:cNvPr id="12321" name="Rectangle 21"/>
            <p:cNvSpPr/>
            <p:nvPr/>
          </p:nvSpPr>
          <p:spPr>
            <a:xfrm>
              <a:off x="1488" y="528"/>
              <a:ext cx="480" cy="480"/>
            </a:xfrm>
            <a:prstGeom prst="rect">
              <a:avLst/>
            </a:prstGeom>
            <a:solidFill>
              <a:srgbClr val="FFCC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2322" name="Rectangle 22"/>
            <p:cNvSpPr/>
            <p:nvPr/>
          </p:nvSpPr>
          <p:spPr>
            <a:xfrm>
              <a:off x="1968" y="528"/>
              <a:ext cx="480" cy="480"/>
            </a:xfrm>
            <a:prstGeom prst="rect">
              <a:avLst/>
            </a:prstGeom>
            <a:solidFill>
              <a:srgbClr val="FFCC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2323" name="Rectangle 23"/>
            <p:cNvSpPr/>
            <p:nvPr/>
          </p:nvSpPr>
          <p:spPr>
            <a:xfrm>
              <a:off x="2448" y="528"/>
              <a:ext cx="480" cy="480"/>
            </a:xfrm>
            <a:prstGeom prst="rect">
              <a:avLst/>
            </a:prstGeom>
            <a:solidFill>
              <a:srgbClr val="FFCC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2324" name="Rectangle 24"/>
            <p:cNvSpPr/>
            <p:nvPr/>
          </p:nvSpPr>
          <p:spPr>
            <a:xfrm>
              <a:off x="2928" y="528"/>
              <a:ext cx="480" cy="480"/>
            </a:xfrm>
            <a:prstGeom prst="rect">
              <a:avLst/>
            </a:prstGeom>
            <a:solidFill>
              <a:srgbClr val="FFCC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2325" name="Rectangle 25"/>
            <p:cNvSpPr/>
            <p:nvPr/>
          </p:nvSpPr>
          <p:spPr>
            <a:xfrm>
              <a:off x="3408" y="528"/>
              <a:ext cx="480" cy="480"/>
            </a:xfrm>
            <a:prstGeom prst="rect">
              <a:avLst/>
            </a:prstGeom>
            <a:solidFill>
              <a:srgbClr val="FFCC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</p:grpSp>
      <p:grpSp>
        <p:nvGrpSpPr>
          <p:cNvPr id="133146" name="Group 26"/>
          <p:cNvGrpSpPr/>
          <p:nvPr/>
        </p:nvGrpSpPr>
        <p:grpSpPr>
          <a:xfrm>
            <a:off x="8229600" y="852488"/>
            <a:ext cx="1905000" cy="1360487"/>
            <a:chOff x="4224" y="537"/>
            <a:chExt cx="1200" cy="857"/>
          </a:xfrm>
        </p:grpSpPr>
        <p:sp>
          <p:nvSpPr>
            <p:cNvPr id="12319" name="Rectangle 27"/>
            <p:cNvSpPr/>
            <p:nvPr/>
          </p:nvSpPr>
          <p:spPr>
            <a:xfrm>
              <a:off x="4416" y="537"/>
              <a:ext cx="480" cy="480"/>
            </a:xfrm>
            <a:prstGeom prst="rect">
              <a:avLst/>
            </a:prstGeom>
            <a:solidFill>
              <a:srgbClr val="FFCC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2320" name="Text Box 28"/>
            <p:cNvSpPr txBox="1"/>
            <p:nvPr/>
          </p:nvSpPr>
          <p:spPr>
            <a:xfrm>
              <a:off x="4224" y="1065"/>
              <a:ext cx="120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800" b="1" dirty="0">
                  <a:latin typeface="Times New Roman" pitchFamily="18" charset="0"/>
                </a:rPr>
                <a:t>1</a:t>
              </a:r>
              <a:r>
                <a:rPr lang="zh-CN" altLang="en-US" sz="2800" b="1" dirty="0">
                  <a:latin typeface="Times New Roman" pitchFamily="18" charset="0"/>
                </a:rPr>
                <a:t>平方厘米</a:t>
              </a:r>
              <a:endParaRPr lang="zh-CN" altLang="en-US" sz="2800" dirty="0">
                <a:latin typeface="Times New Roman" pitchFamily="18" charset="0"/>
              </a:endParaRPr>
            </a:p>
          </p:txBody>
        </p:sp>
      </p:grpSp>
      <p:grpSp>
        <p:nvGrpSpPr>
          <p:cNvPr id="133149" name="Group 29"/>
          <p:cNvGrpSpPr/>
          <p:nvPr/>
        </p:nvGrpSpPr>
        <p:grpSpPr>
          <a:xfrm>
            <a:off x="5791200" y="4191000"/>
            <a:ext cx="2514600" cy="460375"/>
            <a:chOff x="2688" y="2640"/>
            <a:chExt cx="1584" cy="290"/>
          </a:xfrm>
        </p:grpSpPr>
        <p:sp>
          <p:nvSpPr>
            <p:cNvPr id="12317" name="Text Box 30"/>
            <p:cNvSpPr txBox="1"/>
            <p:nvPr/>
          </p:nvSpPr>
          <p:spPr>
            <a:xfrm>
              <a:off x="2688" y="2640"/>
              <a:ext cx="57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itchFamily="18" charset="0"/>
                </a:rPr>
                <a:t> </a:t>
              </a:r>
              <a:r>
                <a:rPr lang="en-US" altLang="zh-CN" sz="2400" b="1" dirty="0">
                  <a:latin typeface="Times New Roman" pitchFamily="18" charset="0"/>
                </a:rPr>
                <a:t>= </a:t>
              </a:r>
              <a:r>
                <a:rPr lang="en-US" altLang="zh-CN" sz="2400" dirty="0">
                  <a:latin typeface="Times New Roman" pitchFamily="18" charset="0"/>
                </a:rPr>
                <a:t> </a:t>
              </a:r>
              <a:endParaRPr lang="en-US" altLang="zh-CN" sz="2400" dirty="0">
                <a:latin typeface="Times New Roman" pitchFamily="18" charset="0"/>
              </a:endParaRPr>
            </a:p>
          </p:txBody>
        </p:sp>
        <p:sp>
          <p:nvSpPr>
            <p:cNvPr id="12318" name="Text Box 31"/>
            <p:cNvSpPr txBox="1"/>
            <p:nvPr/>
          </p:nvSpPr>
          <p:spPr>
            <a:xfrm>
              <a:off x="3888" y="2640"/>
              <a:ext cx="38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itchFamily="18" charset="0"/>
                </a:rPr>
                <a:t>×</a:t>
              </a:r>
              <a:endParaRPr lang="en-US" altLang="zh-CN" sz="2400" dirty="0">
                <a:latin typeface="Times New Roman" pitchFamily="18" charset="0"/>
              </a:endParaRPr>
            </a:p>
          </p:txBody>
        </p:sp>
      </p:grpSp>
      <p:sp>
        <p:nvSpPr>
          <p:cNvPr id="133152" name="Text Box 32"/>
          <p:cNvSpPr txBox="1"/>
          <p:nvPr/>
        </p:nvSpPr>
        <p:spPr>
          <a:xfrm>
            <a:off x="3276600" y="4114800"/>
            <a:ext cx="2743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b="1" dirty="0">
                <a:latin typeface="Times New Roman" pitchFamily="18" charset="0"/>
              </a:rPr>
              <a:t>小正方形的个数</a:t>
            </a:r>
            <a:endParaRPr lang="zh-CN" altLang="en-US" sz="2800" b="1" dirty="0">
              <a:latin typeface="Times New Roman" pitchFamily="18" charset="0"/>
            </a:endParaRPr>
          </a:p>
        </p:txBody>
      </p:sp>
      <p:grpSp>
        <p:nvGrpSpPr>
          <p:cNvPr id="133153" name="Group 33"/>
          <p:cNvGrpSpPr/>
          <p:nvPr/>
        </p:nvGrpSpPr>
        <p:grpSpPr>
          <a:xfrm>
            <a:off x="3505200" y="4648200"/>
            <a:ext cx="2514600" cy="1131888"/>
            <a:chOff x="1248" y="2928"/>
            <a:chExt cx="1584" cy="713"/>
          </a:xfrm>
        </p:grpSpPr>
        <p:sp>
          <p:nvSpPr>
            <p:cNvPr id="12315" name="Text Box 34"/>
            <p:cNvSpPr txBox="1"/>
            <p:nvPr/>
          </p:nvSpPr>
          <p:spPr>
            <a:xfrm>
              <a:off x="1248" y="3312"/>
              <a:ext cx="158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zh-CN" altLang="en-US" sz="2800" b="1" dirty="0">
                  <a:latin typeface="Times New Roman" pitchFamily="18" charset="0"/>
                </a:rPr>
                <a:t>长方形的面积</a:t>
              </a:r>
              <a:endParaRPr lang="zh-CN" altLang="en-US" sz="2800" b="1" dirty="0">
                <a:latin typeface="Times New Roman" pitchFamily="18" charset="0"/>
              </a:endParaRPr>
            </a:p>
          </p:txBody>
        </p:sp>
        <p:sp>
          <p:nvSpPr>
            <p:cNvPr id="12316" name="Line 35"/>
            <p:cNvSpPr/>
            <p:nvPr/>
          </p:nvSpPr>
          <p:spPr>
            <a:xfrm>
              <a:off x="1968" y="2928"/>
              <a:ext cx="0" cy="432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33156" name="Group 36"/>
          <p:cNvGrpSpPr/>
          <p:nvPr/>
        </p:nvGrpSpPr>
        <p:grpSpPr>
          <a:xfrm>
            <a:off x="6172200" y="4114800"/>
            <a:ext cx="1828800" cy="1665288"/>
            <a:chOff x="2928" y="2592"/>
            <a:chExt cx="1152" cy="1049"/>
          </a:xfrm>
        </p:grpSpPr>
        <p:sp>
          <p:nvSpPr>
            <p:cNvPr id="12312" name="Text Box 37"/>
            <p:cNvSpPr txBox="1"/>
            <p:nvPr/>
          </p:nvSpPr>
          <p:spPr>
            <a:xfrm>
              <a:off x="2928" y="2592"/>
              <a:ext cx="110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zh-CN" altLang="en-US" sz="2800" b="1" dirty="0">
                  <a:latin typeface="Times New Roman" pitchFamily="18" charset="0"/>
                </a:rPr>
                <a:t>每排个数</a:t>
              </a:r>
              <a:endParaRPr lang="zh-CN" altLang="en-US" sz="2800" b="1" dirty="0">
                <a:latin typeface="Times New Roman" pitchFamily="18" charset="0"/>
              </a:endParaRPr>
            </a:p>
          </p:txBody>
        </p:sp>
        <p:sp>
          <p:nvSpPr>
            <p:cNvPr id="12313" name="Text Box 38"/>
            <p:cNvSpPr txBox="1"/>
            <p:nvPr/>
          </p:nvSpPr>
          <p:spPr>
            <a:xfrm>
              <a:off x="3312" y="3312"/>
              <a:ext cx="76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zh-CN" altLang="en-US" sz="2800" b="1" dirty="0">
                  <a:latin typeface="Times New Roman" pitchFamily="18" charset="0"/>
                </a:rPr>
                <a:t>长</a:t>
              </a:r>
              <a:endParaRPr lang="zh-CN" altLang="en-US" sz="2800" b="1" dirty="0">
                <a:latin typeface="Times New Roman" pitchFamily="18" charset="0"/>
              </a:endParaRPr>
            </a:p>
          </p:txBody>
        </p:sp>
        <p:sp>
          <p:nvSpPr>
            <p:cNvPr id="12314" name="Line 39"/>
            <p:cNvSpPr/>
            <p:nvPr/>
          </p:nvSpPr>
          <p:spPr>
            <a:xfrm>
              <a:off x="3456" y="2928"/>
              <a:ext cx="0" cy="432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33160" name="Group 40"/>
          <p:cNvGrpSpPr/>
          <p:nvPr/>
        </p:nvGrpSpPr>
        <p:grpSpPr>
          <a:xfrm>
            <a:off x="8077200" y="4114800"/>
            <a:ext cx="1143000" cy="2219325"/>
            <a:chOff x="4128" y="2592"/>
            <a:chExt cx="720" cy="1398"/>
          </a:xfrm>
        </p:grpSpPr>
        <p:sp>
          <p:nvSpPr>
            <p:cNvPr id="12309" name="Text Box 41"/>
            <p:cNvSpPr txBox="1"/>
            <p:nvPr/>
          </p:nvSpPr>
          <p:spPr>
            <a:xfrm>
              <a:off x="4128" y="2592"/>
              <a:ext cx="72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zh-CN" altLang="en-US" sz="2800" b="1" dirty="0">
                  <a:latin typeface="Times New Roman" pitchFamily="18" charset="0"/>
                </a:rPr>
                <a:t>排数</a:t>
              </a:r>
              <a:endParaRPr lang="zh-CN" altLang="en-US" sz="2800" b="1" dirty="0">
                <a:latin typeface="Times New Roman" pitchFamily="18" charset="0"/>
              </a:endParaRPr>
            </a:p>
          </p:txBody>
        </p:sp>
        <p:sp>
          <p:nvSpPr>
            <p:cNvPr id="12310" name="Text Box 42"/>
            <p:cNvSpPr txBox="1"/>
            <p:nvPr/>
          </p:nvSpPr>
          <p:spPr>
            <a:xfrm>
              <a:off x="4224" y="3312"/>
              <a:ext cx="624" cy="6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zh-CN" altLang="en-US" sz="2800" b="1" dirty="0">
                  <a:latin typeface="Times New Roman" pitchFamily="18" charset="0"/>
                </a:rPr>
                <a:t>宽</a:t>
              </a:r>
              <a:endParaRPr lang="zh-CN" altLang="en-US" sz="2800" b="1" dirty="0">
                <a:latin typeface="Times New Roman" pitchFamily="18" charset="0"/>
              </a:endParaRPr>
            </a:p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en-US" altLang="zh-CN" sz="2400" dirty="0">
                <a:latin typeface="Times New Roman" pitchFamily="18" charset="0"/>
              </a:endParaRPr>
            </a:p>
          </p:txBody>
        </p:sp>
        <p:sp>
          <p:nvSpPr>
            <p:cNvPr id="12311" name="Line 43"/>
            <p:cNvSpPr/>
            <p:nvPr/>
          </p:nvSpPr>
          <p:spPr>
            <a:xfrm>
              <a:off x="4416" y="2928"/>
              <a:ext cx="0" cy="432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33164" name="Group 44"/>
          <p:cNvGrpSpPr/>
          <p:nvPr/>
        </p:nvGrpSpPr>
        <p:grpSpPr>
          <a:xfrm>
            <a:off x="5880100" y="5300663"/>
            <a:ext cx="2667000" cy="536575"/>
            <a:chOff x="2736" y="3360"/>
            <a:chExt cx="1680" cy="338"/>
          </a:xfrm>
        </p:grpSpPr>
        <p:sp>
          <p:nvSpPr>
            <p:cNvPr id="12307" name="Text Box 45"/>
            <p:cNvSpPr txBox="1"/>
            <p:nvPr/>
          </p:nvSpPr>
          <p:spPr>
            <a:xfrm>
              <a:off x="2736" y="3360"/>
              <a:ext cx="57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400" b="1" dirty="0">
                  <a:latin typeface="Times New Roman" pitchFamily="18" charset="0"/>
                </a:rPr>
                <a:t>=</a:t>
              </a:r>
              <a:endParaRPr lang="en-US" altLang="zh-CN" sz="2400" b="1" dirty="0">
                <a:latin typeface="Times New Roman" pitchFamily="18" charset="0"/>
              </a:endParaRPr>
            </a:p>
          </p:txBody>
        </p:sp>
        <p:sp>
          <p:nvSpPr>
            <p:cNvPr id="12308" name="Text Box 46"/>
            <p:cNvSpPr txBox="1"/>
            <p:nvPr/>
          </p:nvSpPr>
          <p:spPr>
            <a:xfrm>
              <a:off x="3888" y="3408"/>
              <a:ext cx="52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itchFamily="18" charset="0"/>
                </a:rPr>
                <a:t>×</a:t>
              </a:r>
              <a:endParaRPr lang="en-US" altLang="zh-CN" sz="2400" dirty="0">
                <a:latin typeface="Times New Roman" pitchFamily="18" charset="0"/>
              </a:endParaRPr>
            </a:p>
          </p:txBody>
        </p:sp>
      </p:grpSp>
      <p:sp>
        <p:nvSpPr>
          <p:cNvPr id="6" name="AutoShape 39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11176000" y="6324600"/>
            <a:ext cx="8128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13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13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3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488017" y="1125539"/>
            <a:ext cx="3071283" cy="11525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7056755" y="1125855"/>
            <a:ext cx="1115060" cy="11525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2351617" y="2957514"/>
            <a:ext cx="7584016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正方形是特殊的长方形。</a:t>
            </a:r>
            <a:endParaRPr lang="zh-CN" altLang="en-US" sz="2800"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因为长方形的面积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=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长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×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宽</a:t>
            </a:r>
            <a:endParaRPr lang="zh-CN" altLang="en-US" sz="2800"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所以正方形的面积</a:t>
            </a:r>
            <a:r>
              <a:rPr lang="en-US" altLang="zh-CN" sz="28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=</a:t>
            </a:r>
            <a:r>
              <a:rPr lang="zh-CN" altLang="en-US" sz="28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边长</a:t>
            </a:r>
            <a:r>
              <a:rPr lang="en-US" altLang="zh-CN" sz="28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×</a:t>
            </a:r>
            <a:r>
              <a:rPr lang="zh-CN" altLang="en-US" sz="28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边长</a:t>
            </a:r>
            <a:endParaRPr lang="zh-CN" altLang="en-US" sz="2800">
              <a:solidFill>
                <a:srgbClr val="FF33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389" name="AutoShape 8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56667" y="6597650"/>
            <a:ext cx="2302933" cy="260350"/>
          </a:xfrm>
          <a:prstGeom prst="actionButtonBeginning">
            <a:avLst/>
          </a:prstGeom>
          <a:solidFill>
            <a:srgbClr val="F2C8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AutoShape 3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0" y="6324600"/>
            <a:ext cx="8128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102785" y="1927226"/>
            <a:ext cx="5183716" cy="1655763"/>
          </a:xfrm>
          <a:prstGeom prst="flowChartInputOutput">
            <a:avLst/>
          </a:prstGeom>
          <a:solidFill>
            <a:srgbClr val="62B4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3" name="Rectangle 30"/>
          <p:cNvSpPr>
            <a:spLocks noChangeArrowheads="1"/>
          </p:cNvSpPr>
          <p:nvPr/>
        </p:nvSpPr>
        <p:spPr bwMode="auto">
          <a:xfrm>
            <a:off x="912285" y="1804989"/>
            <a:ext cx="1246716" cy="184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2159000" y="1927226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" name="Freeform 4"/>
          <p:cNvSpPr/>
          <p:nvPr/>
        </p:nvSpPr>
        <p:spPr bwMode="auto">
          <a:xfrm>
            <a:off x="2159000" y="3295650"/>
            <a:ext cx="287867" cy="287338"/>
          </a:xfrm>
          <a:custGeom>
            <a:avLst/>
            <a:gdLst>
              <a:gd name="T0" fmla="*/ 0 w 91"/>
              <a:gd name="T1" fmla="*/ 0 h 181"/>
              <a:gd name="T2" fmla="*/ 512228658 w 91"/>
              <a:gd name="T3" fmla="*/ 0 h 181"/>
              <a:gd name="T4" fmla="*/ 512228658 w 91"/>
              <a:gd name="T5" fmla="*/ 456149913 h 181"/>
              <a:gd name="T6" fmla="*/ 0 60000 65536"/>
              <a:gd name="T7" fmla="*/ 0 60000 65536"/>
              <a:gd name="T8" fmla="*/ 0 60000 65536"/>
              <a:gd name="T9" fmla="*/ 0 w 91"/>
              <a:gd name="T10" fmla="*/ 0 h 181"/>
              <a:gd name="T11" fmla="*/ 91 w 91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181">
                <a:moveTo>
                  <a:pt x="0" y="0"/>
                </a:moveTo>
                <a:lnTo>
                  <a:pt x="91" y="0"/>
                </a:lnTo>
                <a:lnTo>
                  <a:pt x="91" y="181"/>
                </a:lnTo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 flipH="1">
            <a:off x="1102784" y="1965325"/>
            <a:ext cx="1056216" cy="1619250"/>
          </a:xfrm>
          <a:prstGeom prst="rtTriangle">
            <a:avLst/>
          </a:prstGeom>
          <a:solidFill>
            <a:srgbClr val="62B4B4"/>
          </a:solidFill>
          <a:ln w="22225" algn="ctr">
            <a:solidFill>
              <a:schemeClr val="tx2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zh-CN" b="0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159001" y="2286000"/>
            <a:ext cx="76835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F51343"/>
                </a:solidFill>
              </a:rPr>
              <a:t>高</a:t>
            </a:r>
            <a:endParaRPr lang="zh-CN" altLang="en-US" sz="3200">
              <a:solidFill>
                <a:srgbClr val="F51343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729573" y="3497263"/>
            <a:ext cx="596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F51343"/>
                </a:solidFill>
                <a:ea typeface="黑体" pitchFamily="49" charset="-122"/>
              </a:rPr>
              <a:t>底</a:t>
            </a:r>
            <a:endParaRPr lang="zh-CN" altLang="en-US" sz="3200">
              <a:solidFill>
                <a:srgbClr val="F51343"/>
              </a:solidFill>
              <a:ea typeface="黑体" pitchFamily="49" charset="-122"/>
            </a:endParaRPr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2159000" y="1927226"/>
            <a:ext cx="0" cy="1655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0" name="AutoShape 23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11084" y="6553200"/>
            <a:ext cx="2302933" cy="260350"/>
          </a:xfrm>
          <a:prstGeom prst="actionButtonBeginning">
            <a:avLst/>
          </a:prstGeom>
          <a:solidFill>
            <a:srgbClr val="F2C8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4271434" y="5300663"/>
            <a:ext cx="8640233" cy="5191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通过剪拼，转化成长方形。</a:t>
            </a:r>
            <a:endParaRPr lang="zh-CN" altLang="en-US" sz="2800" b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2" name="AutoShape 3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0" y="6324600"/>
            <a:ext cx="8128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33872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0"/>
                                    </p:animMotion>
                                  </p:childTnLst>
                                  <p:subTnLst>
                                    <p:audio>
                                      <p:cMediaNode vol="2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6"/>
          <p:cNvSpPr>
            <a:spLocks noChangeArrowheads="1"/>
          </p:cNvSpPr>
          <p:nvPr/>
        </p:nvSpPr>
        <p:spPr bwMode="auto">
          <a:xfrm>
            <a:off x="2063751" y="1939925"/>
            <a:ext cx="3352800" cy="2209800"/>
          </a:xfrm>
          <a:prstGeom prst="triangle">
            <a:avLst>
              <a:gd name="adj" fmla="val 3244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2063751" y="1939925"/>
            <a:ext cx="3352800" cy="2209800"/>
          </a:xfrm>
          <a:prstGeom prst="triangle">
            <a:avLst>
              <a:gd name="adj" fmla="val 3244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2927351" y="4149725"/>
            <a:ext cx="7683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3300"/>
                </a:solidFill>
              </a:rPr>
              <a:t>底</a:t>
            </a:r>
            <a:endParaRPr lang="zh-CN" altLang="en-US" sz="2400">
              <a:solidFill>
                <a:srgbClr val="FF3300"/>
              </a:solidFill>
            </a:endParaRP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3215218" y="3135313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3300"/>
                </a:solidFill>
              </a:rPr>
              <a:t>高</a:t>
            </a:r>
            <a:endParaRPr lang="zh-CN" altLang="en-US" sz="2400">
              <a:solidFill>
                <a:srgbClr val="FF3300"/>
              </a:solidFill>
            </a:endParaRPr>
          </a:p>
        </p:txBody>
      </p:sp>
      <p:sp>
        <p:nvSpPr>
          <p:cNvPr id="12294" name="Freeform 13"/>
          <p:cNvSpPr/>
          <p:nvPr/>
        </p:nvSpPr>
        <p:spPr bwMode="auto">
          <a:xfrm>
            <a:off x="3149601" y="1943100"/>
            <a:ext cx="12700" cy="2190750"/>
          </a:xfrm>
          <a:custGeom>
            <a:avLst/>
            <a:gdLst>
              <a:gd name="T0" fmla="*/ 0 w 6"/>
              <a:gd name="T1" fmla="*/ 0 h 1380"/>
              <a:gd name="T2" fmla="*/ 15120939 w 6"/>
              <a:gd name="T3" fmla="*/ 2147483647 h 1380"/>
              <a:gd name="T4" fmla="*/ 0 60000 65536"/>
              <a:gd name="T5" fmla="*/ 0 60000 65536"/>
              <a:gd name="T6" fmla="*/ 0 w 6"/>
              <a:gd name="T7" fmla="*/ 0 h 1380"/>
              <a:gd name="T8" fmla="*/ 6 w 6"/>
              <a:gd name="T9" fmla="*/ 1380 h 13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380">
                <a:moveTo>
                  <a:pt x="0" y="0"/>
                </a:moveTo>
                <a:lnTo>
                  <a:pt x="6" y="13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5" name="Freeform 17"/>
          <p:cNvSpPr/>
          <p:nvPr/>
        </p:nvSpPr>
        <p:spPr bwMode="auto">
          <a:xfrm>
            <a:off x="3162300" y="3914775"/>
            <a:ext cx="152400" cy="1588"/>
          </a:xfrm>
          <a:custGeom>
            <a:avLst/>
            <a:gdLst>
              <a:gd name="T0" fmla="*/ 0 w 72"/>
              <a:gd name="T1" fmla="*/ 0 h 1"/>
              <a:gd name="T2" fmla="*/ 181451223 w 72"/>
              <a:gd name="T3" fmla="*/ 0 h 1"/>
              <a:gd name="T4" fmla="*/ 0 60000 65536"/>
              <a:gd name="T5" fmla="*/ 0 60000 65536"/>
              <a:gd name="T6" fmla="*/ 0 w 72"/>
              <a:gd name="T7" fmla="*/ 0 h 1"/>
              <a:gd name="T8" fmla="*/ 72 w 7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" h="1">
                <a:moveTo>
                  <a:pt x="0" y="0"/>
                </a:moveTo>
                <a:lnTo>
                  <a:pt x="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6" name="Freeform 18"/>
          <p:cNvSpPr/>
          <p:nvPr/>
        </p:nvSpPr>
        <p:spPr bwMode="auto">
          <a:xfrm>
            <a:off x="3312585" y="3933826"/>
            <a:ext cx="2116" cy="180975"/>
          </a:xfrm>
          <a:custGeom>
            <a:avLst/>
            <a:gdLst>
              <a:gd name="T0" fmla="*/ 0 w 1"/>
              <a:gd name="T1" fmla="*/ 0 h 114"/>
              <a:gd name="T2" fmla="*/ 2518569 w 1"/>
              <a:gd name="T3" fmla="*/ 287297835 h 114"/>
              <a:gd name="T4" fmla="*/ 0 60000 65536"/>
              <a:gd name="T5" fmla="*/ 0 60000 65536"/>
              <a:gd name="T6" fmla="*/ 0 w 1"/>
              <a:gd name="T7" fmla="*/ 0 h 114"/>
              <a:gd name="T8" fmla="*/ 1 w 1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4">
                <a:moveTo>
                  <a:pt x="0" y="0"/>
                </a:moveTo>
                <a:lnTo>
                  <a:pt x="1" y="1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119968" y="5229226"/>
            <a:ext cx="8640233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通过旋转、平移，转化成平行四边形。</a:t>
            </a:r>
            <a:endParaRPr lang="zh-CN" altLang="en-US" sz="2800" b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2298" name="AutoShape 20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56667" y="6597650"/>
            <a:ext cx="2302933" cy="260350"/>
          </a:xfrm>
          <a:prstGeom prst="actionButtonBeginning">
            <a:avLst/>
          </a:prstGeom>
          <a:solidFill>
            <a:srgbClr val="F2C8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AutoShape 3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0" y="6324600"/>
            <a:ext cx="8128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4.44444E-6 L 0.32292 -4.4444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61 0.00324 L 0.0908 0.003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3" grpId="1" animBg="1"/>
      <p:bldP spid="27653" grpId="2" animBg="1"/>
      <p:bldP spid="27667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53"/>
</p:tagLst>
</file>

<file path=ppt/tags/tag10.xml><?xml version="1.0" encoding="utf-8"?>
<p:tagLst xmlns:p="http://schemas.openxmlformats.org/presentationml/2006/main">
  <p:tag name="KSO_WM_FULL_TEXT_BEAUTIFY_COPY_ID" val="2068"/>
</p:tagLst>
</file>

<file path=ppt/tags/tag11.xml><?xml version="1.0" encoding="utf-8"?>
<p:tagLst xmlns:p="http://schemas.openxmlformats.org/presentationml/2006/main">
  <p:tag name="KSO_WM_FULL_TEXT_BEAUTIFY_COPY_ID" val="2070"/>
</p:tagLst>
</file>

<file path=ppt/tags/tag12.xml><?xml version="1.0" encoding="utf-8"?>
<p:tagLst xmlns:p="http://schemas.openxmlformats.org/presentationml/2006/main">
  <p:tag name="KSO_WM_FULL_TEXT_BEAUTIFY_COPY_ID" val="2071"/>
</p:tagLst>
</file>

<file path=ppt/tags/tag13.xml><?xml version="1.0" encoding="utf-8"?>
<p:tagLst xmlns:p="http://schemas.openxmlformats.org/presentationml/2006/main">
  <p:tag name="KSO_WM_FULL_TEXT_BEAUTIFY_COPY_ID" val="2072"/>
</p:tagLst>
</file>

<file path=ppt/tags/tag14.xml><?xml version="1.0" encoding="utf-8"?>
<p:tagLst xmlns:p="http://schemas.openxmlformats.org/presentationml/2006/main">
  <p:tag name="KSO_WM_FULL_TEXT_BEAUTIFY_COPY_ID" val="2"/>
</p:tagLst>
</file>

<file path=ppt/tags/tag15.xml><?xml version="1.0" encoding="utf-8"?>
<p:tagLst xmlns:p="http://schemas.openxmlformats.org/presentationml/2006/main">
  <p:tag name="KSO_WM_FULL_TEXT_BEAUTIFY_COPY_ID" val="3"/>
</p:tagLst>
</file>

<file path=ppt/tags/tag16.xml><?xml version="1.0" encoding="utf-8"?>
<p:tagLst xmlns:p="http://schemas.openxmlformats.org/presentationml/2006/main">
  <p:tag name="KSO_WM_FULL_TEXT_BEAUTIFY_COPY_ID" val="4"/>
</p:tagLst>
</file>

<file path=ppt/tags/tag17.xml><?xml version="1.0" encoding="utf-8"?>
<p:tagLst xmlns:p="http://schemas.openxmlformats.org/presentationml/2006/main">
  <p:tag name="KSO_WM_FULL_TEXT_BEAUTIFY_COPY_ID" val="5"/>
</p:tagLst>
</file>

<file path=ppt/tags/tag18.xml><?xml version="1.0" encoding="utf-8"?>
<p:tagLst xmlns:p="http://schemas.openxmlformats.org/presentationml/2006/main">
  <p:tag name="KSO_WM_FULL_TEXT_BEAUTIFY_COPY_ID" val="2069"/>
</p:tagLst>
</file>

<file path=ppt/tags/tag19.xml><?xml version="1.0" encoding="utf-8"?>
<p:tagLst xmlns:p="http://schemas.openxmlformats.org/presentationml/2006/main">
  <p:tag name="KSO_WM_FULL_TEXT_BEAUTIFY_COPY_ID" val="150995217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5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3"/>
  <p:tag name="KSO_WM_UNIT_ID" val="custom160453_20*f*1"/>
  <p:tag name="KSO_WM_UNIT_TYPE" val="f"/>
  <p:tag name="KSO_WM_UNIT_INDEX" val="1"/>
  <p:tag name="KSO_WM_UNIT_CLEAR" val="1"/>
  <p:tag name="KSO_WM_UNIT_LAYERLEVEL" val="1"/>
  <p:tag name="KSO_WM_UNIT_VALUE" val="112"/>
  <p:tag name="KSO_WM_UNIT_HIGHLIGHT" val="0"/>
  <p:tag name="KSO_WM_UNIT_COMPATIBLE" val="0"/>
  <p:tag name="KSO_WM_UNIT_PRESET_TEXT_INDEX" val="4"/>
  <p:tag name="KSO_WM_UNIT_PRESET_TEXT_LEN" val="150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3"/>
  <p:tag name="KSO_WM_UNIT_ID" val="custom160453_20*a*1"/>
  <p:tag name="KSO_WM_UNIT_TYPE" val="a"/>
  <p:tag name="KSO_WM_UNIT_INDEX" val="1"/>
  <p:tag name="KSO_WM_UNIT_CLEAR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PRESET_TEXT_INDEX" val="3"/>
  <p:tag name="KSO_WM_UNIT_PRESET_TEXT_LEN" val="1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3_20*i*4"/>
  <p:tag name="KSO_WM_TEMPLATE_CATEGORY" val="custom"/>
  <p:tag name="KSO_WM_TEMPLATE_INDEX" val="160453"/>
  <p:tag name="KSO_WM_UNIT_INDEX" val="4"/>
</p:tagLst>
</file>

<file path=ppt/tags/tag23.xml><?xml version="1.0" encoding="utf-8"?>
<p:tagLst xmlns:p="http://schemas.openxmlformats.org/presentationml/2006/main">
  <p:tag name="KSO_WM_TEMPLATE_CATEGORY" val="custom"/>
  <p:tag name="KSO_WM_TEMPLATE_INDEX" val="160453"/>
  <p:tag name="KSO_WM_TAG_VERSION" val="1.0"/>
  <p:tag name="KSO_WM_SLIDE_ID" val="custom160453_20"/>
  <p:tag name="KSO_WM_SLIDE_INDEX" val="20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147*47"/>
  <p:tag name="KSO_WM_SLIDE_SIZE" val="666*447"/>
</p:tagLst>
</file>

<file path=ppt/tags/tag24.xml><?xml version="1.0" encoding="utf-8"?>
<p:tagLst xmlns:p="http://schemas.openxmlformats.org/presentationml/2006/main">
  <p:tag name="KSO_WM_UNIT_PLACING_PICTURE_USER_VIEWPORT" val="{&quot;height&quot;:5026,&quot;width&quot;:11552}"/>
</p:tagLst>
</file>

<file path=ppt/tags/tag25.xml><?xml version="1.0" encoding="utf-8"?>
<p:tagLst xmlns:p="http://schemas.openxmlformats.org/presentationml/2006/main">
  <p:tag name="KSO_WM_FULL_TEXT_BEAUTIFY_COPY_ID" val="2511"/>
</p:tagLst>
</file>

<file path=ppt/tags/tag26.xml><?xml version="1.0" encoding="utf-8"?>
<p:tagLst xmlns:p="http://schemas.openxmlformats.org/presentationml/2006/main">
  <p:tag name="KSO_WM_FULL_TEXT_BEAUTIFY_COPY_ID" val="2512"/>
</p:tagLst>
</file>

<file path=ppt/tags/tag27.xml><?xml version="1.0" encoding="utf-8"?>
<p:tagLst xmlns:p="http://schemas.openxmlformats.org/presentationml/2006/main">
  <p:tag name="KSO_WM_FULL_TEXT_BEAUTIFY_COPY_ID" val="2513"/>
</p:tagLst>
</file>

<file path=ppt/tags/tag28.xml><?xml version="1.0" encoding="utf-8"?>
<p:tagLst xmlns:p="http://schemas.openxmlformats.org/presentationml/2006/main">
  <p:tag name="KSO_WM_FULL_TEXT_BEAUTIFY_COPY_ID" val="2514"/>
</p:tagLst>
</file>

<file path=ppt/tags/tag29.xml><?xml version="1.0" encoding="utf-8"?>
<p:tagLst xmlns:p="http://schemas.openxmlformats.org/presentationml/2006/main">
  <p:tag name="KSO_WM_FULL_TEXT_BEAUTIFY_COPY_ID" val="2515"/>
</p:tagLst>
</file>

<file path=ppt/tags/tag3.xml><?xml version="1.0" encoding="utf-8"?>
<p:tagLst xmlns:p="http://schemas.openxmlformats.org/presentationml/2006/main">
  <p:tag name="KSO_WM_FULL_TEXT_BEAUTIFY_COPY_ID" val="10241"/>
</p:tagLst>
</file>

<file path=ppt/tags/tag30.xml><?xml version="1.0" encoding="utf-8"?>
<p:tagLst xmlns:p="http://schemas.openxmlformats.org/presentationml/2006/main">
  <p:tag name="KSO_WM_FULL_TEXT_BEAUTIFY_COPY_ID" val="2516"/>
</p:tagLst>
</file>

<file path=ppt/tags/tag31.xml><?xml version="1.0" encoding="utf-8"?>
<p:tagLst xmlns:p="http://schemas.openxmlformats.org/presentationml/2006/main">
  <p:tag name="KSO_WM_FULL_TEXT_BEAUTIFY_COPY_ID" val="2517"/>
</p:tagLst>
</file>

<file path=ppt/tags/tag32.xml><?xml version="1.0" encoding="utf-8"?>
<p:tagLst xmlns:p="http://schemas.openxmlformats.org/presentationml/2006/main">
  <p:tag name="KSO_WM_FULL_TEXT_BEAUTIFY_COPY_ID" val="150995218"/>
</p:tagLst>
</file>

<file path=ppt/tags/tag4.xml><?xml version="1.0" encoding="utf-8"?>
<p:tagLst xmlns:p="http://schemas.openxmlformats.org/presentationml/2006/main">
  <p:tag name="KSO_WM_FULL_TEXT_BEAUTIFY_COPY_ID" val="2058"/>
</p:tagLst>
</file>

<file path=ppt/tags/tag5.xml><?xml version="1.0" encoding="utf-8"?>
<p:tagLst xmlns:p="http://schemas.openxmlformats.org/presentationml/2006/main">
  <p:tag name="KSO_WM_FULL_TEXT_BEAUTIFY_COPY_ID" val="2"/>
</p:tagLst>
</file>

<file path=ppt/tags/tag6.xml><?xml version="1.0" encoding="utf-8"?>
<p:tagLst xmlns:p="http://schemas.openxmlformats.org/presentationml/2006/main">
  <p:tag name="KSO_WM_FULL_TEXT_BEAUTIFY_COPY_ID" val="150995234"/>
</p:tagLst>
</file>

<file path=ppt/tags/tag7.xml><?xml version="1.0" encoding="utf-8"?>
<p:tagLst xmlns:p="http://schemas.openxmlformats.org/presentationml/2006/main">
  <p:tag name="KSO_WM_FULL_TEXT_BEAUTIFY_COPY_ID" val="2061"/>
</p:tagLst>
</file>

<file path=ppt/tags/tag8.xml><?xml version="1.0" encoding="utf-8"?>
<p:tagLst xmlns:p="http://schemas.openxmlformats.org/presentationml/2006/main">
  <p:tag name="KSO_WM_FULL_TEXT_BEAUTIFY_COPY_ID" val="2066"/>
</p:tagLst>
</file>

<file path=ppt/tags/tag9.xml><?xml version="1.0" encoding="utf-8"?>
<p:tagLst xmlns:p="http://schemas.openxmlformats.org/presentationml/2006/main">
  <p:tag name="KSO_WM_FULL_TEXT_BEAUTIFY_COPY_ID" val="2067"/>
</p:tagLst>
</file>

<file path=ppt/theme/theme1.xml><?xml version="1.0" encoding="utf-8"?>
<a:theme xmlns:a="http://schemas.openxmlformats.org/drawingml/2006/main" name="A000120140530A99PPBG">
  <a:themeElements>
    <a:clrScheme name="160170.170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FFC000"/>
      </a:accent1>
      <a:accent2>
        <a:srgbClr val="F2800E"/>
      </a:accent2>
      <a:accent3>
        <a:srgbClr val="B06058"/>
      </a:accent3>
      <a:accent4>
        <a:srgbClr val="BB71A1"/>
      </a:accent4>
      <a:accent5>
        <a:srgbClr val="00B0F0"/>
      </a:accent5>
      <a:accent6>
        <a:srgbClr val="879169"/>
      </a:accent6>
      <a:hlink>
        <a:srgbClr val="3F6AC1"/>
      </a:hlink>
      <a:folHlink>
        <a:srgbClr val="D850B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989</Words>
  <Application>WPS 演示</Application>
  <PresentationFormat>自定义</PresentationFormat>
  <Paragraphs>335</Paragraphs>
  <Slides>21</Slides>
  <Notes>2</Notes>
  <HiddenSlides>7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A000120140530A99PPBG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chengquan huang</dc:creator>
  <cp:lastModifiedBy>GYF</cp:lastModifiedBy>
  <cp:revision>314</cp:revision>
  <dcterms:created xsi:type="dcterms:W3CDTF">2015-03-31T02:33:00Z</dcterms:created>
  <dcterms:modified xsi:type="dcterms:W3CDTF">2021-04-21T00:32:46Z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2052-10.8.0.5562</vt:lpwstr>
  </property>
  <property fmtid="{D5CDD505-2E9C-101B-9397-08002B2CF9AE}" pid="3" name="ICV">
    <vt:lpwstr>51715CE2C4C943158FB0A637FEC590F4</vt:lpwstr>
  </property>
</Properties>
</file>