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36.xml" ContentType="application/vnd.openxmlformats-officedocument.presentationml.tags+xml"/>
  <Override PartName="/ppt/notesSlides/notesSlide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56" r:id="rId2"/>
    <p:sldId id="271" r:id="rId3"/>
    <p:sldId id="273" r:id="rId4"/>
    <p:sldId id="274" r:id="rId5"/>
    <p:sldId id="276" r:id="rId6"/>
    <p:sldId id="275" r:id="rId7"/>
    <p:sldId id="278" r:id="rId8"/>
    <p:sldId id="277" r:id="rId9"/>
    <p:sldId id="279" r:id="rId10"/>
    <p:sldId id="282" r:id="rId11"/>
    <p:sldId id="284" r:id="rId12"/>
    <p:sldId id="285" r:id="rId13"/>
    <p:sldId id="283" r:id="rId14"/>
    <p:sldId id="286" r:id="rId15"/>
    <p:sldId id="287" r:id="rId16"/>
    <p:sldId id="288" r:id="rId17"/>
    <p:sldId id="291" r:id="rId18"/>
    <p:sldId id="289" r:id="rId19"/>
    <p:sldId id="307" r:id="rId20"/>
    <p:sldId id="292" r:id="rId21"/>
    <p:sldId id="293" r:id="rId22"/>
    <p:sldId id="294" r:id="rId23"/>
    <p:sldId id="308" r:id="rId24"/>
    <p:sldId id="295" r:id="rId25"/>
    <p:sldId id="299" r:id="rId26"/>
    <p:sldId id="301" r:id="rId27"/>
    <p:sldId id="302" r:id="rId28"/>
    <p:sldId id="304" r:id="rId29"/>
    <p:sldId id="303"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89" d="100"/>
          <a:sy n="89" d="100"/>
        </p:scale>
        <p:origin x="-678" y="-108"/>
      </p:cViewPr>
      <p:guideLst>
        <p:guide orient="horz" pos="2270"/>
        <p:guide pos="3841"/>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2020/4/3</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smtClean="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605895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2020/4/3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3263253415"/>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tags" Target="../tags/tag32.xml"/><Relationship Id="rId3" Type="http://schemas.openxmlformats.org/officeDocument/2006/relationships/tags" Target="../tags/tag9.xml"/><Relationship Id="rId21" Type="http://schemas.openxmlformats.org/officeDocument/2006/relationships/tags" Target="../tags/tag27.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29"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tags" Target="../tags/tag30.xml"/><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tags" Target="../tags/tag34.xml"/><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tags" Target="../tags/tag33.xml"/><Relationship Id="rId30"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41.xml"/><Relationship Id="rId7" Type="http://schemas.openxmlformats.org/officeDocument/2006/relationships/tags" Target="../tags/tag145.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10" Type="http://schemas.openxmlformats.org/officeDocument/2006/relationships/image" Target="../media/image3.png"/><Relationship Id="rId4" Type="http://schemas.openxmlformats.org/officeDocument/2006/relationships/tags" Target="../tags/tag142.xml"/><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tags" Target="../tags/tag158.xml"/><Relationship Id="rId18" Type="http://schemas.openxmlformats.org/officeDocument/2006/relationships/tags" Target="../tags/tag163.xml"/><Relationship Id="rId26" Type="http://schemas.openxmlformats.org/officeDocument/2006/relationships/tags" Target="../tags/tag171.xml"/><Relationship Id="rId3" Type="http://schemas.openxmlformats.org/officeDocument/2006/relationships/tags" Target="../tags/tag148.xml"/><Relationship Id="rId21" Type="http://schemas.openxmlformats.org/officeDocument/2006/relationships/tags" Target="../tags/tag166.xml"/><Relationship Id="rId7" Type="http://schemas.openxmlformats.org/officeDocument/2006/relationships/tags" Target="../tags/tag152.xml"/><Relationship Id="rId12" Type="http://schemas.openxmlformats.org/officeDocument/2006/relationships/tags" Target="../tags/tag157.xml"/><Relationship Id="rId17" Type="http://schemas.openxmlformats.org/officeDocument/2006/relationships/tags" Target="../tags/tag162.xml"/><Relationship Id="rId25" Type="http://schemas.openxmlformats.org/officeDocument/2006/relationships/tags" Target="../tags/tag170.xml"/><Relationship Id="rId2" Type="http://schemas.openxmlformats.org/officeDocument/2006/relationships/tags" Target="../tags/tag147.xml"/><Relationship Id="rId16" Type="http://schemas.openxmlformats.org/officeDocument/2006/relationships/tags" Target="../tags/tag161.xml"/><Relationship Id="rId20" Type="http://schemas.openxmlformats.org/officeDocument/2006/relationships/tags" Target="../tags/tag165.xml"/><Relationship Id="rId29" Type="http://schemas.openxmlformats.org/officeDocument/2006/relationships/image" Target="../media/image7.png"/><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24" Type="http://schemas.openxmlformats.org/officeDocument/2006/relationships/tags" Target="../tags/tag169.xml"/><Relationship Id="rId5" Type="http://schemas.openxmlformats.org/officeDocument/2006/relationships/tags" Target="../tags/tag150.xml"/><Relationship Id="rId15" Type="http://schemas.openxmlformats.org/officeDocument/2006/relationships/tags" Target="../tags/tag160.xml"/><Relationship Id="rId23" Type="http://schemas.openxmlformats.org/officeDocument/2006/relationships/tags" Target="../tags/tag168.xml"/><Relationship Id="rId28" Type="http://schemas.openxmlformats.org/officeDocument/2006/relationships/slideMaster" Target="../slideMasters/slideMaster1.xml"/><Relationship Id="rId10" Type="http://schemas.openxmlformats.org/officeDocument/2006/relationships/tags" Target="../tags/tag155.xml"/><Relationship Id="rId19" Type="http://schemas.openxmlformats.org/officeDocument/2006/relationships/tags" Target="../tags/tag164.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tags" Target="../tags/tag159.xml"/><Relationship Id="rId22" Type="http://schemas.openxmlformats.org/officeDocument/2006/relationships/tags" Target="../tags/tag167.xml"/><Relationship Id="rId27" Type="http://schemas.openxmlformats.org/officeDocument/2006/relationships/tags" Target="../tags/tag172.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75.xml"/><Relationship Id="rId7" Type="http://schemas.openxmlformats.org/officeDocument/2006/relationships/tags" Target="../tags/tag179.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5" Type="http://schemas.openxmlformats.org/officeDocument/2006/relationships/tags" Target="../tags/tag177.xml"/><Relationship Id="rId10" Type="http://schemas.openxmlformats.org/officeDocument/2006/relationships/image" Target="../media/image9.png"/><Relationship Id="rId4" Type="http://schemas.openxmlformats.org/officeDocument/2006/relationships/tags" Target="../tags/tag176.xml"/><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87.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image" Target="../media/image11.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image" Target="../media/image10.png"/><Relationship Id="rId5" Type="http://schemas.openxmlformats.org/officeDocument/2006/relationships/tags" Target="../tags/tag184.xml"/><Relationship Id="rId10" Type="http://schemas.openxmlformats.org/officeDocument/2006/relationships/slideMaster" Target="../slideMasters/slideMaster1.xml"/><Relationship Id="rId4" Type="http://schemas.openxmlformats.org/officeDocument/2006/relationships/tags" Target="../tags/tag183.xml"/><Relationship Id="rId9" Type="http://schemas.openxmlformats.org/officeDocument/2006/relationships/tags" Target="../tags/tag188.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96.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5" Type="http://schemas.openxmlformats.org/officeDocument/2006/relationships/tags" Target="../tags/tag193.xml"/><Relationship Id="rId10" Type="http://schemas.openxmlformats.org/officeDocument/2006/relationships/image" Target="../media/image12.png"/><Relationship Id="rId4" Type="http://schemas.openxmlformats.org/officeDocument/2006/relationships/tags" Target="../tags/tag192.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204.xml"/><Relationship Id="rId3" Type="http://schemas.openxmlformats.org/officeDocument/2006/relationships/tags" Target="../tags/tag199.xml"/><Relationship Id="rId7" Type="http://schemas.openxmlformats.org/officeDocument/2006/relationships/tags" Target="../tags/tag203.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5" Type="http://schemas.openxmlformats.org/officeDocument/2006/relationships/tags" Target="../tags/tag201.xml"/><Relationship Id="rId10" Type="http://schemas.openxmlformats.org/officeDocument/2006/relationships/image" Target="../media/image13.png"/><Relationship Id="rId4" Type="http://schemas.openxmlformats.org/officeDocument/2006/relationships/tags" Target="../tags/tag200.xml"/><Relationship Id="rId9"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image" Target="../media/image3.png"/><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image" Target="../media/image2.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slideMaster" Target="../slideMasters/slideMaster1.xml"/><Relationship Id="rId5" Type="http://schemas.openxmlformats.org/officeDocument/2006/relationships/tags" Target="../tags/tag209.xml"/><Relationship Id="rId10" Type="http://schemas.openxmlformats.org/officeDocument/2006/relationships/tags" Target="../tags/tag214.xml"/><Relationship Id="rId4" Type="http://schemas.openxmlformats.org/officeDocument/2006/relationships/tags" Target="../tags/tag208.xml"/><Relationship Id="rId9" Type="http://schemas.openxmlformats.org/officeDocument/2006/relationships/tags" Target="../tags/tag213.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slideMaster" Target="../slideMasters/slideMaster1.xml"/><Relationship Id="rId3" Type="http://schemas.openxmlformats.org/officeDocument/2006/relationships/tags" Target="../tags/tag217.xml"/><Relationship Id="rId7" Type="http://schemas.openxmlformats.org/officeDocument/2006/relationships/tags" Target="../tags/tag221.xml"/><Relationship Id="rId12" Type="http://schemas.openxmlformats.org/officeDocument/2006/relationships/tags" Target="../tags/tag226.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5" Type="http://schemas.openxmlformats.org/officeDocument/2006/relationships/tags" Target="../tags/tag219.xml"/><Relationship Id="rId15" Type="http://schemas.openxmlformats.org/officeDocument/2006/relationships/image" Target="../media/image15.png"/><Relationship Id="rId10" Type="http://schemas.openxmlformats.org/officeDocument/2006/relationships/tags" Target="../tags/tag224.xml"/><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234.xml"/><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image" Target="../media/image17.png"/><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image" Target="../media/image16.png"/><Relationship Id="rId5" Type="http://schemas.openxmlformats.org/officeDocument/2006/relationships/tags" Target="../tags/tag231.xml"/><Relationship Id="rId10" Type="http://schemas.openxmlformats.org/officeDocument/2006/relationships/slideMaster" Target="../slideMasters/slideMaster1.xml"/><Relationship Id="rId4" Type="http://schemas.openxmlformats.org/officeDocument/2006/relationships/tags" Target="../tags/tag230.xml"/><Relationship Id="rId9" Type="http://schemas.openxmlformats.org/officeDocument/2006/relationships/tags" Target="../tags/tag2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3.png"/><Relationship Id="rId5" Type="http://schemas.openxmlformats.org/officeDocument/2006/relationships/tags" Target="../tags/tag39.xml"/><Relationship Id="rId10" Type="http://schemas.openxmlformats.org/officeDocument/2006/relationships/image" Target="../media/image2.png"/><Relationship Id="rId4" Type="http://schemas.openxmlformats.org/officeDocument/2006/relationships/tags" Target="../tags/tag38.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tags" Target="../tags/tag60.xml"/><Relationship Id="rId26" Type="http://schemas.openxmlformats.org/officeDocument/2006/relationships/tags" Target="../tags/tag68.xml"/><Relationship Id="rId3" Type="http://schemas.openxmlformats.org/officeDocument/2006/relationships/tags" Target="../tags/tag45.xml"/><Relationship Id="rId21" Type="http://schemas.openxmlformats.org/officeDocument/2006/relationships/tags" Target="../tags/tag63.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tags" Target="../tags/tag67.xml"/><Relationship Id="rId33" Type="http://schemas.openxmlformats.org/officeDocument/2006/relationships/image" Target="../media/image4.png"/><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tags" Target="../tags/tag62.xml"/><Relationship Id="rId29" Type="http://schemas.openxmlformats.org/officeDocument/2006/relationships/tags" Target="../tags/tag71.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tags" Target="../tags/tag66.xml"/><Relationship Id="rId32" Type="http://schemas.openxmlformats.org/officeDocument/2006/relationships/slideMaster" Target="../slideMasters/slideMaster1.xml"/><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tags" Target="../tags/tag65.xml"/><Relationship Id="rId28" Type="http://schemas.openxmlformats.org/officeDocument/2006/relationships/tags" Target="../tags/tag70.xml"/><Relationship Id="rId10" Type="http://schemas.openxmlformats.org/officeDocument/2006/relationships/tags" Target="../tags/tag52.xml"/><Relationship Id="rId19" Type="http://schemas.openxmlformats.org/officeDocument/2006/relationships/tags" Target="../tags/tag61.xml"/><Relationship Id="rId31" Type="http://schemas.openxmlformats.org/officeDocument/2006/relationships/tags" Target="../tags/tag73.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tags" Target="../tags/tag64.xml"/><Relationship Id="rId27" Type="http://schemas.openxmlformats.org/officeDocument/2006/relationships/tags" Target="../tags/tag69.xml"/><Relationship Id="rId30" Type="http://schemas.openxmlformats.org/officeDocument/2006/relationships/tags" Target="../tags/tag72.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media/image3.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2.png"/><Relationship Id="rId5" Type="http://schemas.openxmlformats.org/officeDocument/2006/relationships/tags" Target="../tags/tag78.xml"/><Relationship Id="rId10" Type="http://schemas.openxmlformats.org/officeDocument/2006/relationships/slideMaster" Target="../slideMasters/slideMaster1.xml"/><Relationship Id="rId4" Type="http://schemas.openxmlformats.org/officeDocument/2006/relationships/tags" Target="../tags/tag77.xml"/><Relationship Id="rId9" Type="http://schemas.openxmlformats.org/officeDocument/2006/relationships/tags" Target="../tags/tag82.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image" Target="../media/image2.png"/><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26" Type="http://schemas.openxmlformats.org/officeDocument/2006/relationships/slideMaster" Target="../slideMasters/slideMaster1.xml"/><Relationship Id="rId3" Type="http://schemas.openxmlformats.org/officeDocument/2006/relationships/tags" Target="../tags/tag96.xml"/><Relationship Id="rId21" Type="http://schemas.openxmlformats.org/officeDocument/2006/relationships/tags" Target="../tags/tag114.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5" Type="http://schemas.openxmlformats.org/officeDocument/2006/relationships/tags" Target="../tags/tag118.xml"/><Relationship Id="rId2" Type="http://schemas.openxmlformats.org/officeDocument/2006/relationships/tags" Target="../tags/tag95.xml"/><Relationship Id="rId16" Type="http://schemas.openxmlformats.org/officeDocument/2006/relationships/tags" Target="../tags/tag109.xml"/><Relationship Id="rId20" Type="http://schemas.openxmlformats.org/officeDocument/2006/relationships/tags" Target="../tags/tag113.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24" Type="http://schemas.openxmlformats.org/officeDocument/2006/relationships/tags" Target="../tags/tag117.xml"/><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tags" Target="../tags/tag116.xml"/><Relationship Id="rId28" Type="http://schemas.openxmlformats.org/officeDocument/2006/relationships/image" Target="../media/image6.png"/><Relationship Id="rId10" Type="http://schemas.openxmlformats.org/officeDocument/2006/relationships/tags" Target="../tags/tag103.xml"/><Relationship Id="rId19" Type="http://schemas.openxmlformats.org/officeDocument/2006/relationships/tags" Target="../tags/tag112.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tags" Target="../tags/tag115.xml"/><Relationship Id="rId27"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129.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image" Target="../media/image3.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2.png"/><Relationship Id="rId5" Type="http://schemas.openxmlformats.org/officeDocument/2006/relationships/tags" Target="../tags/tag126.xml"/><Relationship Id="rId10" Type="http://schemas.openxmlformats.org/officeDocument/2006/relationships/slideMaster" Target="../slideMasters/slideMaster1.xml"/><Relationship Id="rId4" Type="http://schemas.openxmlformats.org/officeDocument/2006/relationships/tags" Target="../tags/tag125.xml"/><Relationship Id="rId9" Type="http://schemas.openxmlformats.org/officeDocument/2006/relationships/tags" Target="../tags/tag130.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138.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3.png"/><Relationship Id="rId5" Type="http://schemas.openxmlformats.org/officeDocument/2006/relationships/tags" Target="../tags/tag135.xml"/><Relationship Id="rId10" Type="http://schemas.openxmlformats.org/officeDocument/2006/relationships/image" Target="../media/image2.png"/><Relationship Id="rId4" Type="http://schemas.openxmlformats.org/officeDocument/2006/relationships/tags" Target="../tags/tag134.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p>
            <a:fld id="{760FBDFE-C587-4B4C-A407-44438C67B59E}" type="datetimeFigureOut">
              <a:rPr lang="zh-CN" altLang="en-US" smtClean="0"/>
              <a:t>2020/4/3</a:t>
            </a:fld>
            <a:endParaRPr lang="zh-CN" altLang="en-US"/>
          </a:p>
        </p:txBody>
      </p:sp>
      <p:sp>
        <p:nvSpPr>
          <p:cNvPr id="17" name="页脚占位符 16"/>
          <p:cNvSpPr>
            <a:spLocks noGrp="1"/>
          </p:cNvSpPr>
          <p:nvPr>
            <p:ph type="ftr" sz="quarter" idx="11"/>
            <p:custDataLst>
              <p:tags r:id="rId2"/>
            </p:custDataLst>
          </p:nvPr>
        </p:nvSpPr>
        <p:spPr/>
        <p:txBody>
          <a:bodyPr/>
          <a:lstStyle/>
          <a:p>
            <a:endParaRPr lang="zh-CN" altLang="en-US" dirty="0"/>
          </a:p>
        </p:txBody>
      </p:sp>
      <p:sp>
        <p:nvSpPr>
          <p:cNvPr id="18" name="灯片编号占位符 17"/>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dirty="0"/>
          </a:p>
        </p:txBody>
      </p:sp>
      <p:grpSp>
        <p:nvGrpSpPr>
          <p:cNvPr id="7" name="组合 6"/>
          <p:cNvGrpSpPr/>
          <p:nvPr>
            <p:custDataLst>
              <p:tags r:id="rId4"/>
            </p:custDataLst>
          </p:nvPr>
        </p:nvGrpSpPr>
        <p:grpSpPr>
          <a:xfrm>
            <a:off x="1944688" y="848995"/>
            <a:ext cx="8302625" cy="3526155"/>
            <a:chOff x="3066" y="1500"/>
            <a:chExt cx="12429" cy="6080"/>
          </a:xfrm>
        </p:grpSpPr>
        <p:sp>
          <p:nvSpPr>
            <p:cNvPr id="8" name="矩形 7"/>
            <p:cNvSpPr/>
            <p:nvPr>
              <p:custDataLst>
                <p:tags r:id="rId27"/>
              </p:custDataLst>
            </p:nvPr>
          </p:nvSpPr>
          <p:spPr>
            <a:xfrm>
              <a:off x="3066" y="1500"/>
              <a:ext cx="12217" cy="5840"/>
            </a:xfrm>
            <a:prstGeom prst="rect">
              <a:avLst/>
            </a:prstGeom>
            <a:solidFill>
              <a:schemeClr val="accent6"/>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矩形 8"/>
            <p:cNvSpPr/>
            <p:nvPr>
              <p:custDataLst>
                <p:tags r:id="rId28"/>
              </p:custDataLst>
            </p:nvPr>
          </p:nvSpPr>
          <p:spPr>
            <a:xfrm>
              <a:off x="3278" y="1740"/>
              <a:ext cx="12217" cy="5840"/>
            </a:xfrm>
            <a:prstGeom prst="rect">
              <a:avLst/>
            </a:prstGeom>
            <a:solidFill>
              <a:schemeClr val="bg1"/>
            </a:solidFill>
            <a:ln w="508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pic>
        <p:nvPicPr>
          <p:cNvPr id="10" name="图片 9"/>
          <p:cNvPicPr>
            <a:picLocks noChangeAspect="1"/>
          </p:cNvPicPr>
          <p:nvPr>
            <p:custDataLst>
              <p:tags r:id="rId5"/>
            </p:custDataLst>
          </p:nvPr>
        </p:nvPicPr>
        <p:blipFill>
          <a:blip r:embed="rId30"/>
          <a:stretch>
            <a:fillRect/>
          </a:stretch>
        </p:blipFill>
        <p:spPr>
          <a:xfrm>
            <a:off x="0" y="343"/>
            <a:ext cx="12192000" cy="6857657"/>
          </a:xfrm>
          <a:prstGeom prst="rect">
            <a:avLst/>
          </a:prstGeom>
        </p:spPr>
      </p:pic>
      <p:grpSp>
        <p:nvGrpSpPr>
          <p:cNvPr id="11" name="组合 10"/>
          <p:cNvGrpSpPr/>
          <p:nvPr>
            <p:custDataLst>
              <p:tags r:id="rId6"/>
            </p:custDataLst>
          </p:nvPr>
        </p:nvGrpSpPr>
        <p:grpSpPr>
          <a:xfrm>
            <a:off x="3874135" y="535940"/>
            <a:ext cx="634365" cy="568960"/>
            <a:chOff x="4052094" y="7246145"/>
            <a:chExt cx="1625600" cy="1458911"/>
          </a:xfrm>
        </p:grpSpPr>
        <p:sp>
          <p:nvSpPr>
            <p:cNvPr id="12" name="矩形 11"/>
            <p:cNvSpPr/>
            <p:nvPr>
              <p:custDataLst>
                <p:tags r:id="rId20"/>
              </p:custDataLst>
            </p:nvPr>
          </p:nvSpPr>
          <p:spPr>
            <a:xfrm>
              <a:off x="4052094" y="7828756"/>
              <a:ext cx="1625600" cy="876300"/>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矩形 12"/>
            <p:cNvSpPr/>
            <p:nvPr>
              <p:custDataLst>
                <p:tags r:id="rId21"/>
              </p:custDataLst>
            </p:nvPr>
          </p:nvSpPr>
          <p:spPr>
            <a:xfrm>
              <a:off x="4052094" y="7828756"/>
              <a:ext cx="1625600" cy="386556"/>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4" name="直接连接符 13"/>
            <p:cNvCxnSpPr/>
            <p:nvPr>
              <p:custDataLst>
                <p:tags r:id="rId22"/>
              </p:custDataLst>
            </p:nvPr>
          </p:nvCxnSpPr>
          <p:spPr>
            <a:xfrm>
              <a:off x="4395788"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23"/>
              </p:custDataLst>
            </p:nvPr>
          </p:nvCxnSpPr>
          <p:spPr>
            <a:xfrm>
              <a:off x="5155407"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24"/>
              </p:custDataLst>
            </p:nvPr>
          </p:nvCxnSpPr>
          <p:spPr>
            <a:xfrm>
              <a:off x="5286376"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任意多边形: 形状 19"/>
            <p:cNvSpPr/>
            <p:nvPr>
              <p:custDataLst>
                <p:tags r:id="rId25"/>
              </p:custDataLst>
            </p:nvPr>
          </p:nvSpPr>
          <p:spPr>
            <a:xfrm>
              <a:off x="4395795"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任意多边形: 形状 20"/>
            <p:cNvSpPr/>
            <p:nvPr>
              <p:custDataLst>
                <p:tags r:id="rId26"/>
              </p:custDataLst>
            </p:nvPr>
          </p:nvSpPr>
          <p:spPr>
            <a:xfrm>
              <a:off x="4526764"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2" name="组合 21"/>
          <p:cNvGrpSpPr/>
          <p:nvPr>
            <p:custDataLst>
              <p:tags r:id="rId7"/>
            </p:custDataLst>
          </p:nvPr>
        </p:nvGrpSpPr>
        <p:grpSpPr>
          <a:xfrm>
            <a:off x="7619365" y="535940"/>
            <a:ext cx="634365" cy="568960"/>
            <a:chOff x="4052094" y="7246145"/>
            <a:chExt cx="1625600" cy="1458911"/>
          </a:xfrm>
        </p:grpSpPr>
        <p:sp>
          <p:nvSpPr>
            <p:cNvPr id="23" name="矩形 22"/>
            <p:cNvSpPr/>
            <p:nvPr>
              <p:custDataLst>
                <p:tags r:id="rId13"/>
              </p:custDataLst>
            </p:nvPr>
          </p:nvSpPr>
          <p:spPr>
            <a:xfrm>
              <a:off x="4052094" y="7828756"/>
              <a:ext cx="1625600" cy="876300"/>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矩形 23"/>
            <p:cNvSpPr/>
            <p:nvPr>
              <p:custDataLst>
                <p:tags r:id="rId14"/>
              </p:custDataLst>
            </p:nvPr>
          </p:nvSpPr>
          <p:spPr>
            <a:xfrm>
              <a:off x="4052094" y="7828756"/>
              <a:ext cx="1625600" cy="386556"/>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25" name="直接连接符 24"/>
            <p:cNvCxnSpPr/>
            <p:nvPr>
              <p:custDataLst>
                <p:tags r:id="rId15"/>
              </p:custDataLst>
            </p:nvPr>
          </p:nvCxnSpPr>
          <p:spPr>
            <a:xfrm>
              <a:off x="4395788"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16"/>
              </p:custDataLst>
            </p:nvPr>
          </p:nvCxnSpPr>
          <p:spPr>
            <a:xfrm>
              <a:off x="5155407"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7"/>
              </p:custDataLst>
            </p:nvPr>
          </p:nvCxnSpPr>
          <p:spPr>
            <a:xfrm>
              <a:off x="5286376"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任意多边形: 形状 27"/>
            <p:cNvSpPr/>
            <p:nvPr>
              <p:custDataLst>
                <p:tags r:id="rId18"/>
              </p:custDataLst>
            </p:nvPr>
          </p:nvSpPr>
          <p:spPr>
            <a:xfrm>
              <a:off x="4395795"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9" name="任意多边形: 形状 28"/>
            <p:cNvSpPr/>
            <p:nvPr>
              <p:custDataLst>
                <p:tags r:id="rId19"/>
              </p:custDataLst>
            </p:nvPr>
          </p:nvSpPr>
          <p:spPr>
            <a:xfrm>
              <a:off x="4526764"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cxnSp>
        <p:nvCxnSpPr>
          <p:cNvPr id="30" name="直接连接符 29"/>
          <p:cNvCxnSpPr/>
          <p:nvPr>
            <p:custDataLst>
              <p:tags r:id="rId8"/>
            </p:custDataLst>
          </p:nvPr>
        </p:nvCxnSpPr>
        <p:spPr>
          <a:xfrm flipV="1">
            <a:off x="4186555" y="0"/>
            <a:ext cx="0" cy="53594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9"/>
            </p:custDataLst>
          </p:nvPr>
        </p:nvCxnSpPr>
        <p:spPr>
          <a:xfrm flipV="1">
            <a:off x="7936230" y="0"/>
            <a:ext cx="0" cy="53594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0"/>
            </p:custDataLst>
          </p:nvPr>
        </p:nvCxnSpPr>
        <p:spPr>
          <a:xfrm>
            <a:off x="4587875" y="3248660"/>
            <a:ext cx="3232785"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11"/>
            </p:custDataLst>
          </p:nvPr>
        </p:nvSpPr>
        <p:spPr>
          <a:xfrm>
            <a:off x="2161044" y="2041356"/>
            <a:ext cx="7869910" cy="1101394"/>
          </a:xfrm>
        </p:spPr>
        <p:txBody>
          <a:bodyPr lIns="90000" tIns="46800" rIns="90000" bIns="46800" anchor="b" anchorCtr="0">
            <a:normAutofit/>
          </a:bodyPr>
          <a:lstStyle>
            <a:lvl1pPr algn="ctr">
              <a:defRPr sz="5400" spc="600" baseline="0">
                <a:solidFill>
                  <a:schemeClr val="accent1"/>
                </a:solidFill>
                <a:ea typeface="汉仪乐喵体W" panose="00020600040101010101" pitchFamily="18" charset="-122"/>
              </a:defRPr>
            </a:lvl1pPr>
          </a:lstStyle>
          <a:p>
            <a:r>
              <a:rPr lang="zh-CN" altLang="en-US" dirty="0"/>
              <a:t>单击此处编辑标题</a:t>
            </a:r>
          </a:p>
        </p:txBody>
      </p:sp>
      <p:sp>
        <p:nvSpPr>
          <p:cNvPr id="3" name="副标题 2"/>
          <p:cNvSpPr>
            <a:spLocks noGrp="1"/>
          </p:cNvSpPr>
          <p:nvPr>
            <p:ph type="subTitle" idx="1" hasCustomPrompt="1"/>
            <p:custDataLst>
              <p:tags r:id="rId12"/>
            </p:custDataLst>
          </p:nvPr>
        </p:nvSpPr>
        <p:spPr>
          <a:xfrm>
            <a:off x="2161044" y="3354571"/>
            <a:ext cx="7869911" cy="950984"/>
          </a:xfrm>
        </p:spPr>
        <p:txBody>
          <a:bodyPr lIns="90000" tIns="46800" rIns="90000" bIns="46800">
            <a:norm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0" y="-7620"/>
            <a:ext cx="12192000" cy="962660"/>
            <a:chOff x="0" y="-7620"/>
            <a:chExt cx="12192000" cy="962660"/>
          </a:xfrm>
        </p:grpSpPr>
        <p:pic>
          <p:nvPicPr>
            <p:cNvPr id="10" name="图片 9" descr="图层 3"/>
            <p:cNvPicPr>
              <a:picLocks noChangeAspect="1"/>
            </p:cNvPicPr>
            <p:nvPr userDrawn="1">
              <p:custDataLst>
                <p:tags r:id="rId6"/>
              </p:custDataLst>
            </p:nvPr>
          </p:nvPicPr>
          <p:blipFill>
            <a:blip r:embed="rId9"/>
            <a:stretch>
              <a:fillRect/>
            </a:stretch>
          </p:blipFill>
          <p:spPr>
            <a:xfrm rot="10800000">
              <a:off x="10440670" y="-7620"/>
              <a:ext cx="1751330" cy="716280"/>
            </a:xfrm>
            <a:prstGeom prst="rect">
              <a:avLst/>
            </a:prstGeom>
          </p:spPr>
        </p:pic>
        <p:pic>
          <p:nvPicPr>
            <p:cNvPr id="11" name="图片 10" descr="图层 4"/>
            <p:cNvPicPr>
              <a:picLocks noChangeAspect="1"/>
            </p:cNvPicPr>
            <p:nvPr userDrawn="1">
              <p:custDataLst>
                <p:tags r:id="rId7"/>
              </p:custDataLst>
            </p:nvPr>
          </p:nvPicPr>
          <p:blipFill>
            <a:blip r:embed="rId10"/>
            <a:stretch>
              <a:fillRect/>
            </a:stretch>
          </p:blipFill>
          <p:spPr>
            <a:xfrm rot="10800000">
              <a:off x="0" y="-7620"/>
              <a:ext cx="1053465" cy="962660"/>
            </a:xfrm>
            <a:prstGeom prst="rect">
              <a:avLst/>
            </a:prstGeom>
          </p:spPr>
        </p:pic>
      </p:gr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527050" y="652780"/>
            <a:ext cx="10953750" cy="5618480"/>
          </a:xfrm>
          <a:prstGeom prst="rect">
            <a:avLst/>
          </a:prstGeom>
          <a:solidFill>
            <a:schemeClr val="accent6"/>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矩形 6"/>
          <p:cNvSpPr/>
          <p:nvPr>
            <p:custDataLst>
              <p:tags r:id="rId2"/>
            </p:custDataLst>
          </p:nvPr>
        </p:nvSpPr>
        <p:spPr>
          <a:xfrm>
            <a:off x="711200" y="906780"/>
            <a:ext cx="10953750" cy="5570220"/>
          </a:xfrm>
          <a:prstGeom prst="rect">
            <a:avLst/>
          </a:prstGeom>
          <a:solidFill>
            <a:schemeClr val="bg1"/>
          </a:solidFill>
          <a:ln w="508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8" name="组合 7"/>
          <p:cNvGrpSpPr/>
          <p:nvPr>
            <p:custDataLst>
              <p:tags r:id="rId3"/>
            </p:custDataLst>
          </p:nvPr>
        </p:nvGrpSpPr>
        <p:grpSpPr>
          <a:xfrm>
            <a:off x="2078990" y="-12065"/>
            <a:ext cx="1041400" cy="1237615"/>
            <a:chOff x="2471687" y="0"/>
            <a:chExt cx="918749" cy="1091504"/>
          </a:xfrm>
        </p:grpSpPr>
        <p:grpSp>
          <p:nvGrpSpPr>
            <p:cNvPr id="9" name="组合 8"/>
            <p:cNvGrpSpPr/>
            <p:nvPr/>
          </p:nvGrpSpPr>
          <p:grpSpPr>
            <a:xfrm>
              <a:off x="2471687" y="251208"/>
              <a:ext cx="918749" cy="840296"/>
              <a:chOff x="4052089" y="7246140"/>
              <a:chExt cx="1625600" cy="1458925"/>
            </a:xfrm>
          </p:grpSpPr>
          <p:sp>
            <p:nvSpPr>
              <p:cNvPr id="11" name="矩形 10"/>
              <p:cNvSpPr/>
              <p:nvPr>
                <p:custDataLst>
                  <p:tags r:id="rId21"/>
                </p:custDataLst>
              </p:nvPr>
            </p:nvSpPr>
            <p:spPr>
              <a:xfrm>
                <a:off x="4052089" y="7828764"/>
                <a:ext cx="1625598" cy="876301"/>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11"/>
              <p:cNvSpPr/>
              <p:nvPr>
                <p:custDataLst>
                  <p:tags r:id="rId22"/>
                </p:custDataLst>
              </p:nvPr>
            </p:nvSpPr>
            <p:spPr>
              <a:xfrm>
                <a:off x="4052091" y="7828766"/>
                <a:ext cx="1625598" cy="386557"/>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3" name="直接连接符 12"/>
              <p:cNvCxnSpPr/>
              <p:nvPr>
                <p:custDataLst>
                  <p:tags r:id="rId23"/>
                </p:custDataLst>
              </p:nvPr>
            </p:nvCxnSpPr>
            <p:spPr>
              <a:xfrm>
                <a:off x="4395786" y="7828764"/>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24"/>
                </p:custDataLst>
              </p:nvPr>
            </p:nvCxnSpPr>
            <p:spPr>
              <a:xfrm>
                <a:off x="5155404" y="7828759"/>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25"/>
                </p:custDataLst>
              </p:nvPr>
            </p:nvCxnSpPr>
            <p:spPr>
              <a:xfrm>
                <a:off x="5286374" y="7828756"/>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任意多边形: 形状 15"/>
              <p:cNvSpPr/>
              <p:nvPr>
                <p:custDataLst>
                  <p:tags r:id="rId26"/>
                </p:custDataLst>
              </p:nvPr>
            </p:nvSpPr>
            <p:spPr>
              <a:xfrm>
                <a:off x="4395795" y="7246140"/>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任意多边形: 形状 16"/>
              <p:cNvSpPr/>
              <p:nvPr>
                <p:custDataLst>
                  <p:tags r:id="rId27"/>
                </p:custDataLst>
              </p:nvPr>
            </p:nvSpPr>
            <p:spPr>
              <a:xfrm>
                <a:off x="4526764"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cxnSp>
          <p:nvCxnSpPr>
            <p:cNvPr id="10" name="直接连接符 9"/>
            <p:cNvCxnSpPr/>
            <p:nvPr>
              <p:custDataLst>
                <p:tags r:id="rId20"/>
              </p:custDataLst>
            </p:nvPr>
          </p:nvCxnSpPr>
          <p:spPr>
            <a:xfrm flipV="1">
              <a:off x="2926041" y="0"/>
              <a:ext cx="0" cy="25120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custDataLst>
              <p:tags r:id="rId4"/>
            </p:custDataLst>
          </p:nvPr>
        </p:nvGrpSpPr>
        <p:grpSpPr>
          <a:xfrm>
            <a:off x="9122410" y="-12065"/>
            <a:ext cx="1041400" cy="1237615"/>
            <a:chOff x="2471687" y="0"/>
            <a:chExt cx="918749" cy="1091504"/>
          </a:xfrm>
        </p:grpSpPr>
        <p:grpSp>
          <p:nvGrpSpPr>
            <p:cNvPr id="19" name="组合 18"/>
            <p:cNvGrpSpPr/>
            <p:nvPr/>
          </p:nvGrpSpPr>
          <p:grpSpPr>
            <a:xfrm>
              <a:off x="2471687" y="251208"/>
              <a:ext cx="918749" cy="840296"/>
              <a:chOff x="4052089" y="7246140"/>
              <a:chExt cx="1625600" cy="1458925"/>
            </a:xfrm>
          </p:grpSpPr>
          <p:sp>
            <p:nvSpPr>
              <p:cNvPr id="21" name="矩形 20"/>
              <p:cNvSpPr/>
              <p:nvPr>
                <p:custDataLst>
                  <p:tags r:id="rId13"/>
                </p:custDataLst>
              </p:nvPr>
            </p:nvSpPr>
            <p:spPr>
              <a:xfrm>
                <a:off x="4052089" y="7828764"/>
                <a:ext cx="1625598" cy="876301"/>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custDataLst>
                  <p:tags r:id="rId14"/>
                </p:custDataLst>
              </p:nvPr>
            </p:nvSpPr>
            <p:spPr>
              <a:xfrm>
                <a:off x="4052091" y="7828766"/>
                <a:ext cx="1625598" cy="386557"/>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23" name="直接连接符 22"/>
              <p:cNvCxnSpPr/>
              <p:nvPr>
                <p:custDataLst>
                  <p:tags r:id="rId15"/>
                </p:custDataLst>
              </p:nvPr>
            </p:nvCxnSpPr>
            <p:spPr>
              <a:xfrm>
                <a:off x="4395786" y="7828764"/>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6"/>
                </p:custDataLst>
              </p:nvPr>
            </p:nvCxnSpPr>
            <p:spPr>
              <a:xfrm>
                <a:off x="5155404" y="7828759"/>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7"/>
                </p:custDataLst>
              </p:nvPr>
            </p:nvCxnSpPr>
            <p:spPr>
              <a:xfrm>
                <a:off x="5286374" y="7828756"/>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任意多边形: 形状 25"/>
              <p:cNvSpPr/>
              <p:nvPr>
                <p:custDataLst>
                  <p:tags r:id="rId18"/>
                </p:custDataLst>
              </p:nvPr>
            </p:nvSpPr>
            <p:spPr>
              <a:xfrm>
                <a:off x="4395795" y="7246140"/>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任意多边形: 形状 26"/>
              <p:cNvSpPr/>
              <p:nvPr>
                <p:custDataLst>
                  <p:tags r:id="rId19"/>
                </p:custDataLst>
              </p:nvPr>
            </p:nvSpPr>
            <p:spPr>
              <a:xfrm>
                <a:off x="4526764"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cxnSp>
          <p:nvCxnSpPr>
            <p:cNvPr id="20" name="直接连接符 19"/>
            <p:cNvCxnSpPr/>
            <p:nvPr>
              <p:custDataLst>
                <p:tags r:id="rId12"/>
              </p:custDataLst>
            </p:nvPr>
          </p:nvCxnSpPr>
          <p:spPr>
            <a:xfrm flipV="1">
              <a:off x="2926041" y="0"/>
              <a:ext cx="0" cy="25120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8" name="直接连接符 27"/>
          <p:cNvCxnSpPr/>
          <p:nvPr>
            <p:custDataLst>
              <p:tags r:id="rId5"/>
            </p:custDataLst>
          </p:nvPr>
        </p:nvCxnSpPr>
        <p:spPr>
          <a:xfrm>
            <a:off x="4587875" y="3858260"/>
            <a:ext cx="3232785"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custDataLst>
              <p:tags r:id="rId6"/>
            </p:custDataLst>
          </p:nvPr>
        </p:nvPicPr>
        <p:blipFill>
          <a:blip r:embed="rId29" cstate="print">
            <a:extLst>
              <a:ext uri="{28A0092B-C50C-407E-A947-70E740481C1C}">
                <a14:useLocalDpi xmlns:a14="http://schemas.microsoft.com/office/drawing/2010/main" val="0"/>
              </a:ext>
            </a:extLst>
          </a:blip>
          <a:stretch>
            <a:fillRect/>
          </a:stretch>
        </p:blipFill>
        <p:spPr>
          <a:xfrm>
            <a:off x="711235" y="471306"/>
            <a:ext cx="10953512" cy="5982475"/>
          </a:xfrm>
          <a:prstGeom prst="rect">
            <a:avLst/>
          </a:prstGeom>
          <a:ln>
            <a:noFill/>
          </a:ln>
        </p:spPr>
      </p:pic>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10"/>
            </p:custDataLst>
          </p:nvPr>
        </p:nvSpPr>
        <p:spPr>
          <a:xfrm>
            <a:off x="2101253" y="2032001"/>
            <a:ext cx="8206028" cy="1699260"/>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8800" b="1" i="0" u="none" strike="noStrike" kern="1200" cap="none" spc="600" normalizeH="0" baseline="0" noProof="1" dirty="0">
                <a:solidFill>
                  <a:schemeClr val="accent1"/>
                </a:solidFill>
                <a:uFillTx/>
                <a:latin typeface="Arial" panose="020B0604020202020204" pitchFamily="34" charset="0"/>
                <a:ea typeface="汉仪乐喵体W" panose="00020600040101010101" pitchFamily="18" charset="-122"/>
                <a:cs typeface="+mj-cs"/>
                <a:sym typeface="+mn-ea"/>
              </a:defRPr>
            </a:lvl1pPr>
          </a:lstStyle>
          <a:p>
            <a:pPr lvl="0"/>
            <a:r>
              <a:rPr dirty="0">
                <a:sym typeface="+mn-ea"/>
              </a:rPr>
              <a:t>编辑标题</a:t>
            </a:r>
          </a:p>
        </p:txBody>
      </p:sp>
      <p:sp>
        <p:nvSpPr>
          <p:cNvPr id="31" name="文本占位符 30"/>
          <p:cNvSpPr>
            <a:spLocks noGrp="1"/>
          </p:cNvSpPr>
          <p:nvPr>
            <p:ph type="body" sz="quarter" idx="13" hasCustomPrompt="1"/>
            <p:custDataLst>
              <p:tags r:id="rId11"/>
            </p:custDataLst>
          </p:nvPr>
        </p:nvSpPr>
        <p:spPr>
          <a:xfrm>
            <a:off x="3466335" y="4029412"/>
            <a:ext cx="5443311" cy="1163638"/>
          </a:xfrm>
        </p:spPr>
        <p:txBody>
          <a:bodyPr lIns="90000" tIns="46800" rIns="90000" bIns="46800">
            <a:normAutofit/>
          </a:bodyPr>
          <a:lstStyle>
            <a:lvl1pPr marL="0" indent="0" algn="ctr">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单击此处编辑文本</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grpSp>
        <p:nvGrpSpPr>
          <p:cNvPr id="8" name="组合 7"/>
          <p:cNvGrpSpPr/>
          <p:nvPr>
            <p:custDataLst>
              <p:tags r:id="rId5"/>
            </p:custDataLst>
          </p:nvPr>
        </p:nvGrpSpPr>
        <p:grpSpPr>
          <a:xfrm>
            <a:off x="-18415" y="5789295"/>
            <a:ext cx="12093575" cy="1068705"/>
            <a:chOff x="-18415" y="5789295"/>
            <a:chExt cx="12093575" cy="1068705"/>
          </a:xfrm>
        </p:grpSpPr>
        <p:pic>
          <p:nvPicPr>
            <p:cNvPr id="6" name="图片 5"/>
            <p:cNvPicPr>
              <a:picLocks noChangeAspect="1"/>
            </p:cNvPicPr>
            <p:nvPr userDrawn="1">
              <p:custDataLst>
                <p:tags r:id="rId6"/>
              </p:custDataLst>
            </p:nvPr>
          </p:nvPicPr>
          <p:blipFill rotWithShape="1">
            <a:blip r:embed="rId9" cstate="print">
              <a:extLst>
                <a:ext uri="{28A0092B-C50C-407E-A947-70E740481C1C}">
                  <a14:useLocalDpi xmlns:a14="http://schemas.microsoft.com/office/drawing/2010/main" val="0"/>
                </a:ext>
              </a:extLst>
            </a:blip>
            <a:srcRect/>
            <a:stretch>
              <a:fillRect/>
            </a:stretch>
          </p:blipFill>
          <p:spPr>
            <a:xfrm>
              <a:off x="10839450" y="5789295"/>
              <a:ext cx="1235710" cy="1068705"/>
            </a:xfrm>
            <a:prstGeom prst="rect">
              <a:avLst/>
            </a:prstGeom>
          </p:spPr>
        </p:pic>
        <p:pic>
          <p:nvPicPr>
            <p:cNvPr id="7" name="图片 6" descr="图层 3"/>
            <p:cNvPicPr>
              <a:picLocks noChangeAspect="1"/>
            </p:cNvPicPr>
            <p:nvPr userDrawn="1">
              <p:custDataLst>
                <p:tags r:id="rId7"/>
              </p:custDataLst>
            </p:nvPr>
          </p:nvPicPr>
          <p:blipFill>
            <a:blip r:embed="rId10"/>
            <a:stretch>
              <a:fillRect/>
            </a:stretch>
          </p:blipFill>
          <p:spPr>
            <a:xfrm>
              <a:off x="-18415" y="5976620"/>
              <a:ext cx="2155825" cy="881380"/>
            </a:xfrm>
            <a:prstGeom prst="rect">
              <a:avLst/>
            </a:prstGeom>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2"/>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单击此处编辑标题</a:t>
            </a:r>
          </a:p>
        </p:txBody>
      </p:sp>
      <p:sp>
        <p:nvSpPr>
          <p:cNvPr id="7"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grpSp>
        <p:nvGrpSpPr>
          <p:cNvPr id="6" name="组合 5"/>
          <p:cNvGrpSpPr/>
          <p:nvPr>
            <p:custDataLst>
              <p:tags r:id="rId7"/>
            </p:custDataLst>
          </p:nvPr>
        </p:nvGrpSpPr>
        <p:grpSpPr>
          <a:xfrm>
            <a:off x="3810" y="64135"/>
            <a:ext cx="12188190" cy="6793865"/>
            <a:chOff x="3810" y="64135"/>
            <a:chExt cx="12188190" cy="6793865"/>
          </a:xfrm>
        </p:grpSpPr>
        <p:pic>
          <p:nvPicPr>
            <p:cNvPr id="9" name="图片 8"/>
            <p:cNvPicPr>
              <a:picLocks noChangeAspect="1"/>
            </p:cNvPicPr>
            <p:nvPr userDrawn="1">
              <p:custDataLst>
                <p:tags r:id="rId8"/>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a:off x="3810" y="64135"/>
              <a:ext cx="1153160" cy="1184910"/>
            </a:xfrm>
            <a:prstGeom prst="rect">
              <a:avLst/>
            </a:prstGeom>
          </p:spPr>
        </p:pic>
        <p:pic>
          <p:nvPicPr>
            <p:cNvPr id="10" name="内容占位符 18" descr="图层 4"/>
            <p:cNvPicPr>
              <a:picLocks noChangeAspect="1"/>
            </p:cNvPicPr>
            <p:nvPr userDrawn="1">
              <p:custDataLst>
                <p:tags r:id="rId9"/>
              </p:custDataLst>
            </p:nvPr>
          </p:nvPicPr>
          <p:blipFill>
            <a:blip r:embed="rId12"/>
            <a:stretch>
              <a:fillRect/>
            </a:stretch>
          </p:blipFill>
          <p:spPr>
            <a:xfrm>
              <a:off x="10121265" y="4966970"/>
              <a:ext cx="2070735" cy="1891030"/>
            </a:xfrm>
            <a:prstGeom prst="rect">
              <a:avLst/>
            </a:prstGeom>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2"/>
            </p:custDataLst>
          </p:nvPr>
        </p:nvSpPr>
        <p:spPr>
          <a:xfrm>
            <a:off x="583200" y="770400"/>
            <a:ext cx="3960000" cy="882000"/>
          </a:xfrm>
        </p:spPr>
        <p:txBody>
          <a:bodyPr anchor="ctr"/>
          <a:lstStyle>
            <a:lvl1pPr>
              <a:defRPr sz="32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10" name="图片 9" descr="图层 3"/>
          <p:cNvPicPr>
            <a:picLocks noChangeAspect="1"/>
          </p:cNvPicPr>
          <p:nvPr>
            <p:custDataLst>
              <p:tags r:id="rId8"/>
            </p:custDataLst>
          </p:nvPr>
        </p:nvPicPr>
        <p:blipFill>
          <a:blip r:embed="rId10"/>
          <a:stretch>
            <a:fillRect/>
          </a:stretch>
        </p:blipFill>
        <p:spPr>
          <a:xfrm flipH="1">
            <a:off x="10552430" y="6189345"/>
            <a:ext cx="1655445" cy="67691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2"/>
            </p:custDataLst>
          </p:nvPr>
        </p:nvSpPr>
        <p:spPr>
          <a:xfrm>
            <a:off x="612000" y="781200"/>
            <a:ext cx="10976400" cy="626400"/>
          </a:xfrm>
        </p:spPr>
        <p:txBody>
          <a:bodyPr anchor="ctr"/>
          <a:lstStyle>
            <a:lvl1pPr algn="ctr">
              <a:defRPr sz="36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p>
        </p:txBody>
      </p:sp>
      <p:sp>
        <p:nvSpPr>
          <p:cNvPr id="9" name="内容占位符 8"/>
          <p:cNvSpPr>
            <a:spLocks noGrp="1"/>
          </p:cNvSpPr>
          <p:nvPr>
            <p:ph sz="quarter" idx="14"/>
            <p:custDataLst>
              <p:tags r:id="rId7"/>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11" name="图片 10" descr="图层 3"/>
          <p:cNvPicPr>
            <a:picLocks noChangeAspect="1"/>
          </p:cNvPicPr>
          <p:nvPr>
            <p:custDataLst>
              <p:tags r:id="rId8"/>
            </p:custDataLst>
          </p:nvPr>
        </p:nvPicPr>
        <p:blipFill>
          <a:blip r:embed="rId10"/>
          <a:stretch>
            <a:fillRect/>
          </a:stretch>
        </p:blipFill>
        <p:spPr>
          <a:xfrm>
            <a:off x="4445" y="6304280"/>
            <a:ext cx="1353820" cy="55372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2"/>
            </p:custDataLst>
          </p:nvPr>
        </p:nvSpPr>
        <p:spPr>
          <a:xfrm>
            <a:off x="604800" y="669600"/>
            <a:ext cx="10976400" cy="565200"/>
          </a:xfrm>
        </p:spPr>
        <p:txBody>
          <a:bodyPr anchor="ctr"/>
          <a:lstStyle>
            <a:lvl1pPr algn="ctr">
              <a:defRPr sz="32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7"/>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p>
        </p:txBody>
      </p:sp>
      <p:grpSp>
        <p:nvGrpSpPr>
          <p:cNvPr id="6" name="组合 5"/>
          <p:cNvGrpSpPr/>
          <p:nvPr>
            <p:custDataLst>
              <p:tags r:id="rId8"/>
            </p:custDataLst>
          </p:nvPr>
        </p:nvGrpSpPr>
        <p:grpSpPr>
          <a:xfrm>
            <a:off x="0" y="-7620"/>
            <a:ext cx="12192000" cy="962660"/>
            <a:chOff x="0" y="-7620"/>
            <a:chExt cx="12192000" cy="962660"/>
          </a:xfrm>
        </p:grpSpPr>
        <p:pic>
          <p:nvPicPr>
            <p:cNvPr id="10" name="图片 9" descr="图层 3"/>
            <p:cNvPicPr>
              <a:picLocks noChangeAspect="1"/>
            </p:cNvPicPr>
            <p:nvPr userDrawn="1">
              <p:custDataLst>
                <p:tags r:id="rId9"/>
              </p:custDataLst>
            </p:nvPr>
          </p:nvPicPr>
          <p:blipFill>
            <a:blip r:embed="rId12"/>
            <a:stretch>
              <a:fillRect/>
            </a:stretch>
          </p:blipFill>
          <p:spPr>
            <a:xfrm rot="10800000">
              <a:off x="10440670" y="-7620"/>
              <a:ext cx="1751330" cy="716280"/>
            </a:xfrm>
            <a:prstGeom prst="rect">
              <a:avLst/>
            </a:prstGeom>
          </p:spPr>
        </p:pic>
        <p:pic>
          <p:nvPicPr>
            <p:cNvPr id="11" name="图片 10" descr="图层 4"/>
            <p:cNvPicPr>
              <a:picLocks noChangeAspect="1"/>
            </p:cNvPicPr>
            <p:nvPr userDrawn="1">
              <p:custDataLst>
                <p:tags r:id="rId10"/>
              </p:custDataLst>
            </p:nvPr>
          </p:nvPicPr>
          <p:blipFill>
            <a:blip r:embed="rId13"/>
            <a:stretch>
              <a:fillRect/>
            </a:stretch>
          </p:blipFill>
          <p:spPr>
            <a:xfrm rot="10800000">
              <a:off x="0" y="-7620"/>
              <a:ext cx="1053465" cy="962660"/>
            </a:xfrm>
            <a:prstGeom prst="rect">
              <a:avLst/>
            </a:prstGeom>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2"/>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p>
        </p:txBody>
      </p:sp>
      <p:grpSp>
        <p:nvGrpSpPr>
          <p:cNvPr id="6" name="组合 5"/>
          <p:cNvGrpSpPr/>
          <p:nvPr>
            <p:custDataLst>
              <p:tags r:id="rId10"/>
            </p:custDataLst>
          </p:nvPr>
        </p:nvGrpSpPr>
        <p:grpSpPr>
          <a:xfrm>
            <a:off x="4445" y="5516880"/>
            <a:ext cx="12190095" cy="1341120"/>
            <a:chOff x="4445" y="5516880"/>
            <a:chExt cx="12190095" cy="1341120"/>
          </a:xfrm>
        </p:grpSpPr>
        <p:pic>
          <p:nvPicPr>
            <p:cNvPr id="12" name="图片 11" descr="图层 3"/>
            <p:cNvPicPr>
              <a:picLocks noChangeAspect="1"/>
            </p:cNvPicPr>
            <p:nvPr userDrawn="1">
              <p:custDataLst>
                <p:tags r:id="rId11"/>
              </p:custDataLst>
            </p:nvPr>
          </p:nvPicPr>
          <p:blipFill>
            <a:blip r:embed="rId14"/>
            <a:stretch>
              <a:fillRect/>
            </a:stretch>
          </p:blipFill>
          <p:spPr>
            <a:xfrm>
              <a:off x="4445" y="5993130"/>
              <a:ext cx="2114550" cy="864870"/>
            </a:xfrm>
            <a:prstGeom prst="rect">
              <a:avLst/>
            </a:prstGeom>
          </p:spPr>
        </p:pic>
        <p:pic>
          <p:nvPicPr>
            <p:cNvPr id="14" name="图片 13" descr="图层 4"/>
            <p:cNvPicPr>
              <a:picLocks noChangeAspect="1"/>
            </p:cNvPicPr>
            <p:nvPr userDrawn="1">
              <p:custDataLst>
                <p:tags r:id="rId12"/>
              </p:custDataLst>
            </p:nvPr>
          </p:nvPicPr>
          <p:blipFill>
            <a:blip r:embed="rId15"/>
            <a:stretch>
              <a:fillRect/>
            </a:stretch>
          </p:blipFill>
          <p:spPr>
            <a:xfrm>
              <a:off x="10727055" y="5516880"/>
              <a:ext cx="1467485" cy="1341120"/>
            </a:xfrm>
            <a:prstGeom prst="rect">
              <a:avLst/>
            </a:prstGeom>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2"/>
            </p:custDataLst>
          </p:nvPr>
        </p:nvSpPr>
        <p:spPr>
          <a:xfrm>
            <a:off x="1522800" y="1339200"/>
            <a:ext cx="9144000" cy="2386800"/>
          </a:xfrm>
        </p:spPr>
        <p:txBody>
          <a:bodyPr lIns="90000" tIns="46800" rIns="90000" bIns="46800" anchor="b">
            <a:normAutofit/>
          </a:bodyPr>
          <a:lstStyle>
            <a:lvl1pPr algn="ctr">
              <a:defRPr sz="60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1522413" y="3862800"/>
            <a:ext cx="9144000" cy="1656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p>
        </p:txBody>
      </p:sp>
      <p:grpSp>
        <p:nvGrpSpPr>
          <p:cNvPr id="6" name="组合 5"/>
          <p:cNvGrpSpPr/>
          <p:nvPr>
            <p:custDataLst>
              <p:tags r:id="rId7"/>
            </p:custDataLst>
          </p:nvPr>
        </p:nvGrpSpPr>
        <p:grpSpPr>
          <a:xfrm>
            <a:off x="0" y="-7620"/>
            <a:ext cx="12194540" cy="6865620"/>
            <a:chOff x="0" y="-7620"/>
            <a:chExt cx="12194540" cy="6865620"/>
          </a:xfrm>
        </p:grpSpPr>
        <p:pic>
          <p:nvPicPr>
            <p:cNvPr id="8" name="图片 7" descr="图层 4"/>
            <p:cNvPicPr>
              <a:picLocks noChangeAspect="1"/>
            </p:cNvPicPr>
            <p:nvPr userDrawn="1">
              <p:custDataLst>
                <p:tags r:id="rId8"/>
              </p:custDataLst>
            </p:nvPr>
          </p:nvPicPr>
          <p:blipFill>
            <a:blip r:embed="rId11"/>
            <a:stretch>
              <a:fillRect/>
            </a:stretch>
          </p:blipFill>
          <p:spPr>
            <a:xfrm>
              <a:off x="10014585" y="4865370"/>
              <a:ext cx="2179955" cy="1992630"/>
            </a:xfrm>
            <a:prstGeom prst="rect">
              <a:avLst/>
            </a:prstGeom>
          </p:spPr>
        </p:pic>
        <p:pic>
          <p:nvPicPr>
            <p:cNvPr id="9" name="图片 8" descr="图层 4"/>
            <p:cNvPicPr>
              <a:picLocks noChangeAspect="1"/>
            </p:cNvPicPr>
            <p:nvPr userDrawn="1">
              <p:custDataLst>
                <p:tags r:id="rId9"/>
              </p:custDataLst>
            </p:nvPr>
          </p:nvPicPr>
          <p:blipFill>
            <a:blip r:embed="rId12"/>
            <a:stretch>
              <a:fillRect/>
            </a:stretch>
          </p:blipFill>
          <p:spPr>
            <a:xfrm rot="10800000">
              <a:off x="0" y="-7620"/>
              <a:ext cx="1941830" cy="1774825"/>
            </a:xfrm>
            <a:prstGeom prst="rect">
              <a:avLst/>
            </a:prstGeom>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0" y="-7620"/>
            <a:ext cx="12192000" cy="962660"/>
            <a:chOff x="0" y="-7620"/>
            <a:chExt cx="12192000" cy="962660"/>
          </a:xfrm>
        </p:grpSpPr>
        <p:pic>
          <p:nvPicPr>
            <p:cNvPr id="10" name="图片 9" descr="图层 3"/>
            <p:cNvPicPr>
              <a:picLocks noChangeAspect="1"/>
            </p:cNvPicPr>
            <p:nvPr userDrawn="1">
              <p:custDataLst>
                <p:tags r:id="rId7"/>
              </p:custDataLst>
            </p:nvPr>
          </p:nvPicPr>
          <p:blipFill>
            <a:blip r:embed="rId10"/>
            <a:stretch>
              <a:fillRect/>
            </a:stretch>
          </p:blipFill>
          <p:spPr>
            <a:xfrm rot="10800000">
              <a:off x="10440670" y="-7620"/>
              <a:ext cx="1751330" cy="716280"/>
            </a:xfrm>
            <a:prstGeom prst="rect">
              <a:avLst/>
            </a:prstGeom>
          </p:spPr>
        </p:pic>
        <p:pic>
          <p:nvPicPr>
            <p:cNvPr id="11" name="图片 10" descr="图层 4"/>
            <p:cNvPicPr>
              <a:picLocks noChangeAspect="1"/>
            </p:cNvPicPr>
            <p:nvPr userDrawn="1">
              <p:custDataLst>
                <p:tags r:id="rId8"/>
              </p:custDataLst>
            </p:nvPr>
          </p:nvPicPr>
          <p:blipFill>
            <a:blip r:embed="rId11"/>
            <a:stretch>
              <a:fillRect/>
            </a:stretch>
          </p:blipFill>
          <p:spPr>
            <a:xfrm rot="10800000">
              <a:off x="0" y="-7620"/>
              <a:ext cx="1053465" cy="962660"/>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2020/4/3</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p:txBody>
          <a:bodyPr/>
          <a:lstStyle/>
          <a:p>
            <a:fld id="{760FBDFE-C587-4B4C-A407-44438C67B59E}" type="datetimeFigureOut">
              <a:rPr lang="zh-CN" altLang="en-US" smtClean="0"/>
              <a:t>2020/4/3</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PA-矩形 60"/>
          <p:cNvSpPr/>
          <p:nvPr>
            <p:custDataLst>
              <p:tags r:id="rId4"/>
            </p:custDataLst>
          </p:nvPr>
        </p:nvSpPr>
        <p:spPr>
          <a:xfrm>
            <a:off x="1155700" y="845820"/>
            <a:ext cx="9736455" cy="5067935"/>
          </a:xfrm>
          <a:prstGeom prst="rect">
            <a:avLst/>
          </a:prstGeom>
          <a:solidFill>
            <a:schemeClr val="accent6"/>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PA-矩形 16"/>
          <p:cNvSpPr/>
          <p:nvPr>
            <p:custDataLst>
              <p:tags r:id="rId5"/>
            </p:custDataLst>
          </p:nvPr>
        </p:nvSpPr>
        <p:spPr>
          <a:xfrm>
            <a:off x="1318895" y="1028065"/>
            <a:ext cx="9736455" cy="5067935"/>
          </a:xfrm>
          <a:prstGeom prst="rect">
            <a:avLst/>
          </a:prstGeom>
          <a:solidFill>
            <a:schemeClr val="bg1"/>
          </a:solidFill>
          <a:ln w="508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PA-图片 3"/>
          <p:cNvPicPr>
            <a:picLocks noChangeAspect="1"/>
          </p:cNvPicPr>
          <p:nvPr>
            <p:custDataLst>
              <p:tags r:id="rId6"/>
            </p:custDataLst>
          </p:nvPr>
        </p:nvPicPr>
        <p:blipFill>
          <a:blip r:embed="rId33" cstate="print">
            <a:extLst>
              <a:ext uri="{28A0092B-C50C-407E-A947-70E740481C1C}">
                <a14:useLocalDpi xmlns:a14="http://schemas.microsoft.com/office/drawing/2010/main" val="0"/>
              </a:ext>
            </a:extLst>
          </a:blip>
          <a:stretch>
            <a:fillRect/>
          </a:stretch>
        </p:blipFill>
        <p:spPr>
          <a:xfrm>
            <a:off x="-1" y="-12381"/>
            <a:ext cx="12192001" cy="6899591"/>
          </a:xfrm>
          <a:prstGeom prst="rect">
            <a:avLst/>
          </a:prstGeom>
        </p:spPr>
      </p:pic>
      <p:grpSp>
        <p:nvGrpSpPr>
          <p:cNvPr id="10" name="PA-组合 9"/>
          <p:cNvGrpSpPr>
            <a:grpSpLocks noChangeAspect="1"/>
          </p:cNvGrpSpPr>
          <p:nvPr>
            <p:custDataLst>
              <p:tags r:id="rId7"/>
            </p:custDataLst>
          </p:nvPr>
        </p:nvGrpSpPr>
        <p:grpSpPr>
          <a:xfrm>
            <a:off x="3154045" y="1960880"/>
            <a:ext cx="541655" cy="473075"/>
            <a:chOff x="1168400" y="1347856"/>
            <a:chExt cx="723913" cy="631688"/>
          </a:xfrm>
          <a:solidFill>
            <a:schemeClr val="bg1">
              <a:lumMod val="85000"/>
            </a:schemeClr>
          </a:solidFill>
        </p:grpSpPr>
        <p:sp>
          <p:nvSpPr>
            <p:cNvPr id="11" name="PA-任意多边形: 形状 8"/>
            <p:cNvSpPr>
              <a:spLocks noChangeAspect="1"/>
            </p:cNvSpPr>
            <p:nvPr>
              <p:custDataLst>
                <p:tags r:id="rId30"/>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PA-任意多边形: 形状 9"/>
            <p:cNvSpPr>
              <a:spLocks noChangeAspect="1"/>
            </p:cNvSpPr>
            <p:nvPr>
              <p:custDataLst>
                <p:tags r:id="rId31"/>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3" name="PA-组合 19"/>
          <p:cNvGrpSpPr>
            <a:grpSpLocks noChangeAspect="1"/>
          </p:cNvGrpSpPr>
          <p:nvPr>
            <p:custDataLst>
              <p:tags r:id="rId8"/>
            </p:custDataLst>
          </p:nvPr>
        </p:nvGrpSpPr>
        <p:grpSpPr>
          <a:xfrm rot="10800000">
            <a:off x="8682355" y="1960880"/>
            <a:ext cx="541655" cy="473075"/>
            <a:chOff x="1168400" y="1347856"/>
            <a:chExt cx="723913" cy="631688"/>
          </a:xfrm>
          <a:solidFill>
            <a:schemeClr val="bg1">
              <a:lumMod val="85000"/>
            </a:schemeClr>
          </a:solidFill>
        </p:grpSpPr>
        <p:sp>
          <p:nvSpPr>
            <p:cNvPr id="14" name="PA-任意多边形: 形状 8"/>
            <p:cNvSpPr>
              <a:spLocks noChangeAspect="1"/>
            </p:cNvSpPr>
            <p:nvPr>
              <p:custDataLst>
                <p:tags r:id="rId28"/>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PA-任意多边形: 形状 9"/>
            <p:cNvSpPr>
              <a:spLocks noChangeAspect="1"/>
            </p:cNvSpPr>
            <p:nvPr>
              <p:custDataLst>
                <p:tags r:id="rId29"/>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6" name="PA-组合 24"/>
          <p:cNvGrpSpPr/>
          <p:nvPr>
            <p:custDataLst>
              <p:tags r:id="rId9"/>
            </p:custDataLst>
          </p:nvPr>
        </p:nvGrpSpPr>
        <p:grpSpPr>
          <a:xfrm>
            <a:off x="2525395" y="-12065"/>
            <a:ext cx="925830" cy="1099820"/>
            <a:chOff x="2471687" y="0"/>
            <a:chExt cx="918749" cy="1091504"/>
          </a:xfrm>
        </p:grpSpPr>
        <p:grpSp>
          <p:nvGrpSpPr>
            <p:cNvPr id="17" name="组合 16"/>
            <p:cNvGrpSpPr/>
            <p:nvPr/>
          </p:nvGrpSpPr>
          <p:grpSpPr>
            <a:xfrm>
              <a:off x="2471687" y="251208"/>
              <a:ext cx="918749" cy="840296"/>
              <a:chOff x="4052089" y="7246140"/>
              <a:chExt cx="1625600" cy="1458925"/>
            </a:xfrm>
          </p:grpSpPr>
          <p:sp>
            <p:nvSpPr>
              <p:cNvPr id="19" name="PA-矩形 26"/>
              <p:cNvSpPr/>
              <p:nvPr>
                <p:custDataLst>
                  <p:tags r:id="rId21"/>
                </p:custDataLst>
              </p:nvPr>
            </p:nvSpPr>
            <p:spPr>
              <a:xfrm>
                <a:off x="4052089" y="7828764"/>
                <a:ext cx="1625598" cy="876301"/>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0" name="PA-矩形 27"/>
              <p:cNvSpPr/>
              <p:nvPr>
                <p:custDataLst>
                  <p:tags r:id="rId22"/>
                </p:custDataLst>
              </p:nvPr>
            </p:nvSpPr>
            <p:spPr>
              <a:xfrm>
                <a:off x="4052091" y="7828766"/>
                <a:ext cx="1625598" cy="386557"/>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21" name="PA-直接连接符 28"/>
              <p:cNvCxnSpPr/>
              <p:nvPr>
                <p:custDataLst>
                  <p:tags r:id="rId23"/>
                </p:custDataLst>
              </p:nvPr>
            </p:nvCxnSpPr>
            <p:spPr>
              <a:xfrm>
                <a:off x="4395786" y="7828764"/>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PA-直接连接符 29"/>
              <p:cNvCxnSpPr/>
              <p:nvPr>
                <p:custDataLst>
                  <p:tags r:id="rId24"/>
                </p:custDataLst>
              </p:nvPr>
            </p:nvCxnSpPr>
            <p:spPr>
              <a:xfrm>
                <a:off x="5155404" y="7828759"/>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PA-直接连接符 30"/>
              <p:cNvCxnSpPr/>
              <p:nvPr>
                <p:custDataLst>
                  <p:tags r:id="rId25"/>
                </p:custDataLst>
              </p:nvPr>
            </p:nvCxnSpPr>
            <p:spPr>
              <a:xfrm>
                <a:off x="5286374" y="7828756"/>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PA-任意多边形: 形状 17"/>
              <p:cNvSpPr/>
              <p:nvPr>
                <p:custDataLst>
                  <p:tags r:id="rId26"/>
                </p:custDataLst>
              </p:nvPr>
            </p:nvSpPr>
            <p:spPr>
              <a:xfrm>
                <a:off x="4395795" y="7246140"/>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5" name="PA-任意多边形: 形状 20"/>
              <p:cNvSpPr/>
              <p:nvPr>
                <p:custDataLst>
                  <p:tags r:id="rId27"/>
                </p:custDataLst>
              </p:nvPr>
            </p:nvSpPr>
            <p:spPr>
              <a:xfrm>
                <a:off x="4526764"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cxnSp>
          <p:nvCxnSpPr>
            <p:cNvPr id="18" name="PA-直接连接符 34"/>
            <p:cNvCxnSpPr/>
            <p:nvPr>
              <p:custDataLst>
                <p:tags r:id="rId20"/>
              </p:custDataLst>
            </p:nvPr>
          </p:nvCxnSpPr>
          <p:spPr>
            <a:xfrm flipV="1">
              <a:off x="2926041" y="0"/>
              <a:ext cx="0" cy="25120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 name="PA-组合 35"/>
          <p:cNvGrpSpPr/>
          <p:nvPr>
            <p:custDataLst>
              <p:tags r:id="rId10"/>
            </p:custDataLst>
          </p:nvPr>
        </p:nvGrpSpPr>
        <p:grpSpPr>
          <a:xfrm>
            <a:off x="8785860" y="-12065"/>
            <a:ext cx="925830" cy="1099820"/>
            <a:chOff x="2471687" y="0"/>
            <a:chExt cx="918749" cy="1091504"/>
          </a:xfrm>
        </p:grpSpPr>
        <p:grpSp>
          <p:nvGrpSpPr>
            <p:cNvPr id="27" name="组合 26"/>
            <p:cNvGrpSpPr/>
            <p:nvPr/>
          </p:nvGrpSpPr>
          <p:grpSpPr>
            <a:xfrm>
              <a:off x="2471687" y="251208"/>
              <a:ext cx="918749" cy="840296"/>
              <a:chOff x="4052089" y="7246140"/>
              <a:chExt cx="1625600" cy="1458925"/>
            </a:xfrm>
          </p:grpSpPr>
          <p:sp>
            <p:nvSpPr>
              <p:cNvPr id="29" name="PA-矩形 37"/>
              <p:cNvSpPr/>
              <p:nvPr>
                <p:custDataLst>
                  <p:tags r:id="rId13"/>
                </p:custDataLst>
              </p:nvPr>
            </p:nvSpPr>
            <p:spPr>
              <a:xfrm>
                <a:off x="4052089" y="7828764"/>
                <a:ext cx="1625598" cy="876301"/>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0" name="PA-矩形 38"/>
              <p:cNvSpPr/>
              <p:nvPr>
                <p:custDataLst>
                  <p:tags r:id="rId14"/>
                </p:custDataLst>
              </p:nvPr>
            </p:nvSpPr>
            <p:spPr>
              <a:xfrm>
                <a:off x="4052091" y="7828766"/>
                <a:ext cx="1625598" cy="386557"/>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31" name="PA-直接连接符 39"/>
              <p:cNvCxnSpPr/>
              <p:nvPr>
                <p:custDataLst>
                  <p:tags r:id="rId15"/>
                </p:custDataLst>
              </p:nvPr>
            </p:nvCxnSpPr>
            <p:spPr>
              <a:xfrm>
                <a:off x="4395786" y="7828764"/>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PA-直接连接符 50"/>
              <p:cNvCxnSpPr/>
              <p:nvPr>
                <p:custDataLst>
                  <p:tags r:id="rId16"/>
                </p:custDataLst>
              </p:nvPr>
            </p:nvCxnSpPr>
            <p:spPr>
              <a:xfrm>
                <a:off x="5155404" y="7828759"/>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PA-直接连接符 51"/>
              <p:cNvCxnSpPr/>
              <p:nvPr>
                <p:custDataLst>
                  <p:tags r:id="rId17"/>
                </p:custDataLst>
              </p:nvPr>
            </p:nvCxnSpPr>
            <p:spPr>
              <a:xfrm>
                <a:off x="5286374" y="7828756"/>
                <a:ext cx="0" cy="38655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PA-任意多边形: 形状 48"/>
              <p:cNvSpPr/>
              <p:nvPr>
                <p:custDataLst>
                  <p:tags r:id="rId18"/>
                </p:custDataLst>
              </p:nvPr>
            </p:nvSpPr>
            <p:spPr>
              <a:xfrm>
                <a:off x="4395795" y="7246140"/>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5" name="PA-任意多边形: 形状 49"/>
              <p:cNvSpPr/>
              <p:nvPr>
                <p:custDataLst>
                  <p:tags r:id="rId19"/>
                </p:custDataLst>
              </p:nvPr>
            </p:nvSpPr>
            <p:spPr>
              <a:xfrm>
                <a:off x="4526764"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cxnSp>
          <p:nvCxnSpPr>
            <p:cNvPr id="28" name="PA-直接连接符 54"/>
            <p:cNvCxnSpPr/>
            <p:nvPr>
              <p:custDataLst>
                <p:tags r:id="rId12"/>
              </p:custDataLst>
            </p:nvPr>
          </p:nvCxnSpPr>
          <p:spPr>
            <a:xfrm flipV="1">
              <a:off x="2926041" y="0"/>
              <a:ext cx="0" cy="25120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custDataLst>
              <p:tags r:id="rId11"/>
            </p:custDataLst>
          </p:nvPr>
        </p:nvSpPr>
        <p:spPr>
          <a:xfrm>
            <a:off x="2669124" y="3518552"/>
            <a:ext cx="6853750" cy="1217647"/>
          </a:xfrm>
        </p:spPr>
        <p:txBody>
          <a:bodyPr lIns="90000" tIns="46800" rIns="90000" bIns="46800" anchor="ctr" anchorCtr="0">
            <a:normAutofit/>
          </a:bodyPr>
          <a:lstStyle>
            <a:lvl1pPr algn="ctr">
              <a:defRPr sz="5400" u="none" strike="noStrike" kern="1200" cap="none" spc="300" normalizeH="0" baseline="0">
                <a:solidFill>
                  <a:schemeClr val="accent1"/>
                </a:solidFill>
                <a:uFillTx/>
                <a:latin typeface="Arial" panose="020B0604020202020204" pitchFamily="34" charset="0"/>
                <a:ea typeface="汉仪乐喵体W" panose="00020600040101010101" pitchFamily="18" charset="-122"/>
              </a:defRPr>
            </a:lvl1pPr>
          </a:lstStyle>
          <a:p>
            <a:r>
              <a:rPr lang="zh-CN" altLang="en-US" dirty="0"/>
              <a:t>单击此处编辑标题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7620"/>
            <a:ext cx="12192000" cy="962660"/>
            <a:chOff x="0" y="-7620"/>
            <a:chExt cx="12192000" cy="962660"/>
          </a:xfrm>
        </p:grpSpPr>
        <p:pic>
          <p:nvPicPr>
            <p:cNvPr id="10" name="图片 9" descr="图层 3"/>
            <p:cNvPicPr>
              <a:picLocks noChangeAspect="1"/>
            </p:cNvPicPr>
            <p:nvPr userDrawn="1">
              <p:custDataLst>
                <p:tags r:id="rId8"/>
              </p:custDataLst>
            </p:nvPr>
          </p:nvPicPr>
          <p:blipFill>
            <a:blip r:embed="rId11"/>
            <a:stretch>
              <a:fillRect/>
            </a:stretch>
          </p:blipFill>
          <p:spPr>
            <a:xfrm rot="10800000">
              <a:off x="10440670" y="-7620"/>
              <a:ext cx="1751330" cy="716280"/>
            </a:xfrm>
            <a:prstGeom prst="rect">
              <a:avLst/>
            </a:prstGeom>
          </p:spPr>
        </p:pic>
        <p:pic>
          <p:nvPicPr>
            <p:cNvPr id="11" name="图片 10" descr="图层 4"/>
            <p:cNvPicPr>
              <a:picLocks noChangeAspect="1"/>
            </p:cNvPicPr>
            <p:nvPr userDrawn="1">
              <p:custDataLst>
                <p:tags r:id="rId9"/>
              </p:custDataLst>
            </p:nvPr>
          </p:nvPicPr>
          <p:blipFill>
            <a:blip r:embed="rId12"/>
            <a:stretch>
              <a:fillRect/>
            </a:stretch>
          </p:blipFill>
          <p:spPr>
            <a:xfrm rot="10800000">
              <a:off x="0" y="-7620"/>
              <a:ext cx="1053465" cy="962660"/>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2020/4/3</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7620"/>
            <a:ext cx="12192000" cy="962660"/>
            <a:chOff x="0" y="-7620"/>
            <a:chExt cx="12192000" cy="962660"/>
          </a:xfrm>
        </p:grpSpPr>
        <p:pic>
          <p:nvPicPr>
            <p:cNvPr id="11" name="图片 10" descr="图层 3"/>
            <p:cNvPicPr>
              <a:picLocks noChangeAspect="1"/>
            </p:cNvPicPr>
            <p:nvPr userDrawn="1">
              <p:custDataLst>
                <p:tags r:id="rId10"/>
              </p:custDataLst>
            </p:nvPr>
          </p:nvPicPr>
          <p:blipFill>
            <a:blip r:embed="rId13"/>
            <a:stretch>
              <a:fillRect/>
            </a:stretch>
          </p:blipFill>
          <p:spPr>
            <a:xfrm rot="10800000">
              <a:off x="10440670" y="-7620"/>
              <a:ext cx="1751330" cy="716280"/>
            </a:xfrm>
            <a:prstGeom prst="rect">
              <a:avLst/>
            </a:prstGeom>
          </p:spPr>
        </p:pic>
        <p:pic>
          <p:nvPicPr>
            <p:cNvPr id="12" name="图片 11" descr="图层 4"/>
            <p:cNvPicPr>
              <a:picLocks noChangeAspect="1"/>
            </p:cNvPicPr>
            <p:nvPr userDrawn="1">
              <p:custDataLst>
                <p:tags r:id="rId11"/>
              </p:custDataLst>
            </p:nvPr>
          </p:nvPicPr>
          <p:blipFill>
            <a:blip r:embed="rId14"/>
            <a:stretch>
              <a:fillRect/>
            </a:stretch>
          </p:blipFill>
          <p:spPr>
            <a:xfrm rot="10800000">
              <a:off x="0" y="-7620"/>
              <a:ext cx="1053465" cy="962660"/>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2020/4/3</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2020/4/3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pic>
        <p:nvPicPr>
          <p:cNvPr id="6" name="图片 5" descr="图片1"/>
          <p:cNvPicPr>
            <a:picLocks noChangeAspect="1"/>
          </p:cNvPicPr>
          <p:nvPr>
            <p:custDataLst>
              <p:tags r:id="rId5"/>
            </p:custDataLst>
          </p:nvPr>
        </p:nvPicPr>
        <p:blipFill>
          <a:blip r:embed="rId27"/>
          <a:stretch>
            <a:fillRect/>
          </a:stretch>
        </p:blipFill>
        <p:spPr>
          <a:xfrm>
            <a:off x="-49" y="-41030"/>
            <a:ext cx="12192098" cy="6899030"/>
          </a:xfrm>
          <a:prstGeom prst="rect">
            <a:avLst/>
          </a:prstGeom>
        </p:spPr>
      </p:pic>
      <p:pic>
        <p:nvPicPr>
          <p:cNvPr id="7" name="图片 6"/>
          <p:cNvPicPr>
            <a:picLocks noChangeAspect="1"/>
          </p:cNvPicPr>
          <p:nvPr>
            <p:custDataLst>
              <p:tags r:id="rId6"/>
            </p:custDataLst>
          </p:nvPr>
        </p:nvPicPr>
        <p:blipFill rotWithShape="1">
          <a:blip r:embed="rId28" cstate="print">
            <a:extLst>
              <a:ext uri="{28A0092B-C50C-407E-A947-70E740481C1C}">
                <a14:useLocalDpi xmlns:a14="http://schemas.microsoft.com/office/drawing/2010/main" val="0"/>
              </a:ext>
            </a:extLst>
          </a:blip>
          <a:srcRect/>
          <a:stretch>
            <a:fillRect/>
          </a:stretch>
        </p:blipFill>
        <p:spPr>
          <a:xfrm>
            <a:off x="9718675" y="4854575"/>
            <a:ext cx="2138680" cy="2197100"/>
          </a:xfrm>
          <a:prstGeom prst="rect">
            <a:avLst/>
          </a:prstGeom>
        </p:spPr>
      </p:pic>
      <p:sp>
        <p:nvSpPr>
          <p:cNvPr id="8" name="矩形 7"/>
          <p:cNvSpPr/>
          <p:nvPr>
            <p:custDataLst>
              <p:tags r:id="rId7"/>
            </p:custDataLst>
          </p:nvPr>
        </p:nvSpPr>
        <p:spPr>
          <a:xfrm>
            <a:off x="2015490" y="913765"/>
            <a:ext cx="8161020" cy="849630"/>
          </a:xfrm>
          <a:prstGeom prst="rect">
            <a:avLst/>
          </a:prstGeom>
          <a:solidFill>
            <a:schemeClr val="bg1"/>
          </a:solidFill>
          <a:ln w="508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9" name="组合 8"/>
          <p:cNvGrpSpPr/>
          <p:nvPr>
            <p:custDataLst>
              <p:tags r:id="rId8"/>
            </p:custDataLst>
          </p:nvPr>
        </p:nvGrpSpPr>
        <p:grpSpPr>
          <a:xfrm>
            <a:off x="3874135" y="535940"/>
            <a:ext cx="634365" cy="568960"/>
            <a:chOff x="4052094" y="7246145"/>
            <a:chExt cx="1625600" cy="1458911"/>
          </a:xfrm>
        </p:grpSpPr>
        <p:sp>
          <p:nvSpPr>
            <p:cNvPr id="10" name="矩形 9"/>
            <p:cNvSpPr/>
            <p:nvPr>
              <p:custDataLst>
                <p:tags r:id="rId19"/>
              </p:custDataLst>
            </p:nvPr>
          </p:nvSpPr>
          <p:spPr>
            <a:xfrm>
              <a:off x="4052094" y="7828756"/>
              <a:ext cx="1625600" cy="876300"/>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矩形 10"/>
            <p:cNvSpPr/>
            <p:nvPr>
              <p:custDataLst>
                <p:tags r:id="rId20"/>
              </p:custDataLst>
            </p:nvPr>
          </p:nvSpPr>
          <p:spPr>
            <a:xfrm>
              <a:off x="4052094" y="7828756"/>
              <a:ext cx="1625600" cy="386556"/>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2" name="直接连接符 11"/>
            <p:cNvCxnSpPr/>
            <p:nvPr>
              <p:custDataLst>
                <p:tags r:id="rId21"/>
              </p:custDataLst>
            </p:nvPr>
          </p:nvCxnSpPr>
          <p:spPr>
            <a:xfrm>
              <a:off x="4395788"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22"/>
              </p:custDataLst>
            </p:nvPr>
          </p:nvCxnSpPr>
          <p:spPr>
            <a:xfrm>
              <a:off x="5155407"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23"/>
              </p:custDataLst>
            </p:nvPr>
          </p:nvCxnSpPr>
          <p:spPr>
            <a:xfrm>
              <a:off x="5286376"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7"/>
            <p:cNvSpPr/>
            <p:nvPr>
              <p:custDataLst>
                <p:tags r:id="rId24"/>
              </p:custDataLst>
            </p:nvPr>
          </p:nvSpPr>
          <p:spPr>
            <a:xfrm>
              <a:off x="4395795"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任意多边形: 形状 20"/>
            <p:cNvSpPr/>
            <p:nvPr>
              <p:custDataLst>
                <p:tags r:id="rId25"/>
              </p:custDataLst>
            </p:nvPr>
          </p:nvSpPr>
          <p:spPr>
            <a:xfrm>
              <a:off x="4526764"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17" name="组合 16"/>
          <p:cNvGrpSpPr/>
          <p:nvPr>
            <p:custDataLst>
              <p:tags r:id="rId9"/>
            </p:custDataLst>
          </p:nvPr>
        </p:nvGrpSpPr>
        <p:grpSpPr>
          <a:xfrm>
            <a:off x="7619365" y="535940"/>
            <a:ext cx="634365" cy="568960"/>
            <a:chOff x="4052094" y="7246145"/>
            <a:chExt cx="1625600" cy="1458911"/>
          </a:xfrm>
        </p:grpSpPr>
        <p:sp>
          <p:nvSpPr>
            <p:cNvPr id="18" name="矩形 17"/>
            <p:cNvSpPr/>
            <p:nvPr>
              <p:custDataLst>
                <p:tags r:id="rId12"/>
              </p:custDataLst>
            </p:nvPr>
          </p:nvSpPr>
          <p:spPr>
            <a:xfrm>
              <a:off x="4052094" y="7828756"/>
              <a:ext cx="1625600" cy="876300"/>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矩形 18"/>
            <p:cNvSpPr/>
            <p:nvPr>
              <p:custDataLst>
                <p:tags r:id="rId13"/>
              </p:custDataLst>
            </p:nvPr>
          </p:nvSpPr>
          <p:spPr>
            <a:xfrm>
              <a:off x="4052094" y="7828756"/>
              <a:ext cx="1625600" cy="386556"/>
            </a:xfrm>
            <a:prstGeom prst="rect">
              <a:avLst/>
            </a:prstGeom>
            <a:solidFill>
              <a:schemeClr val="accent2"/>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20" name="直接连接符 19"/>
            <p:cNvCxnSpPr/>
            <p:nvPr>
              <p:custDataLst>
                <p:tags r:id="rId14"/>
              </p:custDataLst>
            </p:nvPr>
          </p:nvCxnSpPr>
          <p:spPr>
            <a:xfrm>
              <a:off x="4395788"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5155407"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5286376" y="7828756"/>
              <a:ext cx="0" cy="38655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任意多边形: 形状 29"/>
            <p:cNvSpPr/>
            <p:nvPr>
              <p:custDataLst>
                <p:tags r:id="rId17"/>
              </p:custDataLst>
            </p:nvPr>
          </p:nvSpPr>
          <p:spPr>
            <a:xfrm>
              <a:off x="4395795"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任意多边形: 形状 30"/>
            <p:cNvSpPr/>
            <p:nvPr>
              <p:custDataLst>
                <p:tags r:id="rId18"/>
              </p:custDataLst>
            </p:nvPr>
          </p:nvSpPr>
          <p:spPr>
            <a:xfrm>
              <a:off x="4526764" y="7246145"/>
              <a:ext cx="759612" cy="582611"/>
            </a:xfrm>
            <a:custGeom>
              <a:avLst/>
              <a:gdLst>
                <a:gd name="connsiteX0" fmla="*/ 379806 w 759612"/>
                <a:gd name="connsiteY0" fmla="*/ 0 h 582611"/>
                <a:gd name="connsiteX1" fmla="*/ 759612 w 759612"/>
                <a:gd name="connsiteY1" fmla="*/ 575072 h 582611"/>
                <a:gd name="connsiteX2" fmla="*/ 759110 w 759612"/>
                <a:gd name="connsiteY2" fmla="*/ 582611 h 582611"/>
                <a:gd name="connsiteX3" fmla="*/ 502 w 759612"/>
                <a:gd name="connsiteY3" fmla="*/ 582611 h 582611"/>
                <a:gd name="connsiteX4" fmla="*/ 0 w 759612"/>
                <a:gd name="connsiteY4" fmla="*/ 575072 h 582611"/>
                <a:gd name="connsiteX5" fmla="*/ 379806 w 759612"/>
                <a:gd name="connsiteY5" fmla="*/ 0 h 58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2" h="582611">
                  <a:moveTo>
                    <a:pt x="379806" y="0"/>
                  </a:moveTo>
                  <a:cubicBezTo>
                    <a:pt x="589567" y="0"/>
                    <a:pt x="759612" y="257469"/>
                    <a:pt x="759612" y="575072"/>
                  </a:cubicBezTo>
                  <a:lnTo>
                    <a:pt x="759110" y="582611"/>
                  </a:lnTo>
                  <a:lnTo>
                    <a:pt x="502" y="582611"/>
                  </a:lnTo>
                  <a:lnTo>
                    <a:pt x="0" y="575072"/>
                  </a:lnTo>
                  <a:cubicBezTo>
                    <a:pt x="0" y="257469"/>
                    <a:pt x="170045" y="0"/>
                    <a:pt x="379806" y="0"/>
                  </a:cubicBezTo>
                  <a:close/>
                </a:path>
              </a:pathLst>
            </a:cu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cxnSp>
        <p:nvCxnSpPr>
          <p:cNvPr id="25" name="直接连接符 24"/>
          <p:cNvCxnSpPr/>
          <p:nvPr>
            <p:custDataLst>
              <p:tags r:id="rId10"/>
            </p:custDataLst>
          </p:nvPr>
        </p:nvCxnSpPr>
        <p:spPr>
          <a:xfrm flipV="1">
            <a:off x="4186555" y="0"/>
            <a:ext cx="0" cy="53594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11"/>
            </p:custDataLst>
          </p:nvPr>
        </p:nvCxnSpPr>
        <p:spPr>
          <a:xfrm flipV="1">
            <a:off x="7936230" y="0"/>
            <a:ext cx="0" cy="53594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2020/4/3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7620"/>
            <a:ext cx="12192000" cy="962660"/>
            <a:chOff x="0" y="-7620"/>
            <a:chExt cx="12192000" cy="962660"/>
          </a:xfrm>
        </p:grpSpPr>
        <p:pic>
          <p:nvPicPr>
            <p:cNvPr id="10" name="图片 9" descr="图层 3"/>
            <p:cNvPicPr>
              <a:picLocks noChangeAspect="1"/>
            </p:cNvPicPr>
            <p:nvPr userDrawn="1">
              <p:custDataLst>
                <p:tags r:id="rId8"/>
              </p:custDataLst>
            </p:nvPr>
          </p:nvPicPr>
          <p:blipFill>
            <a:blip r:embed="rId11"/>
            <a:stretch>
              <a:fillRect/>
            </a:stretch>
          </p:blipFill>
          <p:spPr>
            <a:xfrm rot="10800000">
              <a:off x="10440670" y="-7620"/>
              <a:ext cx="1751330" cy="716280"/>
            </a:xfrm>
            <a:prstGeom prst="rect">
              <a:avLst/>
            </a:prstGeom>
          </p:spPr>
        </p:pic>
        <p:pic>
          <p:nvPicPr>
            <p:cNvPr id="11" name="图片 10" descr="图层 4"/>
            <p:cNvPicPr>
              <a:picLocks noChangeAspect="1"/>
            </p:cNvPicPr>
            <p:nvPr userDrawn="1">
              <p:custDataLst>
                <p:tags r:id="rId9"/>
              </p:custDataLst>
            </p:nvPr>
          </p:nvPicPr>
          <p:blipFill>
            <a:blip r:embed="rId12"/>
            <a:stretch>
              <a:fillRect/>
            </a:stretch>
          </p:blipFill>
          <p:spPr>
            <a:xfrm rot="10800000">
              <a:off x="0" y="-7620"/>
              <a:ext cx="1053465" cy="962660"/>
            </a:xfrm>
            <a:prstGeom prst="rect">
              <a:avLst/>
            </a:prstGeom>
          </p:spPr>
        </p:pic>
      </p:grpSp>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t>2020/4/3</a:t>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0" y="-7620"/>
            <a:ext cx="12192000" cy="962660"/>
            <a:chOff x="0" y="-7620"/>
            <a:chExt cx="12192000" cy="962660"/>
          </a:xfrm>
        </p:grpSpPr>
        <p:pic>
          <p:nvPicPr>
            <p:cNvPr id="10" name="图片 9" descr="图层 3"/>
            <p:cNvPicPr>
              <a:picLocks noChangeAspect="1"/>
            </p:cNvPicPr>
            <p:nvPr userDrawn="1">
              <p:custDataLst>
                <p:tags r:id="rId7"/>
              </p:custDataLst>
            </p:nvPr>
          </p:nvPicPr>
          <p:blipFill>
            <a:blip r:embed="rId10"/>
            <a:stretch>
              <a:fillRect/>
            </a:stretch>
          </p:blipFill>
          <p:spPr>
            <a:xfrm rot="10800000">
              <a:off x="10440670" y="-7620"/>
              <a:ext cx="1751330" cy="716280"/>
            </a:xfrm>
            <a:prstGeom prst="rect">
              <a:avLst/>
            </a:prstGeom>
          </p:spPr>
        </p:pic>
        <p:pic>
          <p:nvPicPr>
            <p:cNvPr id="11" name="图片 10" descr="图层 4"/>
            <p:cNvPicPr>
              <a:picLocks noChangeAspect="1"/>
            </p:cNvPicPr>
            <p:nvPr userDrawn="1">
              <p:custDataLst>
                <p:tags r:id="rId8"/>
              </p:custDataLst>
            </p:nvPr>
          </p:nvPicPr>
          <p:blipFill>
            <a:blip r:embed="rId11"/>
            <a:stretch>
              <a:fillRect/>
            </a:stretch>
          </p:blipFill>
          <p:spPr>
            <a:xfrm rot="10800000">
              <a:off x="0" y="-7620"/>
              <a:ext cx="1053465" cy="962660"/>
            </a:xfrm>
            <a:prstGeom prst="rect">
              <a:avLst/>
            </a:prstGeom>
          </p:spPr>
        </p:pic>
      </p:grpSp>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2020/4/3</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t>2020/4/3</a:t>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幼圆"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36.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4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tags" Target="../tags/tag250.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52.xml"/><Relationship Id="rId1" Type="http://schemas.openxmlformats.org/officeDocument/2006/relationships/tags" Target="../tags/tag25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7.xml"/><Relationship Id="rId1" Type="http://schemas.openxmlformats.org/officeDocument/2006/relationships/tags" Target="../tags/tag25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7.xml"/><Relationship Id="rId1" Type="http://schemas.openxmlformats.org/officeDocument/2006/relationships/tags" Target="../tags/tag254.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7.xml"/><Relationship Id="rId1" Type="http://schemas.openxmlformats.org/officeDocument/2006/relationships/tags" Target="../tags/tag25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7.xml"/><Relationship Id="rId1" Type="http://schemas.openxmlformats.org/officeDocument/2006/relationships/tags" Target="../tags/tag256.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7.xml"/><Relationship Id="rId1" Type="http://schemas.openxmlformats.org/officeDocument/2006/relationships/tags" Target="../tags/tag25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7.xml"/><Relationship Id="rId1" Type="http://schemas.openxmlformats.org/officeDocument/2006/relationships/tags" Target="../tags/tag258.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tags" Target="../tags/tag259.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38.xml"/><Relationship Id="rId1" Type="http://schemas.openxmlformats.org/officeDocument/2006/relationships/tags" Target="../tags/tag237.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61.xml"/><Relationship Id="rId1" Type="http://schemas.openxmlformats.org/officeDocument/2006/relationships/tags" Target="../tags/tag260.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4.xml"/><Relationship Id="rId1" Type="http://schemas.openxmlformats.org/officeDocument/2006/relationships/tags" Target="../tags/tag26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7.xml"/><Relationship Id="rId1" Type="http://schemas.openxmlformats.org/officeDocument/2006/relationships/tags" Target="../tags/tag26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26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Layout" Target="../slideLayouts/slideLayout12.xml"/><Relationship Id="rId5" Type="http://schemas.openxmlformats.org/officeDocument/2006/relationships/tags" Target="../tags/tag272.xml"/><Relationship Id="rId4" Type="http://schemas.openxmlformats.org/officeDocument/2006/relationships/tags" Target="../tags/tag27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74.xml"/><Relationship Id="rId1" Type="http://schemas.openxmlformats.org/officeDocument/2006/relationships/tags" Target="../tags/tag27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7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7.xml"/><Relationship Id="rId1" Type="http://schemas.openxmlformats.org/officeDocument/2006/relationships/tags" Target="../tags/tag27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7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40.xml"/><Relationship Id="rId1" Type="http://schemas.openxmlformats.org/officeDocument/2006/relationships/tags" Target="../tags/tag239.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7.xml"/><Relationship Id="rId1" Type="http://schemas.openxmlformats.org/officeDocument/2006/relationships/tags" Target="../tags/tag24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7.xml"/><Relationship Id="rId1" Type="http://schemas.openxmlformats.org/officeDocument/2006/relationships/tags" Target="../tags/tag242.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4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7.xml"/><Relationship Id="rId1" Type="http://schemas.openxmlformats.org/officeDocument/2006/relationships/tags" Target="../tags/tag244.xml"/></Relationships>
</file>

<file path=ppt/slides/_rels/slide8.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4.xml"/><Relationship Id="rId1" Type="http://schemas.openxmlformats.org/officeDocument/2006/relationships/tags" Target="../tags/tag248.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p:nvPr>
        </p:nvSpPr>
        <p:spPr/>
        <p:txBody>
          <a:bodyPr>
            <a:noAutofit/>
            <a:scene3d>
              <a:camera prst="orthographicFront"/>
              <a:lightRig rig="threePt" dir="t"/>
            </a:scene3d>
          </a:bodyPr>
          <a:lstStyle/>
          <a:p>
            <a:r>
              <a:rPr lang="zh-CN" altLang="zh-CN" sz="5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长颈鹿成长记</a:t>
            </a:r>
          </a:p>
        </p:txBody>
      </p:sp>
      <p:sp>
        <p:nvSpPr>
          <p:cNvPr id="7" name="副标题 6"/>
          <p:cNvSpPr>
            <a:spLocks noGrp="1"/>
          </p:cNvSpPr>
          <p:nvPr>
            <p:ph type="subTitle" idx="1"/>
          </p:nvPr>
        </p:nvSpPr>
        <p:spPr/>
        <p:txBody>
          <a:bodyPr/>
          <a:lstStyle/>
          <a:p>
            <a:r>
              <a:rPr lang="zh-CN" altLang="en-US" dirty="0"/>
              <a:t>太仓实验幼教中心华盛</a:t>
            </a:r>
            <a:r>
              <a:rPr lang="zh-CN" altLang="en-US" dirty="0" smtClean="0"/>
              <a:t>幼儿园</a:t>
            </a:r>
            <a:endParaRPr lang="zh-CN" altLang="en-US"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charset="-122"/>
                <a:ea typeface="微软雅黑" panose="020B0503020204020204" charset="-122"/>
              </a:rPr>
              <a:t>介入与支持</a:t>
            </a:r>
          </a:p>
        </p:txBody>
      </p:sp>
      <p:sp>
        <p:nvSpPr>
          <p:cNvPr id="8" name="文本框 7"/>
          <p:cNvSpPr txBox="1"/>
          <p:nvPr/>
        </p:nvSpPr>
        <p:spPr>
          <a:xfrm>
            <a:off x="579120" y="953135"/>
            <a:ext cx="11038205" cy="5569585"/>
          </a:xfrm>
          <a:prstGeom prst="rect">
            <a:avLst/>
          </a:prstGeom>
          <a:noFill/>
        </p:spPr>
        <p:txBody>
          <a:bodyPr wrap="square" rtlCol="0">
            <a:spAutoFit/>
          </a:bodyPr>
          <a:lstStyle/>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en-US" altLang="zh-CN" sz="2000">
                <a:latin typeface="微软雅黑" panose="020B0503020204020204" charset="-122"/>
                <a:ea typeface="微软雅黑" panose="020B0503020204020204" charset="-122"/>
                <a:sym typeface="+mn-ea"/>
              </a:rPr>
              <a:t>     </a:t>
            </a:r>
            <a:r>
              <a:rPr lang="en-US" altLang="zh-CN" sz="2000" b="1">
                <a:latin typeface="微软雅黑" panose="020B0503020204020204" charset="-122"/>
                <a:ea typeface="微软雅黑" panose="020B0503020204020204" charset="-122"/>
                <a:sym typeface="+mn-ea"/>
              </a:rPr>
              <a:t> </a:t>
            </a:r>
            <a:r>
              <a:rPr lang="zh-CN" altLang="en-US" sz="2000" b="1">
                <a:latin typeface="微软雅黑" panose="020B0503020204020204" charset="-122"/>
                <a:ea typeface="微软雅黑" panose="020B0503020204020204" charset="-122"/>
                <a:sym typeface="+mn-ea"/>
              </a:rPr>
              <a:t>⒈提问启发，究其原因。</a:t>
            </a:r>
            <a:endParaRPr lang="zh-CN" altLang="en-US" sz="2000">
              <a:latin typeface="微软雅黑" panose="020B0503020204020204" charset="-122"/>
              <a:ea typeface="微软雅黑" panose="020B0503020204020204"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sz="2000">
                <a:latin typeface="微软雅黑" panose="020B0503020204020204" charset="-122"/>
                <a:ea typeface="微软雅黑" panose="020B0503020204020204" charset="-122"/>
                <a:sym typeface="+mn-ea"/>
              </a:rPr>
              <a:t>      利用讲评环节，由幼儿提出问题，鼓励班级其他幼儿共同思考问题并提出解决的方法。</a:t>
            </a:r>
            <a:endParaRPr lang="zh-CN" altLang="en-US" sz="2000">
              <a:latin typeface="微软雅黑" panose="020B0503020204020204" charset="-122"/>
              <a:ea typeface="微软雅黑" panose="020B0503020204020204"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a:latin typeface="楷体" panose="02010609060101010101" charset="-122"/>
                <a:ea typeface="楷体" panose="02010609060101010101" charset="-122"/>
                <a:sym typeface="+mn-ea"/>
              </a:rPr>
              <a:t>    老师：你们今天的长颈鹿遇到什么困难了吗？</a:t>
            </a:r>
            <a:endParaRPr lang="zh-CN" altLang="en-US">
              <a:latin typeface="楷体" panose="02010609060101010101" charset="-122"/>
              <a:ea typeface="楷体" panose="02010609060101010101"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a:latin typeface="楷体" panose="02010609060101010101" charset="-122"/>
                <a:ea typeface="楷体" panose="02010609060101010101" charset="-122"/>
                <a:sym typeface="+mn-ea"/>
              </a:rPr>
              <a:t>    小宇：尾巴我们没有搭好，积木一直掉下来。</a:t>
            </a:r>
            <a:endParaRPr lang="zh-CN" altLang="en-US">
              <a:latin typeface="楷体" panose="02010609060101010101" charset="-122"/>
              <a:ea typeface="楷体" panose="02010609060101010101"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a:latin typeface="楷体" panose="02010609060101010101" charset="-122"/>
                <a:ea typeface="楷体" panose="02010609060101010101" charset="-122"/>
                <a:sym typeface="+mn-ea"/>
              </a:rPr>
              <a:t>    老师：那你能说说积木为什么会掉下来吗？</a:t>
            </a:r>
            <a:endParaRPr lang="zh-CN" altLang="en-US">
              <a:latin typeface="楷体" panose="02010609060101010101" charset="-122"/>
              <a:ea typeface="楷体" panose="02010609060101010101"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a:latin typeface="楷体" panose="02010609060101010101" charset="-122"/>
                <a:ea typeface="楷体" panose="02010609060101010101" charset="-122"/>
                <a:sym typeface="+mn-ea"/>
              </a:rPr>
              <a:t>    小宇：就我们把积木放在长颈鹿的身体上，我们一放手它就掉下来了，它是在半空中的呀。</a:t>
            </a:r>
            <a:endParaRPr lang="zh-CN" altLang="en-US">
              <a:latin typeface="楷体" panose="02010609060101010101" charset="-122"/>
              <a:ea typeface="楷体" panose="02010609060101010101"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a:latin typeface="楷体" panose="02010609060101010101" charset="-122"/>
                <a:ea typeface="楷体" panose="02010609060101010101" charset="-122"/>
                <a:sym typeface="+mn-ea"/>
              </a:rPr>
              <a:t>    老师：那你们搭的长颈鹿的身体也是在半空中，它怎么就不掉下来呢？</a:t>
            </a:r>
            <a:endParaRPr lang="zh-CN" altLang="en-US">
              <a:latin typeface="楷体" panose="02010609060101010101" charset="-122"/>
              <a:ea typeface="楷体" panose="02010609060101010101"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a:latin typeface="楷体" panose="02010609060101010101" charset="-122"/>
                <a:ea typeface="楷体" panose="02010609060101010101" charset="-122"/>
                <a:sym typeface="+mn-ea"/>
              </a:rPr>
              <a:t>    一旁的小泽急忙说：</a:t>
            </a:r>
            <a:r>
              <a:rPr lang="en-US" altLang="zh-CN">
                <a:latin typeface="楷体" panose="02010609060101010101" charset="-122"/>
                <a:ea typeface="楷体" panose="02010609060101010101" charset="-122"/>
                <a:sym typeface="+mn-ea"/>
              </a:rPr>
              <a:t>“</a:t>
            </a:r>
            <a:r>
              <a:rPr lang="zh-CN" altLang="en-US">
                <a:latin typeface="楷体" panose="02010609060101010101" charset="-122"/>
                <a:ea typeface="楷体" panose="02010609060101010101" charset="-122"/>
                <a:sym typeface="+mn-ea"/>
              </a:rPr>
              <a:t>因为有腿撑住地上，它就不会掉了呀。</a:t>
            </a:r>
            <a:r>
              <a:rPr lang="en-US" altLang="zh-CN">
                <a:latin typeface="楷体" panose="02010609060101010101" charset="-122"/>
                <a:ea typeface="楷体" panose="02010609060101010101" charset="-122"/>
                <a:sym typeface="+mn-ea"/>
              </a:rPr>
              <a:t>”</a:t>
            </a:r>
            <a:endParaRPr lang="en-US" altLang="zh-CN">
              <a:latin typeface="楷体" panose="02010609060101010101" charset="-122"/>
              <a:ea typeface="楷体" panose="02010609060101010101"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en-US" altLang="zh-CN">
                <a:latin typeface="楷体" panose="02010609060101010101" charset="-122"/>
                <a:ea typeface="楷体" panose="02010609060101010101" charset="-122"/>
                <a:sym typeface="+mn-ea"/>
              </a:rPr>
              <a:t>    </a:t>
            </a:r>
            <a:r>
              <a:rPr lang="zh-CN" altLang="en-US">
                <a:latin typeface="楷体" panose="02010609060101010101" charset="-122"/>
                <a:ea typeface="楷体" panose="02010609060101010101" charset="-122"/>
                <a:sym typeface="+mn-ea"/>
              </a:rPr>
              <a:t>老师：那我们长颈鹿的尾巴是不是也可以</a:t>
            </a:r>
            <a:r>
              <a:rPr lang="en-US" altLang="zh-CN">
                <a:latin typeface="楷体" panose="02010609060101010101" charset="-122"/>
                <a:ea typeface="楷体" panose="02010609060101010101" charset="-122"/>
                <a:sym typeface="+mn-ea"/>
              </a:rPr>
              <a:t>……</a:t>
            </a:r>
            <a:endParaRPr lang="en-US" altLang="zh-CN">
              <a:latin typeface="楷体" panose="02010609060101010101" charset="-122"/>
              <a:ea typeface="楷体" panose="02010609060101010101"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en-US" altLang="zh-CN">
                <a:latin typeface="楷体" panose="02010609060101010101" charset="-122"/>
                <a:ea typeface="楷体" panose="02010609060101010101" charset="-122"/>
                <a:sym typeface="+mn-ea"/>
              </a:rPr>
              <a:t>    </a:t>
            </a:r>
            <a:r>
              <a:rPr lang="zh-CN" altLang="en-US">
                <a:latin typeface="楷体" panose="02010609060101010101" charset="-122"/>
                <a:ea typeface="楷体" panose="02010609060101010101" charset="-122"/>
                <a:sym typeface="+mn-ea"/>
              </a:rPr>
              <a:t>涵涵举手说：我知道，长颈鹿尾巴一边放在它的身体上，一边再用积木撑住，撑在地上，这样就好了。</a:t>
            </a:r>
            <a:endParaRPr lang="zh-CN" altLang="en-US">
              <a:latin typeface="楷体" panose="02010609060101010101" charset="-122"/>
              <a:ea typeface="楷体" panose="02010609060101010101" charset="-122"/>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a:latin typeface="楷体" panose="02010609060101010101" charset="-122"/>
                <a:ea typeface="楷体" panose="02010609060101010101" charset="-122"/>
                <a:sym typeface="+mn-ea"/>
              </a:rPr>
              <a:t>    </a:t>
            </a:r>
            <a:r>
              <a:rPr lang="zh-CN" altLang="en-US" sz="2000">
                <a:latin typeface="微软雅黑" panose="020B0503020204020204" charset="-122"/>
                <a:ea typeface="微软雅黑" panose="020B0503020204020204" charset="-122"/>
                <a:sym typeface="+mn-ea"/>
              </a:rPr>
              <a:t>在孩子们的讨论中，孩子不但发现了</a:t>
            </a:r>
            <a:r>
              <a:rPr lang="en-US" altLang="zh-CN" sz="2000">
                <a:latin typeface="微软雅黑" panose="020B0503020204020204" charset="-122"/>
                <a:ea typeface="微软雅黑" panose="020B0503020204020204" charset="-122"/>
                <a:sym typeface="+mn-ea"/>
              </a:rPr>
              <a:t>“</a:t>
            </a:r>
            <a:r>
              <a:rPr lang="zh-CN" altLang="en-US" sz="2000">
                <a:latin typeface="微软雅黑" panose="020B0503020204020204" charset="-122"/>
                <a:ea typeface="微软雅黑" panose="020B0503020204020204" charset="-122"/>
                <a:sym typeface="+mn-ea"/>
              </a:rPr>
              <a:t>尾巴</a:t>
            </a:r>
            <a:r>
              <a:rPr lang="en-US" altLang="zh-CN" sz="2000">
                <a:latin typeface="微软雅黑" panose="020B0503020204020204" charset="-122"/>
                <a:ea typeface="微软雅黑" panose="020B0503020204020204" charset="-122"/>
                <a:sym typeface="+mn-ea"/>
              </a:rPr>
              <a:t>”</a:t>
            </a:r>
            <a:r>
              <a:rPr lang="zh-CN" altLang="en-US" sz="2000">
                <a:latin typeface="微软雅黑" panose="020B0503020204020204" charset="-122"/>
                <a:ea typeface="微软雅黑" panose="020B0503020204020204" charset="-122"/>
                <a:sym typeface="+mn-ea"/>
              </a:rPr>
              <a:t>不能搭建成功的根本原因，更是通过相互的交流有了解决的办法。</a:t>
            </a:r>
            <a:endParaRPr lang="zh-CN" altLang="en-US" sz="2000">
              <a:latin typeface="微软雅黑" panose="020B0503020204020204" charset="-122"/>
              <a:ea typeface="微软雅黑" panose="020B0503020204020204" charset="-122"/>
            </a:endParaRPr>
          </a:p>
          <a:p>
            <a:pPr marL="228600" indent="0" fontAlgn="auto">
              <a:lnSpc>
                <a:spcPts val="2400"/>
              </a:lnSpc>
              <a:spcBef>
                <a:spcPts val="0"/>
              </a:spcBef>
              <a:spcAft>
                <a:spcPts val="0"/>
              </a:spcAft>
              <a:buNone/>
              <a:extLst>
                <a:ext uri="{35155182-B16C-46BC-9424-99874614C6A1}">
                  <wpsdc:marlchars xmlns="" xmlns:wpsdc="http://www.wps.cn/officeDocument/2017/drawingmlCustomData" val="100" checksum="1487870873"/>
                </a:ext>
              </a:extLst>
            </a:pPr>
            <a:r>
              <a:rPr lang="zh-CN" altLang="en-US" sz="2000">
                <a:latin typeface="微软雅黑" panose="020B0503020204020204" charset="-122"/>
                <a:ea typeface="微软雅黑" panose="020B0503020204020204" charset="-122"/>
                <a:sym typeface="+mn-ea"/>
              </a:rPr>
              <a:t>      </a:t>
            </a:r>
            <a:r>
              <a:rPr lang="en-US" altLang="zh-CN">
                <a:latin typeface="楷体" panose="02010609060101010101" charset="-122"/>
                <a:ea typeface="楷体" panose="02010609060101010101" charset="-122"/>
                <a:sym typeface="+mn-ea"/>
              </a:rPr>
              <a:t>    </a:t>
            </a:r>
            <a:endParaRPr lang="zh-CN" altLang="en-US"/>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5965" y="681355"/>
            <a:ext cx="3578860" cy="3322955"/>
          </a:xfrm>
          <a:prstGeom prst="rect">
            <a:avLst/>
          </a:prstGeom>
          <a:noFill/>
        </p:spPr>
        <p:txBody>
          <a:bodyPr wrap="square" rtlCol="0">
            <a:spAutoFit/>
          </a:bodyPr>
          <a:lstStyle/>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en-US" altLang="zh-CN" sz="2000">
                <a:latin typeface="微软雅黑" panose="020B0503020204020204" charset="-122"/>
                <a:ea typeface="微软雅黑" panose="020B0503020204020204" charset="-122"/>
                <a:sym typeface="+mn-ea"/>
              </a:rPr>
              <a:t>    </a:t>
            </a:r>
            <a:r>
              <a:rPr lang="en-US" altLang="zh-CN" sz="2000" b="1">
                <a:latin typeface="微软雅黑" panose="020B0503020204020204" charset="-122"/>
                <a:ea typeface="微软雅黑" panose="020B0503020204020204" charset="-122"/>
                <a:sym typeface="+mn-ea"/>
              </a:rPr>
              <a:t> </a:t>
            </a:r>
            <a:r>
              <a:rPr lang="zh-CN" altLang="en-US" sz="2000" b="1">
                <a:latin typeface="微软雅黑" panose="020B0503020204020204" charset="-122"/>
                <a:ea typeface="微软雅黑" panose="020B0503020204020204" charset="-122"/>
                <a:sym typeface="+mn-ea"/>
              </a:rPr>
              <a:t>⒉实际验证，体验成功。</a:t>
            </a:r>
            <a:endParaRPr lang="zh-CN" altLang="en-US" sz="2000">
              <a:latin typeface="微软雅黑" panose="020B0503020204020204" charset="-122"/>
              <a:ea typeface="微软雅黑" panose="020B0503020204020204" charset="-122"/>
              <a:sym typeface="+mn-ea"/>
            </a:endParaRPr>
          </a:p>
          <a:p>
            <a:pPr marL="228600" indent="0" fontAlgn="auto">
              <a:lnSpc>
                <a:spcPct val="150000"/>
              </a:lnSpc>
              <a:spcBef>
                <a:spcPts val="0"/>
              </a:spcBef>
              <a:spcAft>
                <a:spcPts val="0"/>
              </a:spcAft>
              <a:buNone/>
              <a:extLst>
                <a:ext uri="{35155182-B16C-46BC-9424-99874614C6A1}">
                  <wpsdc:marlchars xmlns="" xmlns:wpsdc="http://www.wps.cn/officeDocument/2017/drawingmlCustomData" val="100" checksum="1487870873"/>
                </a:ext>
              </a:extLst>
            </a:pPr>
            <a:r>
              <a:rPr lang="zh-CN" altLang="en-US" sz="2000">
                <a:latin typeface="微软雅黑" panose="020B0503020204020204" charset="-122"/>
                <a:ea typeface="微软雅黑" panose="020B0503020204020204" charset="-122"/>
                <a:sym typeface="+mn-ea"/>
              </a:rPr>
              <a:t>      在讨论出解决办法后，老师</a:t>
            </a:r>
            <a:r>
              <a:rPr lang="en-US" altLang="zh-CN" sz="2000">
                <a:latin typeface="微软雅黑" panose="020B0503020204020204" charset="-122"/>
                <a:ea typeface="微软雅黑" panose="020B0503020204020204" charset="-122"/>
                <a:sym typeface="+mn-ea"/>
              </a:rPr>
              <a:t>“</a:t>
            </a:r>
            <a:r>
              <a:rPr lang="zh-CN" altLang="en-US" sz="2000">
                <a:latin typeface="微软雅黑" panose="020B0503020204020204" charset="-122"/>
                <a:ea typeface="微软雅黑" panose="020B0503020204020204" charset="-122"/>
                <a:sym typeface="+mn-ea"/>
              </a:rPr>
              <a:t>打铁趁热</a:t>
            </a:r>
            <a:r>
              <a:rPr lang="en-US" altLang="zh-CN" sz="2000">
                <a:latin typeface="微软雅黑" panose="020B0503020204020204" charset="-122"/>
                <a:ea typeface="微软雅黑" panose="020B0503020204020204" charset="-122"/>
                <a:sym typeface="+mn-ea"/>
              </a:rPr>
              <a:t>”</a:t>
            </a:r>
            <a:r>
              <a:rPr lang="zh-CN" altLang="en-US" sz="2000">
                <a:latin typeface="微软雅黑" panose="020B0503020204020204" charset="-122"/>
                <a:ea typeface="微软雅黑" panose="020B0503020204020204" charset="-122"/>
                <a:sym typeface="+mn-ea"/>
              </a:rPr>
              <a:t>，鼓励幼儿立即尝试，通过自己的操作，验证自己的想法是否能真正解决问题，在思考、实验中体验成功。</a:t>
            </a:r>
            <a:endParaRPr lang="zh-CN" altLang="en-US"/>
          </a:p>
        </p:txBody>
      </p:sp>
      <p:sp>
        <p:nvSpPr>
          <p:cNvPr id="5" name="文本框 4"/>
          <p:cNvSpPr txBox="1"/>
          <p:nvPr/>
        </p:nvSpPr>
        <p:spPr>
          <a:xfrm>
            <a:off x="459740" y="4004310"/>
            <a:ext cx="4516755" cy="2676525"/>
          </a:xfrm>
          <a:prstGeom prst="rect">
            <a:avLst/>
          </a:prstGeom>
          <a:noFill/>
        </p:spPr>
        <p:txBody>
          <a:bodyPr wrap="square" rtlCol="0">
            <a:spAutoFit/>
          </a:bodyPr>
          <a:lstStyle/>
          <a:p>
            <a:pPr>
              <a:lnSpc>
                <a:spcPct val="150000"/>
              </a:lnSpc>
            </a:pPr>
            <a:r>
              <a:rPr lang="zh-CN" altLang="en-US" sz="2000" b="1" dirty="0" smtClean="0">
                <a:latin typeface="微软雅黑" panose="020B0503020204020204" charset="-122"/>
                <a:ea typeface="微软雅黑" panose="020B0503020204020204" charset="-122"/>
                <a:cs typeface="微软雅黑" panose="020B0503020204020204" charset="-122"/>
              </a:rPr>
              <a:t>        思考</a:t>
            </a:r>
            <a:r>
              <a:rPr lang="zh-CN" altLang="en-US" sz="2000" b="1" dirty="0">
                <a:latin typeface="微软雅黑" panose="020B0503020204020204" charset="-122"/>
                <a:ea typeface="微软雅黑" panose="020B0503020204020204" charset="-122"/>
                <a:cs typeface="微软雅黑" panose="020B0503020204020204" charset="-122"/>
              </a:rPr>
              <a:t>：</a:t>
            </a:r>
            <a:r>
              <a:rPr lang="zh-CN" altLang="en-US" sz="2000" dirty="0">
                <a:latin typeface="微软雅黑" panose="020B0503020204020204" charset="-122"/>
                <a:ea typeface="微软雅黑" panose="020B0503020204020204" charset="-122"/>
                <a:cs typeface="微软雅黑" panose="020B0503020204020204" charset="-122"/>
              </a:rPr>
              <a:t>幼儿是天生的问题解决者，问题解决的能力隐含在其存疑的态度和天生的好奇心。因此我们要培养</a:t>
            </a:r>
            <a:r>
              <a:rPr lang="zh-CN" altLang="en-US" sz="2000" dirty="0">
                <a:latin typeface="微软雅黑" panose="020B0503020204020204" charset="-122"/>
                <a:ea typeface="微软雅黑" panose="020B0503020204020204" charset="-122"/>
                <a:cs typeface="微软雅黑" panose="020B0503020204020204" charset="-122"/>
                <a:sym typeface="+mn-ea"/>
              </a:rPr>
              <a:t>幼儿</a:t>
            </a:r>
            <a:r>
              <a:rPr lang="en-US" altLang="zh-CN" sz="2000" dirty="0">
                <a:latin typeface="微软雅黑" panose="020B0503020204020204" charset="-122"/>
                <a:ea typeface="微软雅黑" panose="020B0503020204020204" charset="-122"/>
                <a:cs typeface="微软雅黑" panose="020B0503020204020204" charset="-122"/>
                <a:sym typeface="+mn-ea"/>
              </a:rPr>
              <a:t>“</a:t>
            </a:r>
            <a:r>
              <a:rPr lang="zh-CN" altLang="en-US" sz="2000" dirty="0">
                <a:latin typeface="微软雅黑" panose="020B0503020204020204" charset="-122"/>
                <a:ea typeface="微软雅黑" panose="020B0503020204020204" charset="-122"/>
                <a:cs typeface="微软雅黑" panose="020B0503020204020204" charset="-122"/>
                <a:sym typeface="+mn-ea"/>
              </a:rPr>
              <a:t>我不知道为什么，但是我要去找出原因</a:t>
            </a:r>
            <a:r>
              <a:rPr lang="en-US" altLang="zh-CN" sz="2000" dirty="0">
                <a:latin typeface="微软雅黑" panose="020B0503020204020204" charset="-122"/>
                <a:ea typeface="微软雅黑" panose="020B0503020204020204" charset="-122"/>
                <a:cs typeface="微软雅黑" panose="020B0503020204020204" charset="-122"/>
                <a:sym typeface="+mn-ea"/>
              </a:rPr>
              <a:t>”</a:t>
            </a:r>
            <a:r>
              <a:rPr lang="zh-CN" altLang="en-US" sz="2000" dirty="0">
                <a:latin typeface="微软雅黑" panose="020B0503020204020204" charset="-122"/>
                <a:ea typeface="微软雅黑" panose="020B0503020204020204" charset="-122"/>
                <a:cs typeface="微软雅黑" panose="020B0503020204020204" charset="-122"/>
                <a:sym typeface="+mn-ea"/>
              </a:rPr>
              <a:t>这一积极的态度。</a:t>
            </a:r>
            <a:endParaRPr lang="en-US" altLang="zh-CN" dirty="0">
              <a:latin typeface="微软雅黑" panose="020B0503020204020204" charset="-122"/>
              <a:ea typeface="微软雅黑" panose="020B0503020204020204" charset="-122"/>
            </a:endParaRPr>
          </a:p>
          <a:p>
            <a:endParaRPr lang="zh-CN" altLang="en-US" dirty="0"/>
          </a:p>
        </p:txBody>
      </p:sp>
      <p:pic>
        <p:nvPicPr>
          <p:cNvPr id="2" name="图片 1" descr="IMG_5749"/>
          <p:cNvPicPr>
            <a:picLocks noChangeAspect="1"/>
          </p:cNvPicPr>
          <p:nvPr/>
        </p:nvPicPr>
        <p:blipFill>
          <a:blip r:embed="rId3"/>
          <a:srcRect t="20574" r="35583" b="2258"/>
          <a:stretch>
            <a:fillRect/>
          </a:stretch>
        </p:blipFill>
        <p:spPr>
          <a:xfrm>
            <a:off x="5217160" y="1426845"/>
            <a:ext cx="2506345" cy="4004945"/>
          </a:xfrm>
          <a:prstGeom prst="rect">
            <a:avLst/>
          </a:prstGeom>
        </p:spPr>
      </p:pic>
      <p:pic>
        <p:nvPicPr>
          <p:cNvPr id="3" name="图片 2" descr="IMG_5750"/>
          <p:cNvPicPr>
            <a:picLocks noChangeAspect="1"/>
          </p:cNvPicPr>
          <p:nvPr/>
        </p:nvPicPr>
        <p:blipFill>
          <a:blip r:embed="rId4"/>
          <a:srcRect l="18315" t="11985" r="21061" b="11097"/>
          <a:stretch>
            <a:fillRect/>
          </a:stretch>
        </p:blipFill>
        <p:spPr>
          <a:xfrm>
            <a:off x="8023860" y="681355"/>
            <a:ext cx="3244215" cy="5488940"/>
          </a:xfrm>
          <a:prstGeom prst="rect">
            <a:avLst/>
          </a:prstGeom>
        </p:spPr>
      </p:pic>
      <p:sp>
        <p:nvSpPr>
          <p:cNvPr id="6" name="标题 5"/>
          <p:cNvSpPr>
            <a:spLocks noGrp="1"/>
          </p:cNvSpPr>
          <p:nvPr>
            <p:ph type="title"/>
          </p:nvPr>
        </p:nvSpPr>
        <p:spPr>
          <a:xfrm>
            <a:off x="5363845" y="681355"/>
            <a:ext cx="1887220" cy="723900"/>
          </a:xfrm>
        </p:spPr>
        <p:txBody>
          <a:bodyPr/>
          <a:lstStyle/>
          <a:p>
            <a:r>
              <a:rPr lang="zh-CN" altLang="en-US" sz="2800">
                <a:latin typeface="微软雅黑" panose="020B0503020204020204" charset="-122"/>
                <a:ea typeface="微软雅黑" panose="020B0503020204020204" charset="-122"/>
              </a:rPr>
              <a:t>作品欣赏</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087880" y="988695"/>
            <a:ext cx="7921625" cy="912495"/>
          </a:xfrm>
          <a:prstGeom prst="rect">
            <a:avLst/>
          </a:prstGeom>
          <a:noFill/>
        </p:spPr>
        <p:txBody>
          <a:bodyPr wrap="square" rtlCol="0" anchor="ctr" anchorCtr="0"/>
          <a:lstStyle/>
          <a:p>
            <a:pPr algn="ctr" fontAlgn="auto">
              <a:lnSpc>
                <a:spcPct val="100000"/>
              </a:lnSpc>
            </a:pPr>
            <a:r>
              <a:rPr lang="zh-CN" altLang="en-US" sz="2800" b="1" spc="600" dirty="0">
                <a:solidFill>
                  <a:schemeClr val="tx1">
                    <a:lumMod val="75000"/>
                    <a:lumOff val="25000"/>
                  </a:schemeClr>
                </a:solidFill>
                <a:latin typeface="微软雅黑" panose="020B0503020204020204" charset="-122"/>
                <a:ea typeface="微软雅黑" panose="020B0503020204020204" charset="-122"/>
              </a:rPr>
              <a:t>第二次搭建：又高又大的长颈鹿</a:t>
            </a:r>
          </a:p>
        </p:txBody>
      </p:sp>
      <p:sp>
        <p:nvSpPr>
          <p:cNvPr id="2" name="文本框 1"/>
          <p:cNvSpPr txBox="1"/>
          <p:nvPr/>
        </p:nvSpPr>
        <p:spPr>
          <a:xfrm>
            <a:off x="1393190" y="2121535"/>
            <a:ext cx="9719310" cy="3415030"/>
          </a:xfrm>
          <a:prstGeom prst="rect">
            <a:avLst/>
          </a:prstGeom>
          <a:noFill/>
        </p:spPr>
        <p:txBody>
          <a:bodyPr wrap="square" rtlCol="0">
            <a:spAutoFit/>
          </a:bodyPr>
          <a:lstStyle/>
          <a:p>
            <a:pPr>
              <a:lnSpc>
                <a:spcPct val="150000"/>
              </a:lnSpc>
            </a:pPr>
            <a:r>
              <a:rPr lang="en-US" altLang="zh-CN" sz="2400"/>
              <a:t>     </a:t>
            </a:r>
            <a:r>
              <a:rPr lang="en-US" altLang="zh-CN" sz="2000">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观察记录：</a:t>
            </a:r>
            <a:r>
              <a:rPr lang="zh-CN" altLang="en-US" sz="2000">
                <a:latin typeface="微软雅黑" panose="020B0503020204020204" charset="-122"/>
                <a:ea typeface="微软雅黑" panose="020B0503020204020204" charset="-122"/>
                <a:cs typeface="微软雅黑" panose="020B0503020204020204" charset="-122"/>
              </a:rPr>
              <a:t>当长颈鹿尾巴的问题解决后，孩子们搭的长颈鹿终于完整了。几个参与搭建的小伙伴迫不及待地邀请其他孩子前来欣赏。但是其他孩子对他们的作品提出了异议：这只长颈鹿跟他们</a:t>
            </a:r>
            <a:r>
              <a:rPr lang="zh-CN" altLang="en-US" sz="2000">
                <a:latin typeface="微软雅黑" panose="020B0503020204020204" charset="-122"/>
                <a:ea typeface="微软雅黑" panose="020B0503020204020204" charset="-122"/>
                <a:cs typeface="微软雅黑" panose="020B0503020204020204" charset="-122"/>
                <a:sym typeface="+mn-ea"/>
              </a:rPr>
              <a:t>自己差不多高，</a:t>
            </a:r>
            <a:r>
              <a:rPr lang="zh-CN" altLang="en-US" sz="2000">
                <a:latin typeface="微软雅黑" panose="020B0503020204020204" charset="-122"/>
                <a:ea typeface="微软雅黑" panose="020B0503020204020204" charset="-122"/>
                <a:cs typeface="微软雅黑" panose="020B0503020204020204" charset="-122"/>
              </a:rPr>
              <a:t>太矮了，还很小。于是老师向孩子们提出挑战：能试试搭一只又高又大的长颈鹿吗？孩子们欣然接受。</a:t>
            </a:r>
            <a:r>
              <a:rPr lang="zh-CN" altLang="en-US" sz="2000">
                <a:latin typeface="微软雅黑" panose="020B0503020204020204" charset="-122"/>
                <a:ea typeface="微软雅黑" panose="020B0503020204020204" charset="-122"/>
                <a:cs typeface="微软雅黑" panose="020B0503020204020204" charset="-122"/>
                <a:sym typeface="+mn-ea"/>
              </a:rPr>
              <a:t>小宇说：“上次我们好像用的三个圆柱体搭长颈鹿的腿，这次我们用四个吧，这样就高了。”但随着一步一步的搭建，问题和挑战也随之而来。</a:t>
            </a:r>
          </a:p>
          <a:p>
            <a:pPr>
              <a:lnSpc>
                <a:spcPct val="150000"/>
              </a:lnSpc>
            </a:pP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80390" y="1020445"/>
            <a:ext cx="6158865" cy="5169535"/>
          </a:xfrm>
          <a:prstGeom prst="rect">
            <a:avLst/>
          </a:prstGeom>
          <a:noFill/>
        </p:spPr>
        <p:txBody>
          <a:bodyPr wrap="square" rtlCol="0">
            <a:spAutoFit/>
          </a:bodyPr>
          <a:lstStyle/>
          <a:p>
            <a:pPr>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搭长颈鹿身体的时候，他们选择了比三倍块更长的四倍块多层平铺搭建，但是搭了六层后，四倍块没有了。妍妍说：</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这样还是不够高呀。</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一旁的小宇尝试把四倍块竖立摆放搭建，但是他们很快发现积木一放手就会倒掉。</a:t>
            </a:r>
          </a:p>
          <a:p>
            <a:pPr>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综合分析：</a:t>
            </a:r>
            <a:r>
              <a:rPr lang="zh-CN" altLang="en-US" sz="2000">
                <a:latin typeface="微软雅黑" panose="020B0503020204020204" charset="-122"/>
                <a:ea typeface="微软雅黑" panose="020B0503020204020204" charset="-122"/>
                <a:cs typeface="微软雅黑" panose="020B0503020204020204" charset="-122"/>
                <a:sym typeface="+mn-ea"/>
              </a:rPr>
              <a:t>长颈鹿尾巴问题的解决，完善了长颈鹿这一建构主体。当其他孩子提出自己的异议时，乐于接受并积极调整，重新建构。同时能够运用已有的数学经验，通过增加大圆柱的数量来增加高度；通过使用更长的四倍块让长颈鹿变大。但孩子们的搭建方式局限于第一次的建构方法，建构技能极其匮乏。</a:t>
            </a:r>
          </a:p>
        </p:txBody>
      </p:sp>
      <p:sp>
        <p:nvSpPr>
          <p:cNvPr id="8" name="标题 7"/>
          <p:cNvSpPr>
            <a:spLocks noGrp="1"/>
          </p:cNvSpPr>
          <p:nvPr>
            <p:ph type="title"/>
          </p:nvPr>
        </p:nvSpPr>
        <p:spPr>
          <a:xfrm>
            <a:off x="579600" y="283320"/>
            <a:ext cx="11037600" cy="441964"/>
          </a:xfrm>
        </p:spPr>
        <p:txBody>
          <a:bodyPr/>
          <a:lstStyle/>
          <a:p>
            <a:r>
              <a:rPr lang="zh-CN" altLang="en-US" sz="2800">
                <a:latin typeface="微软雅黑" panose="020B0503020204020204" charset="-122"/>
                <a:ea typeface="微软雅黑" panose="020B0503020204020204" charset="-122"/>
              </a:rPr>
              <a:t>探索一：有限的四倍块如何搭建又高又稳的长颈鹿身体</a:t>
            </a:r>
          </a:p>
        </p:txBody>
      </p:sp>
      <p:pic>
        <p:nvPicPr>
          <p:cNvPr id="2" name="图片 1" descr="E144D66FF6188299EF37EC9AA4D1C2A4"/>
          <p:cNvPicPr>
            <a:picLocks noChangeAspect="1"/>
          </p:cNvPicPr>
          <p:nvPr/>
        </p:nvPicPr>
        <p:blipFill>
          <a:blip r:embed="rId3"/>
          <a:srcRect l="7467" t="6132" r="12926"/>
          <a:stretch>
            <a:fillRect/>
          </a:stretch>
        </p:blipFill>
        <p:spPr>
          <a:xfrm>
            <a:off x="7040880" y="1314450"/>
            <a:ext cx="4424680" cy="3913505"/>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charset="-122"/>
                <a:ea typeface="微软雅黑" panose="020B0503020204020204" charset="-122"/>
              </a:rPr>
              <a:t>介入与支持</a:t>
            </a:r>
          </a:p>
        </p:txBody>
      </p:sp>
      <p:sp>
        <p:nvSpPr>
          <p:cNvPr id="100" name="文本框 99"/>
          <p:cNvSpPr txBox="1"/>
          <p:nvPr/>
        </p:nvSpPr>
        <p:spPr>
          <a:xfrm>
            <a:off x="979805" y="1043305"/>
            <a:ext cx="9951720" cy="1938020"/>
          </a:xfrm>
          <a:prstGeom prst="rect">
            <a:avLst/>
          </a:prstGeom>
          <a:noFill/>
          <a:ln w="9525">
            <a:noFill/>
          </a:ln>
        </p:spPr>
        <p:txBody>
          <a:bodyPr wrap="square">
            <a:spAutoFit/>
          </a:bodyPr>
          <a:lstStyle/>
          <a:p>
            <a:pPr indent="306070">
              <a:lnSpc>
                <a:spcPct val="150000"/>
              </a:lnSpc>
            </a:pPr>
            <a:r>
              <a:rPr lang="en-US" altLang="zh-CN" sz="2000" b="1">
                <a:latin typeface="微软雅黑" panose="020B0503020204020204" charset="-122"/>
                <a:ea typeface="微软雅黑" panose="020B0503020204020204" charset="-122"/>
                <a:cs typeface="微软雅黑" panose="020B0503020204020204" charset="-122"/>
              </a:rPr>
              <a:t>   </a:t>
            </a:r>
            <a:r>
              <a:rPr lang="zh-CN" sz="2000" b="1">
                <a:latin typeface="微软雅黑" panose="020B0503020204020204" charset="-122"/>
                <a:ea typeface="微软雅黑" panose="020B0503020204020204" charset="-122"/>
                <a:cs typeface="微软雅黑" panose="020B0503020204020204" charset="-122"/>
              </a:rPr>
              <a:t>⒈在游戏中探究。</a:t>
            </a:r>
            <a:endParaRPr lang="zh-CN" sz="2000" b="0">
              <a:latin typeface="微软雅黑" panose="020B0503020204020204" charset="-122"/>
              <a:ea typeface="微软雅黑" panose="020B0503020204020204" charset="-122"/>
              <a:cs typeface="微软雅黑" panose="020B0503020204020204" charset="-122"/>
            </a:endParaRPr>
          </a:p>
          <a:p>
            <a:pPr indent="306070">
              <a:lnSpc>
                <a:spcPct val="150000"/>
              </a:lnSpc>
            </a:pPr>
            <a:r>
              <a:rPr lang="zh-CN" sz="2000" b="0">
                <a:latin typeface="微软雅黑" panose="020B0503020204020204" charset="-122"/>
                <a:ea typeface="微软雅黑" panose="020B0503020204020204" charset="-122"/>
                <a:cs typeface="微软雅黑" panose="020B0503020204020204" charset="-122"/>
              </a:rPr>
              <a:t>       为了帮助幼儿更好地搭建长颈鹿，邀请孩子们一起玩“层层叠”游戏，探究相同数量的积木如何搭得又高又稳。在探究的过程中，孩子们发现原来长方体的积木块有三个不同厚度的面，可以有三个不同的摆放方式，而接触面大则会更稳。</a:t>
            </a:r>
            <a:endParaRPr lang="zh-CN" altLang="en-US" sz="2000" b="0">
              <a:latin typeface="微软雅黑" panose="020B0503020204020204" charset="-122"/>
              <a:ea typeface="微软雅黑" panose="020B0503020204020204" charset="-122"/>
              <a:cs typeface="微软雅黑" panose="020B0503020204020204" charset="-122"/>
            </a:endParaRPr>
          </a:p>
        </p:txBody>
      </p:sp>
      <p:grpSp>
        <p:nvGrpSpPr>
          <p:cNvPr id="109" name="组合 109"/>
          <p:cNvGrpSpPr/>
          <p:nvPr/>
        </p:nvGrpSpPr>
        <p:grpSpPr>
          <a:xfrm>
            <a:off x="980440" y="3011805"/>
            <a:ext cx="9961245" cy="2784475"/>
            <a:chOff x="5116" y="59549"/>
            <a:chExt cx="9533" cy="2328"/>
          </a:xfrm>
        </p:grpSpPr>
        <p:grpSp>
          <p:nvGrpSpPr>
            <p:cNvPr id="59" name="组合 59"/>
            <p:cNvGrpSpPr/>
            <p:nvPr/>
          </p:nvGrpSpPr>
          <p:grpSpPr>
            <a:xfrm>
              <a:off x="5116" y="59549"/>
              <a:ext cx="9533" cy="2328"/>
              <a:chOff x="4996" y="59842"/>
              <a:chExt cx="9533" cy="2420"/>
            </a:xfrm>
          </p:grpSpPr>
          <p:grpSp>
            <p:nvGrpSpPr>
              <p:cNvPr id="52" name="组合 52"/>
              <p:cNvGrpSpPr/>
              <p:nvPr/>
            </p:nvGrpSpPr>
            <p:grpSpPr>
              <a:xfrm>
                <a:off x="4996" y="59842"/>
                <a:ext cx="2760" cy="2420"/>
                <a:chOff x="4996" y="59842"/>
                <a:chExt cx="2760" cy="2420"/>
              </a:xfrm>
            </p:grpSpPr>
            <p:pic>
              <p:nvPicPr>
                <p:cNvPr id="50" name="图片 50" descr="IMG_5683"/>
                <p:cNvPicPr>
                  <a:picLocks noChangeAspect="1"/>
                </p:cNvPicPr>
                <p:nvPr/>
              </p:nvPicPr>
              <p:blipFill>
                <a:blip r:embed="rId3"/>
                <a:srcRect l="23752" t="18058" r="12250" b="23033"/>
                <a:stretch>
                  <a:fillRect/>
                </a:stretch>
              </p:blipFill>
              <p:spPr>
                <a:xfrm>
                  <a:off x="4996" y="59842"/>
                  <a:ext cx="2760" cy="1906"/>
                </a:xfrm>
                <a:prstGeom prst="rect">
                  <a:avLst/>
                </a:prstGeom>
              </p:spPr>
            </p:pic>
            <p:sp>
              <p:nvSpPr>
                <p:cNvPr id="51" name="文本框 51"/>
                <p:cNvSpPr txBox="1"/>
                <p:nvPr/>
              </p:nvSpPr>
              <p:spPr>
                <a:xfrm>
                  <a:off x="5025" y="61800"/>
                  <a:ext cx="2714" cy="462"/>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ct val="100000"/>
                    </a:lnSpc>
                  </a:pPr>
                  <a:r>
                    <a:rPr lang="en-US" altLang="zh-CN" sz="1600" kern="100">
                      <a:latin typeface="微软雅黑" panose="020B0503020204020204" charset="-122"/>
                      <a:ea typeface="微软雅黑" panose="020B0503020204020204" charset="-122"/>
                      <a:cs typeface="微软雅黑" panose="020B0503020204020204" charset="-122"/>
                      <a:sym typeface="Times New Roman" panose="02020603050405020304"/>
                    </a:rPr>
                    <a:t>平躺式堆叠虽然很稳，但需要很多的积木才能搭的很高，太浪费积木。</a:t>
                  </a:r>
                </a:p>
              </p:txBody>
            </p:sp>
          </p:grpSp>
          <p:grpSp>
            <p:nvGrpSpPr>
              <p:cNvPr id="57" name="组合 57"/>
              <p:cNvGrpSpPr/>
              <p:nvPr/>
            </p:nvGrpSpPr>
            <p:grpSpPr>
              <a:xfrm>
                <a:off x="8444" y="59862"/>
                <a:ext cx="2705" cy="2362"/>
                <a:chOff x="8444" y="59862"/>
                <a:chExt cx="2705" cy="2362"/>
              </a:xfrm>
            </p:grpSpPr>
            <p:pic>
              <p:nvPicPr>
                <p:cNvPr id="48" name="图片 48" descr="IMG_5687(20200109-211647)"/>
                <p:cNvPicPr>
                  <a:picLocks noChangeAspect="1"/>
                </p:cNvPicPr>
                <p:nvPr/>
              </p:nvPicPr>
              <p:blipFill>
                <a:blip r:embed="rId4"/>
                <a:srcRect l="27285" t="26549" r="3473" b="9481"/>
                <a:stretch>
                  <a:fillRect/>
                </a:stretch>
              </p:blipFill>
              <p:spPr>
                <a:xfrm>
                  <a:off x="8476" y="59862"/>
                  <a:ext cx="2673" cy="1852"/>
                </a:xfrm>
                <a:prstGeom prst="rect">
                  <a:avLst/>
                </a:prstGeom>
              </p:spPr>
            </p:pic>
            <p:sp>
              <p:nvSpPr>
                <p:cNvPr id="53" name="文本框 53"/>
                <p:cNvSpPr txBox="1"/>
                <p:nvPr/>
              </p:nvSpPr>
              <p:spPr>
                <a:xfrm>
                  <a:off x="8444" y="61755"/>
                  <a:ext cx="2700" cy="469"/>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ct val="100000"/>
                    </a:lnSpc>
                  </a:pPr>
                  <a:r>
                    <a:rPr lang="en-US" altLang="zh-CN" sz="1600" kern="100">
                      <a:latin typeface="微软雅黑" panose="020B0503020204020204" charset="-122"/>
                      <a:ea typeface="微软雅黑" panose="020B0503020204020204" charset="-122"/>
                      <a:cs typeface="微软雅黑" panose="020B0503020204020204" charset="-122"/>
                      <a:sym typeface="Times New Roman" panose="02020603050405020304"/>
                    </a:rPr>
                    <a:t>竖立式堆叠能够很快地搭高，但是容易倒塌。</a:t>
                  </a:r>
                </a:p>
              </p:txBody>
            </p:sp>
          </p:grpSp>
          <p:grpSp>
            <p:nvGrpSpPr>
              <p:cNvPr id="58" name="组合 58"/>
              <p:cNvGrpSpPr/>
              <p:nvPr/>
            </p:nvGrpSpPr>
            <p:grpSpPr>
              <a:xfrm>
                <a:off x="11789" y="59888"/>
                <a:ext cx="2740" cy="2348"/>
                <a:chOff x="11804" y="59888"/>
                <a:chExt cx="2740" cy="2348"/>
              </a:xfrm>
            </p:grpSpPr>
            <p:pic>
              <p:nvPicPr>
                <p:cNvPr id="49" name="图片 49" descr="IMG_5685"/>
                <p:cNvPicPr>
                  <a:picLocks noChangeAspect="1"/>
                </p:cNvPicPr>
                <p:nvPr/>
              </p:nvPicPr>
              <p:blipFill>
                <a:blip r:embed="rId5"/>
                <a:srcRect l="20870" t="23840" r="11461" b="12624"/>
                <a:stretch>
                  <a:fillRect/>
                </a:stretch>
              </p:blipFill>
              <p:spPr>
                <a:xfrm>
                  <a:off x="11881" y="59888"/>
                  <a:ext cx="2663" cy="1876"/>
                </a:xfrm>
                <a:prstGeom prst="rect">
                  <a:avLst/>
                </a:prstGeom>
              </p:spPr>
            </p:pic>
            <p:sp>
              <p:nvSpPr>
                <p:cNvPr id="54" name="文本框 54"/>
                <p:cNvSpPr txBox="1"/>
                <p:nvPr/>
              </p:nvSpPr>
              <p:spPr>
                <a:xfrm>
                  <a:off x="11804" y="61800"/>
                  <a:ext cx="2730" cy="436"/>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ct val="100000"/>
                    </a:lnSpc>
                  </a:pPr>
                  <a:r>
                    <a:rPr lang="en-US" altLang="zh-CN" sz="1600" kern="100">
                      <a:latin typeface="微软雅黑" panose="020B0503020204020204" charset="-122"/>
                      <a:ea typeface="微软雅黑" panose="020B0503020204020204" charset="-122"/>
                      <a:cs typeface="微软雅黑" panose="020B0503020204020204" charset="-122"/>
                      <a:sym typeface="Times New Roman" panose="02020603050405020304"/>
                    </a:rPr>
                    <a:t>两两积木横向、竖向交叉搭建，既能很快搭高，又能保持其稳定性。</a:t>
                  </a:r>
                </a:p>
              </p:txBody>
            </p:sp>
          </p:grpSp>
        </p:grpSp>
        <p:sp>
          <p:nvSpPr>
            <p:cNvPr id="62" name="右箭头 62"/>
            <p:cNvSpPr/>
            <p:nvPr/>
          </p:nvSpPr>
          <p:spPr>
            <a:xfrm>
              <a:off x="7935" y="60438"/>
              <a:ext cx="630" cy="375"/>
            </a:xfrm>
            <a:prstGeom prst="rightArrow">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sp>
        <p:sp>
          <p:nvSpPr>
            <p:cNvPr id="63" name="右箭头 63"/>
            <p:cNvSpPr/>
            <p:nvPr/>
          </p:nvSpPr>
          <p:spPr>
            <a:xfrm>
              <a:off x="11325" y="60423"/>
              <a:ext cx="630" cy="375"/>
            </a:xfrm>
            <a:prstGeom prst="rightArrow">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sp>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charset="-122"/>
                <a:ea typeface="微软雅黑" panose="020B0503020204020204" charset="-122"/>
              </a:rPr>
              <a:t>介入与支持</a:t>
            </a:r>
          </a:p>
        </p:txBody>
      </p:sp>
      <p:sp>
        <p:nvSpPr>
          <p:cNvPr id="100" name="文本框 99"/>
          <p:cNvSpPr txBox="1"/>
          <p:nvPr/>
        </p:nvSpPr>
        <p:spPr>
          <a:xfrm>
            <a:off x="1238885" y="1439545"/>
            <a:ext cx="4929505" cy="4707890"/>
          </a:xfrm>
          <a:prstGeom prst="rect">
            <a:avLst/>
          </a:prstGeom>
          <a:noFill/>
          <a:ln w="9525">
            <a:noFill/>
          </a:ln>
        </p:spPr>
        <p:txBody>
          <a:bodyPr wrap="square">
            <a:spAutoFit/>
          </a:bodyPr>
          <a:lstStyle/>
          <a:p>
            <a:pPr indent="306070">
              <a:lnSpc>
                <a:spcPct val="150000"/>
              </a:lnSpc>
            </a:pP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⒉</a:t>
            </a:r>
            <a:r>
              <a:rPr lang="zh-CN" sz="2000" b="1">
                <a:latin typeface="微软雅黑" panose="020B0503020204020204" charset="-122"/>
                <a:ea typeface="微软雅黑" panose="020B0503020204020204" charset="-122"/>
                <a:cs typeface="微软雅黑" panose="020B0503020204020204" charset="-122"/>
              </a:rPr>
              <a:t>模仿建构习技能。</a:t>
            </a:r>
            <a:endParaRPr lang="zh-CN" sz="2000" b="0">
              <a:latin typeface="微软雅黑" panose="020B0503020204020204" charset="-122"/>
              <a:ea typeface="微软雅黑" panose="020B0503020204020204" charset="-122"/>
              <a:cs typeface="微软雅黑" panose="020B0503020204020204" charset="-122"/>
            </a:endParaRPr>
          </a:p>
          <a:p>
            <a:pPr indent="306070">
              <a:lnSpc>
                <a:spcPct val="150000"/>
              </a:lnSpc>
            </a:pPr>
            <a:r>
              <a:rPr lang="zh-CN" sz="2000" b="0">
                <a:latin typeface="微软雅黑" panose="020B0503020204020204" charset="-122"/>
                <a:ea typeface="微软雅黑" panose="020B0503020204020204" charset="-122"/>
                <a:cs typeface="微软雅黑" panose="020B0503020204020204" charset="-122"/>
              </a:rPr>
              <a:t>       建构游戏与其他游戏不同的显著特征之一是需要技能的支持，教师需要“给予”幼儿一定的建构技能。因此老师创设“请你试一试”版块，展示各种单元积木的建构作品，鼓励幼儿模仿建构。模仿完成一个作品后可以写上自己的姓名张贴在该照片旁边。让幼儿体验成功建构的喜悦，同时也自然而然地习得一些新的建构技能，更激发幼儿下次建构的兴趣。</a:t>
            </a:r>
          </a:p>
        </p:txBody>
      </p:sp>
      <p:pic>
        <p:nvPicPr>
          <p:cNvPr id="31" name="图片 31" descr="H:\微课题\幼儿建构游戏故事\照片\IMG_5726.JPGIMG_5726"/>
          <p:cNvPicPr>
            <a:picLocks noChangeAspect="1"/>
          </p:cNvPicPr>
          <p:nvPr/>
        </p:nvPicPr>
        <p:blipFill>
          <a:blip r:embed="rId3"/>
          <a:srcRect/>
          <a:stretch>
            <a:fillRect/>
          </a:stretch>
        </p:blipFill>
        <p:spPr>
          <a:xfrm rot="16200000">
            <a:off x="6056630" y="1770698"/>
            <a:ext cx="5076825" cy="380746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61390" y="1020445"/>
            <a:ext cx="6158865" cy="5169535"/>
          </a:xfrm>
          <a:prstGeom prst="rect">
            <a:avLst/>
          </a:prstGeom>
          <a:noFill/>
        </p:spPr>
        <p:txBody>
          <a:bodyPr wrap="square" rtlCol="0">
            <a:spAutoFit/>
          </a:bodyPr>
          <a:lstStyle/>
          <a:p>
            <a:pPr>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当孩子们用交叉垒高的方式搭建长颈鹿身体后，他们在上面盖顶以便继续搭建长颈鹿的脖子，但是搭了一半四倍块又没了。妍妍提议换个方法搭长颈鹿身体：用架空和围合组合搭建。可是这一次还是遇到了相同的问题，盖顶时四倍块仍旧不够。</a:t>
            </a:r>
          </a:p>
          <a:p>
            <a:pPr>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综合分析：</a:t>
            </a:r>
            <a:r>
              <a:rPr lang="zh-CN" altLang="en-US" sz="2000">
                <a:latin typeface="微软雅黑" panose="020B0503020204020204" charset="-122"/>
                <a:ea typeface="微软雅黑" panose="020B0503020204020204" charset="-122"/>
                <a:cs typeface="微软雅黑" panose="020B0503020204020204" charset="-122"/>
                <a:sym typeface="+mn-ea"/>
              </a:rPr>
              <a:t>通过前期探究与学习，孩子们习得了新的建构技能，积累了更多的建构经验，并能迁移已有建构经验运用到本次建构游戏中。当遇到问题时，孩子们能够主动想方法解决问题，是一个积极的行为倾向。但孩子们对单元积木间存在的数学比例关系缺乏认知，因此也没有相互替代运用的能力。</a:t>
            </a:r>
          </a:p>
        </p:txBody>
      </p:sp>
      <p:sp>
        <p:nvSpPr>
          <p:cNvPr id="8" name="标题 7"/>
          <p:cNvSpPr>
            <a:spLocks noGrp="1"/>
          </p:cNvSpPr>
          <p:nvPr>
            <p:ph type="title"/>
          </p:nvPr>
        </p:nvSpPr>
        <p:spPr>
          <a:xfrm>
            <a:off x="579600" y="283320"/>
            <a:ext cx="11037600" cy="441964"/>
          </a:xfrm>
        </p:spPr>
        <p:txBody>
          <a:bodyPr/>
          <a:lstStyle/>
          <a:p>
            <a:r>
              <a:rPr lang="zh-CN" altLang="en-US" sz="2800">
                <a:latin typeface="微软雅黑" panose="020B0503020204020204" charset="-122"/>
                <a:ea typeface="微软雅黑" panose="020B0503020204020204" charset="-122"/>
              </a:rPr>
              <a:t>探索二：四倍块又没有了怎么办？</a:t>
            </a:r>
          </a:p>
        </p:txBody>
      </p:sp>
      <p:pic>
        <p:nvPicPr>
          <p:cNvPr id="2" name="图片 1" descr="IMG_5740"/>
          <p:cNvPicPr>
            <a:picLocks noChangeAspect="1"/>
          </p:cNvPicPr>
          <p:nvPr/>
        </p:nvPicPr>
        <p:blipFill>
          <a:blip r:embed="rId3"/>
          <a:srcRect l="11150" t="9110" r="8982"/>
          <a:stretch>
            <a:fillRect/>
          </a:stretch>
        </p:blipFill>
        <p:spPr>
          <a:xfrm>
            <a:off x="7279005" y="3601720"/>
            <a:ext cx="3032125" cy="2588260"/>
          </a:xfrm>
          <a:prstGeom prst="rect">
            <a:avLst/>
          </a:prstGeom>
        </p:spPr>
      </p:pic>
      <p:pic>
        <p:nvPicPr>
          <p:cNvPr id="3" name="图片 2" descr="IMG_5741"/>
          <p:cNvPicPr>
            <a:picLocks noChangeAspect="1"/>
          </p:cNvPicPr>
          <p:nvPr/>
        </p:nvPicPr>
        <p:blipFill>
          <a:blip r:embed="rId4"/>
          <a:srcRect l="11861" r="9346"/>
          <a:stretch>
            <a:fillRect/>
          </a:stretch>
        </p:blipFill>
        <p:spPr>
          <a:xfrm>
            <a:off x="8134350" y="613410"/>
            <a:ext cx="2885440" cy="2746375"/>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charset="-122"/>
                <a:ea typeface="微软雅黑" panose="020B0503020204020204" charset="-122"/>
              </a:rPr>
              <a:t>介入与支持</a:t>
            </a:r>
          </a:p>
        </p:txBody>
      </p:sp>
      <p:sp>
        <p:nvSpPr>
          <p:cNvPr id="100" name="文本框 99"/>
          <p:cNvSpPr txBox="1"/>
          <p:nvPr/>
        </p:nvSpPr>
        <p:spPr>
          <a:xfrm>
            <a:off x="598805" y="845185"/>
            <a:ext cx="5866130" cy="5169535"/>
          </a:xfrm>
          <a:prstGeom prst="rect">
            <a:avLst/>
          </a:prstGeom>
          <a:noFill/>
          <a:ln w="9525">
            <a:noFill/>
          </a:ln>
        </p:spPr>
        <p:txBody>
          <a:bodyPr wrap="square">
            <a:spAutoFit/>
          </a:bodyPr>
          <a:lstStyle/>
          <a:p>
            <a:pPr indent="306070">
              <a:lnSpc>
                <a:spcPct val="150000"/>
              </a:lnSpc>
            </a:pP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⒈允许错误，适度等待。</a:t>
            </a:r>
            <a:r>
              <a:rPr lang="zh-CN" sz="2000" b="1">
                <a:latin typeface="微软雅黑" panose="020B0503020204020204" charset="-122"/>
                <a:ea typeface="微软雅黑" panose="020B0503020204020204" charset="-122"/>
                <a:cs typeface="微软雅黑" panose="020B0503020204020204" charset="-122"/>
              </a:rPr>
              <a:t> </a:t>
            </a:r>
            <a:r>
              <a:rPr lang="zh-CN" sz="2000" b="0">
                <a:latin typeface="微软雅黑" panose="020B0503020204020204" charset="-122"/>
                <a:ea typeface="微软雅黑" panose="020B0503020204020204" charset="-122"/>
                <a:cs typeface="微软雅黑" panose="020B0503020204020204" charset="-122"/>
              </a:rPr>
              <a:t>    </a:t>
            </a:r>
          </a:p>
          <a:p>
            <a:pPr indent="306070">
              <a:lnSpc>
                <a:spcPct val="150000"/>
              </a:lnSpc>
            </a:pPr>
            <a:r>
              <a:rPr lang="zh-CN" sz="2000" b="0">
                <a:latin typeface="微软雅黑" panose="020B0503020204020204" charset="-122"/>
                <a:ea typeface="微软雅黑" panose="020B0503020204020204" charset="-122"/>
                <a:cs typeface="微软雅黑" panose="020B0503020204020204" charset="-122"/>
              </a:rPr>
              <a:t>  如果幼儿能够通过不断尝试最终找到解决问题的办法，老师就应该耐心等待幼儿经过多次的错误尝试最终取得成功。因此面对幼儿遇到的困难，老师只是给予简单的语言提示：能不能用其他积木连起来变得跟你们需要的积木一样长？之后的过程中孩子们尝试用三倍块和三倍块连接并与柜子上的四倍块同比例标记做比较，发现太长了；用双倍块和基本块连接太短了；三倍块和双倍块连接又长了</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终于经过多次的尝试，孩子们发现两块双倍块连接与四倍块一样长。</a:t>
            </a:r>
          </a:p>
        </p:txBody>
      </p:sp>
      <p:pic>
        <p:nvPicPr>
          <p:cNvPr id="3" name="图片 2" descr="IMG_5545"/>
          <p:cNvPicPr>
            <a:picLocks noChangeAspect="1"/>
          </p:cNvPicPr>
          <p:nvPr/>
        </p:nvPicPr>
        <p:blipFill>
          <a:blip r:embed="rId3"/>
          <a:srcRect l="24646" t="13308" r="4527" b="9621"/>
          <a:stretch>
            <a:fillRect/>
          </a:stretch>
        </p:blipFill>
        <p:spPr>
          <a:xfrm>
            <a:off x="7072630" y="3719195"/>
            <a:ext cx="2966085" cy="2421255"/>
          </a:xfrm>
          <a:prstGeom prst="rect">
            <a:avLst/>
          </a:prstGeom>
        </p:spPr>
      </p:pic>
      <p:pic>
        <p:nvPicPr>
          <p:cNvPr id="4" name="图片 3" descr="C:\Users\lenovo\Desktop\IMG_5743.JPGIMG_5743"/>
          <p:cNvPicPr>
            <a:picLocks noChangeAspect="1"/>
          </p:cNvPicPr>
          <p:nvPr/>
        </p:nvPicPr>
        <p:blipFill>
          <a:blip r:embed="rId4"/>
          <a:srcRect l="19987"/>
          <a:stretch>
            <a:fillRect/>
          </a:stretch>
        </p:blipFill>
        <p:spPr>
          <a:xfrm>
            <a:off x="9427845" y="1061720"/>
            <a:ext cx="2456815" cy="2303145"/>
          </a:xfrm>
          <a:prstGeom prst="rect">
            <a:avLst/>
          </a:prstGeom>
        </p:spPr>
      </p:pic>
      <p:pic>
        <p:nvPicPr>
          <p:cNvPr id="5" name="图片 4" descr="C:\Users\lenovo\Desktop\IMG_5742.JPGIMG_5742"/>
          <p:cNvPicPr>
            <a:picLocks noChangeAspect="1"/>
          </p:cNvPicPr>
          <p:nvPr/>
        </p:nvPicPr>
        <p:blipFill>
          <a:blip r:embed="rId5"/>
          <a:srcRect l="13489"/>
          <a:stretch>
            <a:fillRect/>
          </a:stretch>
        </p:blipFill>
        <p:spPr>
          <a:xfrm>
            <a:off x="6516370" y="1061720"/>
            <a:ext cx="2656840" cy="2303145"/>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charset="-122"/>
                <a:ea typeface="微软雅黑" panose="020B0503020204020204" charset="-122"/>
              </a:rPr>
              <a:t>介入与支持</a:t>
            </a:r>
          </a:p>
        </p:txBody>
      </p:sp>
      <p:sp>
        <p:nvSpPr>
          <p:cNvPr id="100" name="文本框 99"/>
          <p:cNvSpPr txBox="1"/>
          <p:nvPr/>
        </p:nvSpPr>
        <p:spPr>
          <a:xfrm>
            <a:off x="1129030" y="799465"/>
            <a:ext cx="9886950" cy="1938020"/>
          </a:xfrm>
          <a:prstGeom prst="rect">
            <a:avLst/>
          </a:prstGeom>
          <a:noFill/>
          <a:ln w="9525">
            <a:noFill/>
          </a:ln>
        </p:spPr>
        <p:txBody>
          <a:bodyPr wrap="square">
            <a:spAutoFit/>
          </a:bodyPr>
          <a:lstStyle/>
          <a:p>
            <a:pPr indent="306070">
              <a:lnSpc>
                <a:spcPct val="150000"/>
              </a:lnSpc>
              <a:spcBef>
                <a:spcPts val="0"/>
              </a:spcBef>
              <a:spcAft>
                <a:spcPts val="0"/>
              </a:spcAft>
            </a:pP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⒉积木替换，统计整理</a:t>
            </a:r>
            <a:r>
              <a:rPr lang="zh-CN" sz="2000" b="1">
                <a:latin typeface="微软雅黑" panose="020B0503020204020204" charset="-122"/>
                <a:ea typeface="微软雅黑" panose="020B0503020204020204" charset="-122"/>
                <a:cs typeface="微软雅黑" panose="020B0503020204020204" charset="-122"/>
              </a:rPr>
              <a:t>。 </a:t>
            </a:r>
            <a:r>
              <a:rPr lang="zh-CN" sz="2000" b="0">
                <a:latin typeface="微软雅黑" panose="020B0503020204020204" charset="-122"/>
                <a:ea typeface="微软雅黑" panose="020B0503020204020204" charset="-122"/>
                <a:cs typeface="微软雅黑" panose="020B0503020204020204" charset="-122"/>
              </a:rPr>
              <a:t>    </a:t>
            </a:r>
          </a:p>
          <a:p>
            <a:pPr indent="306070">
              <a:lnSpc>
                <a:spcPct val="150000"/>
              </a:lnSpc>
              <a:spcBef>
                <a:spcPts val="0"/>
              </a:spcBef>
              <a:spcAft>
                <a:spcPts val="0"/>
              </a:spcAft>
            </a:pPr>
            <a:r>
              <a:rPr lang="zh-CN" sz="2000" b="0">
                <a:latin typeface="微软雅黑" panose="020B0503020204020204" charset="-122"/>
                <a:ea typeface="微软雅黑" panose="020B0503020204020204" charset="-122"/>
                <a:cs typeface="微软雅黑" panose="020B0503020204020204" charset="-122"/>
              </a:rPr>
              <a:t>   趁着幼儿成功利用积木替代的方法解决四倍块不够用的问题，老师借机和孩子们一起讨论积木替换的问题，并邀请孩子们一起为所有的板状积木进行替换，并将结果用纸笔记录下来与大家分享。</a:t>
            </a:r>
          </a:p>
        </p:txBody>
      </p:sp>
      <p:grpSp>
        <p:nvGrpSpPr>
          <p:cNvPr id="84" name="组合 84"/>
          <p:cNvGrpSpPr/>
          <p:nvPr/>
        </p:nvGrpSpPr>
        <p:grpSpPr>
          <a:xfrm>
            <a:off x="1349375" y="2689225"/>
            <a:ext cx="9505315" cy="2517775"/>
            <a:chOff x="5566" y="132988"/>
            <a:chExt cx="8963" cy="2618"/>
          </a:xfrm>
        </p:grpSpPr>
        <p:grpSp>
          <p:nvGrpSpPr>
            <p:cNvPr id="83" name="组合 83"/>
            <p:cNvGrpSpPr/>
            <p:nvPr/>
          </p:nvGrpSpPr>
          <p:grpSpPr>
            <a:xfrm>
              <a:off x="5566" y="133011"/>
              <a:ext cx="2403" cy="2595"/>
              <a:chOff x="5566" y="133011"/>
              <a:chExt cx="2403" cy="2595"/>
            </a:xfrm>
          </p:grpSpPr>
          <p:pic>
            <p:nvPicPr>
              <p:cNvPr id="75" name="图片 75" descr="IMG_5704"/>
              <p:cNvPicPr>
                <a:picLocks noChangeAspect="1"/>
              </p:cNvPicPr>
              <p:nvPr/>
            </p:nvPicPr>
            <p:blipFill>
              <a:blip r:embed="rId3"/>
              <a:srcRect l="21592" t="2649" r="332"/>
              <a:stretch>
                <a:fillRect/>
              </a:stretch>
            </p:blipFill>
            <p:spPr>
              <a:xfrm>
                <a:off x="5566" y="133011"/>
                <a:ext cx="2403" cy="2248"/>
              </a:xfrm>
              <a:prstGeom prst="rect">
                <a:avLst/>
              </a:prstGeom>
            </p:spPr>
          </p:pic>
          <p:sp>
            <p:nvSpPr>
              <p:cNvPr id="76" name="文本框 76"/>
              <p:cNvSpPr txBox="1"/>
              <p:nvPr/>
            </p:nvSpPr>
            <p:spPr>
              <a:xfrm>
                <a:off x="5921" y="135297"/>
                <a:ext cx="1800" cy="309"/>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1400"/>
                  </a:lnSpc>
                </a:pPr>
                <a:r>
                  <a:rPr lang="en-US" altLang="zh-CN" sz="1600" kern="100">
                    <a:latin typeface="微软雅黑" panose="020B0503020204020204" charset="-122"/>
                    <a:ea typeface="微软雅黑" panose="020B0503020204020204" charset="-122"/>
                    <a:cs typeface="微软雅黑" panose="020B0503020204020204" charset="-122"/>
                    <a:sym typeface="Times New Roman" panose="02020603050405020304"/>
                  </a:rPr>
                  <a:t>进行积木</a:t>
                </a:r>
                <a:r>
                  <a:rPr lang="zh-CN" altLang="en-US" sz="1600" kern="100">
                    <a:latin typeface="微软雅黑" panose="020B0503020204020204" charset="-122"/>
                    <a:ea typeface="微软雅黑" panose="020B0503020204020204" charset="-122"/>
                    <a:cs typeface="微软雅黑" panose="020B0503020204020204" charset="-122"/>
                    <a:sym typeface="Times New Roman" panose="02020603050405020304"/>
                  </a:rPr>
                  <a:t>替换</a:t>
                </a:r>
              </a:p>
            </p:txBody>
          </p:sp>
        </p:grpSp>
        <p:grpSp>
          <p:nvGrpSpPr>
            <p:cNvPr id="81" name="组合 81"/>
            <p:cNvGrpSpPr/>
            <p:nvPr/>
          </p:nvGrpSpPr>
          <p:grpSpPr>
            <a:xfrm>
              <a:off x="8476" y="133004"/>
              <a:ext cx="2625" cy="2543"/>
              <a:chOff x="8506" y="133036"/>
              <a:chExt cx="2625" cy="2543"/>
            </a:xfrm>
          </p:grpSpPr>
          <p:pic>
            <p:nvPicPr>
              <p:cNvPr id="74" name="图片 74" descr="IMG_5707"/>
              <p:cNvPicPr>
                <a:picLocks noChangeAspect="1"/>
              </p:cNvPicPr>
              <p:nvPr/>
            </p:nvPicPr>
            <p:blipFill>
              <a:blip r:embed="rId4"/>
              <a:srcRect r="18175"/>
              <a:stretch>
                <a:fillRect/>
              </a:stretch>
            </p:blipFill>
            <p:spPr>
              <a:xfrm>
                <a:off x="8506" y="133036"/>
                <a:ext cx="2401" cy="2202"/>
              </a:xfrm>
              <a:prstGeom prst="rect">
                <a:avLst/>
              </a:prstGeom>
            </p:spPr>
          </p:pic>
          <p:sp>
            <p:nvSpPr>
              <p:cNvPr id="77" name="文本框 77"/>
              <p:cNvSpPr txBox="1"/>
              <p:nvPr/>
            </p:nvSpPr>
            <p:spPr>
              <a:xfrm>
                <a:off x="8747" y="135309"/>
                <a:ext cx="2384" cy="27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1400"/>
                  </a:lnSpc>
                </a:pPr>
                <a:r>
                  <a:rPr lang="en-US" altLang="zh-CN" sz="1600" kern="100">
                    <a:latin typeface="微软雅黑" panose="020B0503020204020204" charset="-122"/>
                    <a:ea typeface="微软雅黑" panose="020B0503020204020204" charset="-122"/>
                    <a:cs typeface="微软雅黑" panose="020B0503020204020204" charset="-122"/>
                    <a:sym typeface="Times New Roman" panose="02020603050405020304"/>
                  </a:rPr>
                  <a:t>记录积木</a:t>
                </a:r>
                <a:r>
                  <a:rPr lang="zh-CN" altLang="en-US" sz="1600" kern="100">
                    <a:latin typeface="微软雅黑" panose="020B0503020204020204" charset="-122"/>
                    <a:ea typeface="微软雅黑" panose="020B0503020204020204" charset="-122"/>
                    <a:cs typeface="微软雅黑" panose="020B0503020204020204" charset="-122"/>
                    <a:sym typeface="Times New Roman" panose="02020603050405020304"/>
                  </a:rPr>
                  <a:t>替换</a:t>
                </a:r>
                <a:r>
                  <a:rPr lang="en-US" altLang="zh-CN" sz="1600" kern="100">
                    <a:latin typeface="微软雅黑" panose="020B0503020204020204" charset="-122"/>
                    <a:ea typeface="微软雅黑" panose="020B0503020204020204" charset="-122"/>
                    <a:cs typeface="微软雅黑" panose="020B0503020204020204" charset="-122"/>
                    <a:sym typeface="Times New Roman" panose="02020603050405020304"/>
                  </a:rPr>
                  <a:t>的结果</a:t>
                </a:r>
              </a:p>
            </p:txBody>
          </p:sp>
        </p:grpSp>
        <p:grpSp>
          <p:nvGrpSpPr>
            <p:cNvPr id="82" name="组合 82"/>
            <p:cNvGrpSpPr/>
            <p:nvPr/>
          </p:nvGrpSpPr>
          <p:grpSpPr>
            <a:xfrm>
              <a:off x="11326" y="132988"/>
              <a:ext cx="3203" cy="2514"/>
              <a:chOff x="11371" y="133023"/>
              <a:chExt cx="3203" cy="2514"/>
            </a:xfrm>
          </p:grpSpPr>
          <p:pic>
            <p:nvPicPr>
              <p:cNvPr id="73" name="图片 73" descr="IMG_5709(20200110-101142)"/>
              <p:cNvPicPr>
                <a:picLocks noChangeAspect="1"/>
              </p:cNvPicPr>
              <p:nvPr/>
            </p:nvPicPr>
            <p:blipFill>
              <a:blip r:embed="rId5"/>
              <a:srcRect l="5485" t="6030" r="9439" b="15259"/>
              <a:stretch>
                <a:fillRect/>
              </a:stretch>
            </p:blipFill>
            <p:spPr>
              <a:xfrm>
                <a:off x="11371" y="133023"/>
                <a:ext cx="3203" cy="2223"/>
              </a:xfrm>
              <a:prstGeom prst="rect">
                <a:avLst/>
              </a:prstGeom>
            </p:spPr>
          </p:pic>
          <p:sp>
            <p:nvSpPr>
              <p:cNvPr id="78" name="文本框 78"/>
              <p:cNvSpPr txBox="1"/>
              <p:nvPr/>
            </p:nvSpPr>
            <p:spPr>
              <a:xfrm>
                <a:off x="11959" y="135294"/>
                <a:ext cx="2534" cy="243"/>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1400"/>
                  </a:lnSpc>
                </a:pPr>
                <a:r>
                  <a:rPr lang="en-US" altLang="zh-CN" sz="1600" kern="100">
                    <a:latin typeface="微软雅黑" panose="020B0503020204020204" charset="-122"/>
                    <a:ea typeface="微软雅黑" panose="020B0503020204020204" charset="-122"/>
                    <a:cs typeface="微软雅黑" panose="020B0503020204020204" charset="-122"/>
                    <a:sym typeface="Times New Roman" panose="02020603050405020304"/>
                  </a:rPr>
                  <a:t>积木</a:t>
                </a:r>
                <a:r>
                  <a:rPr lang="zh-CN" altLang="en-US" sz="1600" kern="100">
                    <a:latin typeface="微软雅黑" panose="020B0503020204020204" charset="-122"/>
                    <a:ea typeface="微软雅黑" panose="020B0503020204020204" charset="-122"/>
                    <a:cs typeface="微软雅黑" panose="020B0503020204020204" charset="-122"/>
                    <a:sym typeface="Times New Roman" panose="02020603050405020304"/>
                  </a:rPr>
                  <a:t>替换</a:t>
                </a:r>
                <a:r>
                  <a:rPr lang="en-US" altLang="zh-CN" sz="1600" kern="100">
                    <a:latin typeface="微软雅黑" panose="020B0503020204020204" charset="-122"/>
                    <a:ea typeface="微软雅黑" panose="020B0503020204020204" charset="-122"/>
                    <a:cs typeface="微软雅黑" panose="020B0503020204020204" charset="-122"/>
                    <a:sym typeface="Times New Roman" panose="02020603050405020304"/>
                  </a:rPr>
                  <a:t>结果记录图</a:t>
                </a:r>
              </a:p>
            </p:txBody>
          </p:sp>
        </p:grpSp>
      </p:grpSp>
      <p:sp>
        <p:nvSpPr>
          <p:cNvPr id="5" name="文本框 4"/>
          <p:cNvSpPr txBox="1"/>
          <p:nvPr/>
        </p:nvSpPr>
        <p:spPr>
          <a:xfrm>
            <a:off x="1005840" y="5180965"/>
            <a:ext cx="10010775" cy="1753235"/>
          </a:xfrm>
          <a:prstGeom prst="rect">
            <a:avLst/>
          </a:prstGeom>
          <a:noFill/>
        </p:spPr>
        <p:txBody>
          <a:bodyPr wrap="square" rtlCol="0">
            <a:spAutoFit/>
          </a:bodyPr>
          <a:lstStyle/>
          <a:p>
            <a:pPr>
              <a:lnSpc>
                <a:spcPct val="150000"/>
              </a:lnSpc>
            </a:pP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我的思考：</a:t>
            </a:r>
            <a:r>
              <a:rPr lang="zh-CN" altLang="en-US" sz="2000">
                <a:latin typeface="微软雅黑" panose="020B0503020204020204" charset="-122"/>
                <a:ea typeface="微软雅黑" panose="020B0503020204020204" charset="-122"/>
                <a:cs typeface="微软雅黑" panose="020B0503020204020204" charset="-122"/>
              </a:rPr>
              <a:t>在建构游戏的过程中幼儿会不断遇到各种问题，老师需要做的是给予幼儿充分的时间与机会去探索、去学习，尝试让幼儿独立面对问题、解决问题，让他们在自主探究的过程中提升建构能力的同时提高解决问题的能力。</a:t>
            </a:r>
            <a:endParaRPr lang="en-US" altLang="zh-CN">
              <a:latin typeface="微软雅黑" panose="020B0503020204020204" charset="-122"/>
              <a:ea typeface="微软雅黑" panose="020B0503020204020204" charset="-122"/>
            </a:endParaRPr>
          </a:p>
          <a:p>
            <a:endParaRPr lang="zh-CN" altLang="en-US"/>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43330" y="372745"/>
            <a:ext cx="1887220" cy="723900"/>
          </a:xfrm>
        </p:spPr>
        <p:txBody>
          <a:bodyPr/>
          <a:lstStyle/>
          <a:p>
            <a:r>
              <a:rPr lang="zh-CN" altLang="en-US" sz="2800">
                <a:latin typeface="微软雅黑" panose="020B0503020204020204" charset="-122"/>
                <a:ea typeface="微软雅黑" panose="020B0503020204020204" charset="-122"/>
              </a:rPr>
              <a:t>作品欣赏</a:t>
            </a:r>
          </a:p>
        </p:txBody>
      </p:sp>
      <p:pic>
        <p:nvPicPr>
          <p:cNvPr id="3" name="图片 2" descr="IMG_5760"/>
          <p:cNvPicPr>
            <a:picLocks noChangeAspect="1"/>
          </p:cNvPicPr>
          <p:nvPr/>
        </p:nvPicPr>
        <p:blipFill>
          <a:blip r:embed="rId3"/>
          <a:srcRect l="20612" r="22066"/>
          <a:stretch>
            <a:fillRect/>
          </a:stretch>
        </p:blipFill>
        <p:spPr>
          <a:xfrm>
            <a:off x="1506855" y="1096645"/>
            <a:ext cx="2508250" cy="5172075"/>
          </a:xfrm>
          <a:prstGeom prst="rect">
            <a:avLst/>
          </a:prstGeom>
        </p:spPr>
      </p:pic>
      <p:pic>
        <p:nvPicPr>
          <p:cNvPr id="4" name="图片 3" descr="IMG_5764"/>
          <p:cNvPicPr>
            <a:picLocks noChangeAspect="1"/>
          </p:cNvPicPr>
          <p:nvPr/>
        </p:nvPicPr>
        <p:blipFill>
          <a:blip r:embed="rId4"/>
          <a:srcRect l="21685" r="21961"/>
          <a:stretch>
            <a:fillRect/>
          </a:stretch>
        </p:blipFill>
        <p:spPr>
          <a:xfrm>
            <a:off x="4659630" y="1091565"/>
            <a:ext cx="2521585" cy="5132705"/>
          </a:xfrm>
          <a:prstGeom prst="rect">
            <a:avLst/>
          </a:prstGeom>
        </p:spPr>
      </p:pic>
      <p:pic>
        <p:nvPicPr>
          <p:cNvPr id="7" name="图片 6" descr="8E1C31482700CCB89EDC77AF3CC1488F"/>
          <p:cNvPicPr>
            <a:picLocks noChangeAspect="1"/>
          </p:cNvPicPr>
          <p:nvPr/>
        </p:nvPicPr>
        <p:blipFill>
          <a:blip r:embed="rId5"/>
          <a:srcRect l="23546" t="5689" r="28745"/>
          <a:stretch>
            <a:fillRect/>
          </a:stretch>
        </p:blipFill>
        <p:spPr>
          <a:xfrm>
            <a:off x="7756525" y="1083945"/>
            <a:ext cx="2336165" cy="5187315"/>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4473575" y="882015"/>
            <a:ext cx="3129280" cy="912495"/>
          </a:xfrm>
          <a:prstGeom prst="rect">
            <a:avLst/>
          </a:prstGeom>
          <a:noFill/>
        </p:spPr>
        <p:txBody>
          <a:bodyPr wrap="square" rtlCol="0" anchor="ctr" anchorCtr="0"/>
          <a:lstStyle/>
          <a:p>
            <a:pPr algn="ctr" fontAlgn="auto">
              <a:lnSpc>
                <a:spcPct val="100000"/>
              </a:lnSpc>
            </a:pPr>
            <a:r>
              <a:rPr lang="zh-CN" altLang="en-US" sz="3200" b="1" spc="600" dirty="0">
                <a:solidFill>
                  <a:schemeClr val="tx1">
                    <a:lumMod val="75000"/>
                    <a:lumOff val="25000"/>
                  </a:schemeClr>
                </a:solidFill>
                <a:latin typeface="微软雅黑" panose="020B0503020204020204" charset="-122"/>
                <a:ea typeface="微软雅黑" panose="020B0503020204020204" charset="-122"/>
              </a:rPr>
              <a:t>一、活动起源</a:t>
            </a:r>
          </a:p>
        </p:txBody>
      </p:sp>
      <p:sp>
        <p:nvSpPr>
          <p:cNvPr id="2" name="文本框 1"/>
          <p:cNvSpPr txBox="1"/>
          <p:nvPr/>
        </p:nvSpPr>
        <p:spPr>
          <a:xfrm>
            <a:off x="832485" y="2024380"/>
            <a:ext cx="5948045" cy="3876675"/>
          </a:xfrm>
          <a:prstGeom prst="rect">
            <a:avLst/>
          </a:prstGeom>
          <a:noFill/>
        </p:spPr>
        <p:txBody>
          <a:bodyPr wrap="square" rtlCol="0">
            <a:spAutoFit/>
          </a:bodyPr>
          <a:lstStyle/>
          <a:p>
            <a:pPr>
              <a:lnSpc>
                <a:spcPct val="150000"/>
              </a:lnSpc>
            </a:pPr>
            <a:r>
              <a:rPr lang="en-US" altLang="zh-CN" sz="2400" dirty="0"/>
              <a:t>       </a:t>
            </a:r>
            <a:r>
              <a:rPr lang="en-US" altLang="zh-CN" sz="2000" dirty="0"/>
              <a:t> </a:t>
            </a:r>
            <a:r>
              <a:rPr lang="zh-CN" altLang="en-US" sz="2000" dirty="0"/>
              <a:t>班级里开展了《动物，我们的朋友》主题活动，围绕该主题，老师追随孩子的兴趣与需要进行了丰富有趣的活动。其中一条主题线索是“我喜欢的动物”，在孩子们交流讨论的时候有很多孩子都说到了长颈鹿。更多的孩子在自由活动时利用插塑建构长颈鹿</a:t>
            </a:r>
            <a:r>
              <a:rPr lang="zh-CN" altLang="en-US" sz="2000" dirty="0" smtClean="0"/>
              <a:t>。持续</a:t>
            </a:r>
            <a:r>
              <a:rPr lang="zh-CN" altLang="en-US" sz="2000" dirty="0"/>
              <a:t>关注着孩子对长颈鹿的兴趣走向，当孩子们提议要用单元积木搭长颈鹿时</a:t>
            </a:r>
            <a:r>
              <a:rPr lang="zh-CN" altLang="en-US" sz="2000" dirty="0" smtClean="0"/>
              <a:t>，教师欣然</a:t>
            </a:r>
            <a:r>
              <a:rPr lang="zh-CN" altLang="en-US" sz="2000" dirty="0"/>
              <a:t>赞同，</a:t>
            </a:r>
            <a:r>
              <a:rPr lang="zh-CN" altLang="en-US" sz="2000" dirty="0" smtClean="0"/>
              <a:t>于是长颈鹿</a:t>
            </a:r>
            <a:r>
              <a:rPr lang="zh-CN" altLang="en-US" sz="2000" dirty="0"/>
              <a:t>的成长记开始了。</a:t>
            </a:r>
          </a:p>
        </p:txBody>
      </p:sp>
      <p:grpSp>
        <p:nvGrpSpPr>
          <p:cNvPr id="40" name="组合 42"/>
          <p:cNvGrpSpPr/>
          <p:nvPr/>
        </p:nvGrpSpPr>
        <p:grpSpPr>
          <a:xfrm>
            <a:off x="7052945" y="2221230"/>
            <a:ext cx="4584065" cy="3745230"/>
            <a:chOff x="9332" y="11781"/>
            <a:chExt cx="4242" cy="3290"/>
          </a:xfrm>
        </p:grpSpPr>
        <p:pic>
          <p:nvPicPr>
            <p:cNvPr id="46" name="图片 21" descr="IMG_5643(20200107-195952)"/>
            <p:cNvPicPr>
              <a:picLocks noChangeAspect="1"/>
            </p:cNvPicPr>
            <p:nvPr/>
          </p:nvPicPr>
          <p:blipFill>
            <a:blip r:embed="rId4"/>
            <a:stretch>
              <a:fillRect/>
            </a:stretch>
          </p:blipFill>
          <p:spPr>
            <a:xfrm>
              <a:off x="9332" y="11781"/>
              <a:ext cx="4242" cy="2729"/>
            </a:xfrm>
            <a:prstGeom prst="rect">
              <a:avLst/>
            </a:prstGeom>
          </p:spPr>
        </p:pic>
        <p:sp>
          <p:nvSpPr>
            <p:cNvPr id="47" name="文本框 40"/>
            <p:cNvSpPr txBox="1"/>
            <p:nvPr/>
          </p:nvSpPr>
          <p:spPr>
            <a:xfrm>
              <a:off x="9840" y="14576"/>
              <a:ext cx="3258" cy="495"/>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lnSpc>
                  <a:spcPct val="100000"/>
                </a:lnSpc>
              </a:pPr>
              <a:r>
                <a:rPr lang="zh-CN" altLang="en-US" b="1" kern="100">
                  <a:latin typeface="微软雅黑" panose="020B0503020204020204" charset="-122"/>
                  <a:ea typeface="微软雅黑" panose="020B0503020204020204" charset="-122"/>
                  <a:cs typeface="微软雅黑" panose="020B0503020204020204" charset="-122"/>
                  <a:sym typeface="Times New Roman" panose="02020603050405020304"/>
                </a:rPr>
                <a:t>幼儿建构的</a:t>
              </a:r>
              <a:r>
                <a:rPr lang="en-US" altLang="zh-CN" b="1" kern="100">
                  <a:latin typeface="微软雅黑" panose="020B0503020204020204" charset="-122"/>
                  <a:ea typeface="微软雅黑" panose="020B0503020204020204" charset="-122"/>
                  <a:cs typeface="微软雅黑" panose="020B0503020204020204" charset="-122"/>
                  <a:sym typeface="Times New Roman" panose="02020603050405020304"/>
                </a:rPr>
                <a:t>各类积塑长颈鹿作品</a:t>
              </a:r>
            </a:p>
          </p:txBody>
        </p:sp>
      </p:grpSp>
    </p:spTree>
    <p:custDataLst>
      <p:tags r:id="rId1"/>
    </p:custData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087880" y="988695"/>
            <a:ext cx="7921625" cy="912495"/>
          </a:xfrm>
          <a:prstGeom prst="rect">
            <a:avLst/>
          </a:prstGeom>
          <a:noFill/>
        </p:spPr>
        <p:txBody>
          <a:bodyPr wrap="square" rtlCol="0" anchor="ctr" anchorCtr="0"/>
          <a:lstStyle/>
          <a:p>
            <a:pPr algn="ctr" fontAlgn="auto">
              <a:lnSpc>
                <a:spcPct val="100000"/>
              </a:lnSpc>
            </a:pPr>
            <a:r>
              <a:rPr lang="zh-CN" altLang="en-US" sz="3200" b="1" spc="600" dirty="0">
                <a:solidFill>
                  <a:schemeClr val="tx1">
                    <a:lumMod val="75000"/>
                    <a:lumOff val="25000"/>
                  </a:schemeClr>
                </a:solidFill>
                <a:latin typeface="微软雅黑" panose="020B0503020204020204" charset="-122"/>
                <a:ea typeface="微软雅黑" panose="020B0503020204020204" charset="-122"/>
              </a:rPr>
              <a:t>第三次搭建：漂亮的长颈鹿</a:t>
            </a:r>
          </a:p>
        </p:txBody>
      </p:sp>
      <p:sp>
        <p:nvSpPr>
          <p:cNvPr id="2" name="文本框 1"/>
          <p:cNvSpPr txBox="1"/>
          <p:nvPr/>
        </p:nvSpPr>
        <p:spPr>
          <a:xfrm>
            <a:off x="1393190" y="2258695"/>
            <a:ext cx="9719310" cy="2953385"/>
          </a:xfrm>
          <a:prstGeom prst="rect">
            <a:avLst/>
          </a:prstGeom>
          <a:noFill/>
        </p:spPr>
        <p:txBody>
          <a:bodyPr wrap="square" rtlCol="0">
            <a:spAutoFit/>
          </a:bodyPr>
          <a:lstStyle/>
          <a:p>
            <a:pPr>
              <a:lnSpc>
                <a:spcPct val="150000"/>
              </a:lnSpc>
            </a:pPr>
            <a:r>
              <a:rPr lang="en-US" altLang="zh-CN" sz="2400"/>
              <a:t>     </a:t>
            </a: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观察记录：</a:t>
            </a: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经过了一系列的困难，一只又高又大的长颈鹿呈现在大家面前，老师请参与搭建的孩子上前介绍自己的作品，其他</a:t>
            </a:r>
            <a:r>
              <a:rPr lang="zh-CN" altLang="en-US" sz="2000">
                <a:latin typeface="微软雅黑" panose="020B0503020204020204" charset="-122"/>
                <a:ea typeface="微软雅黑" panose="020B0503020204020204" charset="-122"/>
                <a:cs typeface="微软雅黑" panose="020B0503020204020204" charset="-122"/>
                <a:sym typeface="+mn-ea"/>
              </a:rPr>
              <a:t>孩子们纷纷拍手赞叹：</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这只长颈鹿真的是长颈鹿，好高呀！</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一起搭建的孩子听了都露出了笑脸。但是铭铭却在这时举手说：</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这只长颈鹿没有角，长颈鹿头上有两只角的，我觉得这只长颈鹿不漂亮。</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于是大家仔细一看，长颈鹿的头上确实少了两只角。</a:t>
            </a:r>
          </a:p>
          <a:p>
            <a:pPr>
              <a:lnSpc>
                <a:spcPct val="150000"/>
              </a:lnSpc>
            </a:pP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5630" y="594995"/>
            <a:ext cx="3959860" cy="4281805"/>
          </a:xfrm>
        </p:spPr>
        <p:txBody>
          <a:bodyPr/>
          <a:lstStyle/>
          <a:p>
            <a:pPr>
              <a:lnSpc>
                <a:spcPct val="150000"/>
              </a:lnSpc>
            </a:pP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思考与分析：</a:t>
            </a:r>
            <a:r>
              <a:rPr lang="zh-CN" altLang="en-US" sz="2000" b="0">
                <a:latin typeface="微软雅黑" panose="020B0503020204020204" charset="-122"/>
                <a:ea typeface="微软雅黑" panose="020B0503020204020204" charset="-122"/>
              </a:rPr>
              <a:t>孩子对长颈鹿的深刻印象是其主要的外形特征，如：很高，脖子很长，腿很长。但忽略了长颈鹿外形的细节，也因此在建构作品中没有体现出来。</a:t>
            </a:r>
            <a:endParaRPr lang="en-US" altLang="zh-CN" sz="2000" b="0">
              <a:latin typeface="微软雅黑" panose="020B0503020204020204" charset="-122"/>
              <a:ea typeface="微软雅黑" panose="020B0503020204020204" charset="-122"/>
            </a:endParaRPr>
          </a:p>
        </p:txBody>
      </p:sp>
      <p:pic>
        <p:nvPicPr>
          <p:cNvPr id="3" name="图片 2" descr="EE5DC6F75698D504986D090008C234D7"/>
          <p:cNvPicPr>
            <a:picLocks noChangeAspect="1"/>
          </p:cNvPicPr>
          <p:nvPr/>
        </p:nvPicPr>
        <p:blipFill>
          <a:blip r:embed="rId3"/>
          <a:srcRect l="16403" t="10636" r="31480"/>
          <a:stretch>
            <a:fillRect/>
          </a:stretch>
        </p:blipFill>
        <p:spPr>
          <a:xfrm>
            <a:off x="6049645" y="673735"/>
            <a:ext cx="4284980" cy="5510530"/>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charset="-122"/>
                <a:ea typeface="微软雅黑" panose="020B0503020204020204" charset="-122"/>
              </a:rPr>
              <a:t>介入与支持</a:t>
            </a:r>
          </a:p>
        </p:txBody>
      </p:sp>
      <p:sp>
        <p:nvSpPr>
          <p:cNvPr id="100" name="文本框 99"/>
          <p:cNvSpPr txBox="1"/>
          <p:nvPr/>
        </p:nvSpPr>
        <p:spPr>
          <a:xfrm>
            <a:off x="579755" y="922655"/>
            <a:ext cx="4019550" cy="4246245"/>
          </a:xfrm>
          <a:prstGeom prst="rect">
            <a:avLst/>
          </a:prstGeom>
          <a:noFill/>
          <a:ln w="9525">
            <a:noFill/>
          </a:ln>
        </p:spPr>
        <p:txBody>
          <a:bodyPr wrap="square">
            <a:spAutoFit/>
          </a:bodyPr>
          <a:lstStyle/>
          <a:p>
            <a:pPr indent="306070">
              <a:lnSpc>
                <a:spcPct val="150000"/>
              </a:lnSpc>
              <a:spcBef>
                <a:spcPts val="0"/>
              </a:spcBef>
              <a:spcAft>
                <a:spcPts val="0"/>
              </a:spcAft>
            </a:pP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⒈再</a:t>
            </a:r>
            <a:r>
              <a:rPr lang="zh-CN" sz="2000" b="1">
                <a:latin typeface="微软雅黑" panose="020B0503020204020204" charset="-122"/>
                <a:ea typeface="微软雅黑" panose="020B0503020204020204" charset="-122"/>
                <a:cs typeface="微软雅黑" panose="020B0503020204020204" charset="-122"/>
              </a:rPr>
              <a:t>观察，明细节。</a:t>
            </a:r>
          </a:p>
          <a:p>
            <a:pPr indent="306070">
              <a:lnSpc>
                <a:spcPct val="150000"/>
              </a:lnSpc>
              <a:spcBef>
                <a:spcPts val="0"/>
              </a:spcBef>
              <a:spcAft>
                <a:spcPts val="0"/>
              </a:spcAft>
            </a:pPr>
            <a:r>
              <a:rPr lang="zh-CN" sz="2000">
                <a:latin typeface="微软雅黑" panose="020B0503020204020204" charset="-122"/>
                <a:ea typeface="微软雅黑" panose="020B0503020204020204" charset="-122"/>
                <a:cs typeface="微软雅黑" panose="020B0503020204020204" charset="-122"/>
              </a:rPr>
              <a:t>  引导幼儿观察长颈鹿的一些细节，比如头上的角有茸毛、尾巴末端有一束长毛、颈背有鬃毛。在观察、对比、发现的基础上鼓励幼儿在下一次的建构游戏中有所体现。</a:t>
            </a:r>
          </a:p>
          <a:p>
            <a:pPr indent="306070">
              <a:lnSpc>
                <a:spcPct val="150000"/>
              </a:lnSpc>
              <a:spcBef>
                <a:spcPts val="0"/>
              </a:spcBef>
              <a:spcAft>
                <a:spcPts val="0"/>
              </a:spcAft>
            </a:pPr>
            <a:r>
              <a:rPr lang="zh-CN" sz="2000">
                <a:latin typeface="微软雅黑" panose="020B0503020204020204" charset="-122"/>
                <a:ea typeface="微软雅黑" panose="020B0503020204020204" charset="-122"/>
                <a:cs typeface="微软雅黑" panose="020B0503020204020204" charset="-122"/>
              </a:rPr>
              <a:t>   </a:t>
            </a:r>
            <a:r>
              <a:rPr lang="zh-CN" sz="2000" b="1">
                <a:latin typeface="微软雅黑" panose="020B0503020204020204" charset="-122"/>
                <a:ea typeface="微软雅黑" panose="020B0503020204020204" charset="-122"/>
                <a:cs typeface="微软雅黑" panose="020B0503020204020204" charset="-122"/>
              </a:rPr>
              <a:t> ⒉展细节，做提示。</a:t>
            </a:r>
            <a:endParaRPr lang="zh-CN" sz="2000">
              <a:latin typeface="微软雅黑" panose="020B0503020204020204" charset="-122"/>
              <a:ea typeface="微软雅黑" panose="020B0503020204020204" charset="-122"/>
              <a:cs typeface="微软雅黑" panose="020B0503020204020204" charset="-122"/>
            </a:endParaRPr>
          </a:p>
          <a:p>
            <a:pPr indent="306070">
              <a:lnSpc>
                <a:spcPct val="150000"/>
              </a:lnSpc>
              <a:spcBef>
                <a:spcPts val="0"/>
              </a:spcBef>
              <a:spcAft>
                <a:spcPts val="0"/>
              </a:spcAft>
            </a:pPr>
            <a:r>
              <a:rPr lang="zh-CN" sz="2000">
                <a:latin typeface="微软雅黑" panose="020B0503020204020204" charset="-122"/>
                <a:ea typeface="微软雅黑" panose="020B0503020204020204" charset="-122"/>
                <a:cs typeface="微软雅黑" panose="020B0503020204020204" charset="-122"/>
              </a:rPr>
              <a:t>    老师将这些细节图展示在建构区中，随时给予幼儿提示。</a:t>
            </a:r>
          </a:p>
        </p:txBody>
      </p:sp>
      <p:pic>
        <p:nvPicPr>
          <p:cNvPr id="3" name="图片 2" descr="IMG_5713"/>
          <p:cNvPicPr>
            <a:picLocks noChangeAspect="1"/>
          </p:cNvPicPr>
          <p:nvPr/>
        </p:nvPicPr>
        <p:blipFill>
          <a:blip r:embed="rId3"/>
          <a:srcRect l="6392" t="1526" r="8786" b="2804"/>
          <a:stretch>
            <a:fillRect/>
          </a:stretch>
        </p:blipFill>
        <p:spPr>
          <a:xfrm rot="16200000">
            <a:off x="6111875" y="99695"/>
            <a:ext cx="3917315" cy="5892165"/>
          </a:xfrm>
          <a:prstGeom prst="rect">
            <a:avLst/>
          </a:prstGeom>
        </p:spPr>
      </p:pic>
      <p:sp>
        <p:nvSpPr>
          <p:cNvPr id="4" name="文本框 3"/>
          <p:cNvSpPr txBox="1"/>
          <p:nvPr/>
        </p:nvSpPr>
        <p:spPr>
          <a:xfrm>
            <a:off x="990600" y="5196205"/>
            <a:ext cx="10010775" cy="1291590"/>
          </a:xfrm>
          <a:prstGeom prst="rect">
            <a:avLst/>
          </a:prstGeom>
          <a:noFill/>
        </p:spPr>
        <p:txBody>
          <a:bodyPr wrap="square" rtlCol="0">
            <a:spAutoFit/>
          </a:bodyPr>
          <a:lstStyle/>
          <a:p>
            <a:pPr>
              <a:lnSpc>
                <a:spcPct val="150000"/>
              </a:lnSpc>
            </a:pPr>
            <a:r>
              <a:rPr lang="en-US" altLang="zh-CN" sz="2000" b="1" dirty="0">
                <a:latin typeface="微软雅黑" panose="020B0503020204020204" charset="-122"/>
                <a:ea typeface="微软雅黑" panose="020B0503020204020204" charset="-122"/>
                <a:cs typeface="微软雅黑" panose="020B0503020204020204" charset="-122"/>
              </a:rPr>
              <a:t>       </a:t>
            </a:r>
            <a:r>
              <a:rPr lang="zh-CN" altLang="en-US" sz="2000" b="1" dirty="0" smtClean="0">
                <a:latin typeface="微软雅黑" panose="020B0503020204020204" charset="-122"/>
                <a:ea typeface="微软雅黑" panose="020B0503020204020204" charset="-122"/>
                <a:cs typeface="微软雅黑" panose="020B0503020204020204" charset="-122"/>
              </a:rPr>
              <a:t>思考</a:t>
            </a:r>
            <a:r>
              <a:rPr lang="zh-CN" altLang="en-US" sz="2000" b="1" dirty="0">
                <a:latin typeface="微软雅黑" panose="020B0503020204020204" charset="-122"/>
                <a:ea typeface="微软雅黑" panose="020B0503020204020204" charset="-122"/>
                <a:cs typeface="微软雅黑" panose="020B0503020204020204" charset="-122"/>
              </a:rPr>
              <a:t>：</a:t>
            </a:r>
            <a:r>
              <a:rPr lang="zh-CN" altLang="en-US" sz="2000" dirty="0">
                <a:latin typeface="微软雅黑" panose="020B0503020204020204" charset="-122"/>
                <a:ea typeface="微软雅黑" panose="020B0503020204020204" charset="-122"/>
                <a:cs typeface="微软雅黑" panose="020B0503020204020204" charset="-122"/>
              </a:rPr>
              <a:t>作为大班年龄段的幼儿应该提供其交互评价的机会，通过同伴之间相互评价，能够帮助幼儿收集更多信息，在获得认同感的同时，也能进一步完善自己的作品。</a:t>
            </a:r>
            <a:endParaRPr lang="en-US" altLang="zh-CN" dirty="0">
              <a:latin typeface="微软雅黑" panose="020B0503020204020204" charset="-122"/>
              <a:ea typeface="微软雅黑" panose="020B0503020204020204" charset="-122"/>
            </a:endParaRPr>
          </a:p>
          <a:p>
            <a:endParaRPr lang="zh-CN" altLang="en-US" dirty="0"/>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5734"/>
          <p:cNvPicPr>
            <a:picLocks noChangeAspect="1"/>
          </p:cNvPicPr>
          <p:nvPr/>
        </p:nvPicPr>
        <p:blipFill>
          <a:blip r:embed="rId3"/>
          <a:srcRect l="8344" r="13423"/>
          <a:stretch>
            <a:fillRect/>
          </a:stretch>
        </p:blipFill>
        <p:spPr>
          <a:xfrm>
            <a:off x="3210560" y="1577340"/>
            <a:ext cx="2254885" cy="3622040"/>
          </a:xfrm>
          <a:prstGeom prst="rect">
            <a:avLst/>
          </a:prstGeom>
        </p:spPr>
      </p:pic>
      <p:pic>
        <p:nvPicPr>
          <p:cNvPr id="3" name="图片 2" descr="IMG_5735"/>
          <p:cNvPicPr>
            <a:picLocks noChangeAspect="1"/>
          </p:cNvPicPr>
          <p:nvPr/>
        </p:nvPicPr>
        <p:blipFill>
          <a:blip r:embed="rId4"/>
          <a:srcRect l="9441" t="5579" r="10007"/>
          <a:stretch>
            <a:fillRect/>
          </a:stretch>
        </p:blipFill>
        <p:spPr>
          <a:xfrm>
            <a:off x="5758815" y="1577340"/>
            <a:ext cx="2316480" cy="3622040"/>
          </a:xfrm>
          <a:prstGeom prst="rect">
            <a:avLst/>
          </a:prstGeom>
        </p:spPr>
      </p:pic>
      <p:pic>
        <p:nvPicPr>
          <p:cNvPr id="4" name="图片 3" descr="IMG_5737"/>
          <p:cNvPicPr>
            <a:picLocks noChangeAspect="1"/>
          </p:cNvPicPr>
          <p:nvPr/>
        </p:nvPicPr>
        <p:blipFill>
          <a:blip r:embed="rId5"/>
          <a:srcRect l="19094" t="2229" r="20576" b="2640"/>
          <a:stretch>
            <a:fillRect/>
          </a:stretch>
        </p:blipFill>
        <p:spPr>
          <a:xfrm>
            <a:off x="8444865" y="308610"/>
            <a:ext cx="2938145" cy="5698490"/>
          </a:xfrm>
          <a:prstGeom prst="rect">
            <a:avLst/>
          </a:prstGeom>
        </p:spPr>
      </p:pic>
      <p:pic>
        <p:nvPicPr>
          <p:cNvPr id="5" name="图片 4" descr="IMG_5733"/>
          <p:cNvPicPr>
            <a:picLocks noChangeAspect="1"/>
          </p:cNvPicPr>
          <p:nvPr/>
        </p:nvPicPr>
        <p:blipFill>
          <a:blip r:embed="rId6"/>
          <a:srcRect l="25986" t="6009" r="30137"/>
          <a:stretch>
            <a:fillRect/>
          </a:stretch>
        </p:blipFill>
        <p:spPr>
          <a:xfrm>
            <a:off x="669925" y="1577340"/>
            <a:ext cx="2253615" cy="3622040"/>
          </a:xfrm>
          <a:prstGeom prst="rect">
            <a:avLst/>
          </a:prstGeom>
        </p:spPr>
      </p:pic>
      <p:sp>
        <p:nvSpPr>
          <p:cNvPr id="6" name="标题 5"/>
          <p:cNvSpPr>
            <a:spLocks noGrp="1"/>
          </p:cNvSpPr>
          <p:nvPr>
            <p:ph type="title"/>
          </p:nvPr>
        </p:nvSpPr>
        <p:spPr>
          <a:xfrm>
            <a:off x="1243330" y="372745"/>
            <a:ext cx="1887220" cy="723900"/>
          </a:xfrm>
        </p:spPr>
        <p:txBody>
          <a:bodyPr/>
          <a:lstStyle/>
          <a:p>
            <a:r>
              <a:rPr lang="zh-CN" altLang="en-US" sz="2800">
                <a:latin typeface="微软雅黑" panose="020B0503020204020204" charset="-122"/>
                <a:ea typeface="微软雅黑" panose="020B0503020204020204" charset="-122"/>
              </a:rPr>
              <a:t>作品欣赏</a:t>
            </a:r>
          </a:p>
        </p:txBody>
      </p:sp>
      <p:sp>
        <p:nvSpPr>
          <p:cNvPr id="76" name="文本框 76"/>
          <p:cNvSpPr txBox="1"/>
          <p:nvPr/>
        </p:nvSpPr>
        <p:spPr>
          <a:xfrm>
            <a:off x="842570" y="5278764"/>
            <a:ext cx="1908911" cy="29717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1400"/>
              </a:lnSpc>
            </a:pPr>
            <a:r>
              <a:rPr lang="zh-CN" altLang="en-US" sz="1600" kern="100">
                <a:latin typeface="微软雅黑" panose="020B0503020204020204" charset="-122"/>
                <a:ea typeface="微软雅黑" panose="020B0503020204020204" charset="-122"/>
                <a:cs typeface="微软雅黑" panose="020B0503020204020204" charset="-122"/>
                <a:sym typeface="Times New Roman" panose="02020603050405020304"/>
              </a:rPr>
              <a:t>选择较短的小圆柱表示长颈鹿的角。</a:t>
            </a:r>
          </a:p>
        </p:txBody>
      </p:sp>
      <p:sp>
        <p:nvSpPr>
          <p:cNvPr id="7" name="文本框 76"/>
          <p:cNvSpPr txBox="1"/>
          <p:nvPr/>
        </p:nvSpPr>
        <p:spPr>
          <a:xfrm>
            <a:off x="3357805" y="5278764"/>
            <a:ext cx="1908911" cy="29717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1400"/>
              </a:lnSpc>
            </a:pPr>
            <a:r>
              <a:rPr lang="zh-CN" altLang="en-US" sz="1600" kern="100">
                <a:latin typeface="微软雅黑" panose="020B0503020204020204" charset="-122"/>
                <a:ea typeface="微软雅黑" panose="020B0503020204020204" charset="-122"/>
                <a:cs typeface="微软雅黑" panose="020B0503020204020204" charset="-122"/>
                <a:sym typeface="Times New Roman" panose="02020603050405020304"/>
              </a:rPr>
              <a:t>在已经搭建好的脖子缝隙中，插入基本块，表现脖颈处的鬃毛。</a:t>
            </a:r>
          </a:p>
        </p:txBody>
      </p:sp>
      <p:sp>
        <p:nvSpPr>
          <p:cNvPr id="8" name="文本框 76"/>
          <p:cNvSpPr txBox="1"/>
          <p:nvPr/>
        </p:nvSpPr>
        <p:spPr>
          <a:xfrm>
            <a:off x="5962575" y="5278764"/>
            <a:ext cx="1908911" cy="29717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1400"/>
              </a:lnSpc>
            </a:pPr>
            <a:r>
              <a:rPr lang="zh-CN" altLang="en-US" sz="1600" kern="100">
                <a:latin typeface="微软雅黑" panose="020B0503020204020204" charset="-122"/>
                <a:ea typeface="微软雅黑" panose="020B0503020204020204" charset="-122"/>
                <a:cs typeface="微软雅黑" panose="020B0503020204020204" charset="-122"/>
                <a:sym typeface="Times New Roman" panose="02020603050405020304"/>
              </a:rPr>
              <a:t>多块基本块表现尾巴下端的毛。</a:t>
            </a:r>
          </a:p>
        </p:txBody>
      </p:sp>
      <p:sp>
        <p:nvSpPr>
          <p:cNvPr id="9" name="文本框 76"/>
          <p:cNvSpPr txBox="1"/>
          <p:nvPr/>
        </p:nvSpPr>
        <p:spPr>
          <a:xfrm>
            <a:off x="8531225" y="6007100"/>
            <a:ext cx="2764790" cy="29718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1400"/>
              </a:lnSpc>
            </a:pPr>
            <a:r>
              <a:rPr lang="zh-CN" altLang="en-US" sz="1600" kern="100">
                <a:latin typeface="微软雅黑" panose="020B0503020204020204" charset="-122"/>
                <a:ea typeface="微软雅黑" panose="020B0503020204020204" charset="-122"/>
                <a:cs typeface="微软雅黑" panose="020B0503020204020204" charset="-122"/>
                <a:sym typeface="Times New Roman" panose="02020603050405020304"/>
              </a:rPr>
              <a:t>利用多种小块积木装饰身体。</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3942080" y="973455"/>
            <a:ext cx="4544060" cy="912495"/>
          </a:xfrm>
          <a:prstGeom prst="rect">
            <a:avLst/>
          </a:prstGeom>
          <a:noFill/>
        </p:spPr>
        <p:txBody>
          <a:bodyPr wrap="square" rtlCol="0" anchor="ctr" anchorCtr="0"/>
          <a:lstStyle/>
          <a:p>
            <a:pPr algn="ctr" fontAlgn="auto">
              <a:lnSpc>
                <a:spcPct val="100000"/>
              </a:lnSpc>
            </a:pPr>
            <a:r>
              <a:rPr lang="zh-CN" altLang="en-US" sz="3200" b="1" spc="600" dirty="0">
                <a:solidFill>
                  <a:schemeClr val="tx1">
                    <a:lumMod val="75000"/>
                    <a:lumOff val="25000"/>
                  </a:schemeClr>
                </a:solidFill>
                <a:latin typeface="微软雅黑" panose="020B0503020204020204" charset="-122"/>
                <a:ea typeface="微软雅黑" panose="020B0503020204020204" charset="-122"/>
              </a:rPr>
              <a:t>四、幼儿学习与发展</a:t>
            </a:r>
          </a:p>
        </p:txBody>
      </p:sp>
      <p:sp>
        <p:nvSpPr>
          <p:cNvPr id="2" name="文本框 1"/>
          <p:cNvSpPr txBox="1"/>
          <p:nvPr/>
        </p:nvSpPr>
        <p:spPr>
          <a:xfrm>
            <a:off x="718820" y="2111375"/>
            <a:ext cx="4109085" cy="3415030"/>
          </a:xfrm>
          <a:prstGeom prst="rect">
            <a:avLst/>
          </a:prstGeom>
          <a:noFill/>
        </p:spPr>
        <p:txBody>
          <a:bodyPr wrap="square" rtlCol="0">
            <a:spAutoFit/>
          </a:bodyPr>
          <a:lstStyle/>
          <a:p>
            <a:pPr>
              <a:lnSpc>
                <a:spcPct val="150000"/>
              </a:lnSpc>
            </a:pPr>
            <a:r>
              <a:rPr lang="en-US" altLang="zh-CN" sz="2400"/>
              <a:t>     </a:t>
            </a:r>
            <a:r>
              <a:rPr lang="en-US" altLang="zh-CN"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在长达一个月以“长颈鹿”为主题的建构活动中，能清楚地看到幼儿的成长足迹。</a:t>
            </a:r>
          </a:p>
          <a:p>
            <a:pPr>
              <a:lnSpc>
                <a:spcPct val="150000"/>
              </a:lnSpc>
            </a:pPr>
            <a:r>
              <a:rPr sz="2000">
                <a:latin typeface="微软雅黑" panose="020B0503020204020204" charset="-122"/>
                <a:ea typeface="微软雅黑" panose="020B0503020204020204" charset="-122"/>
                <a:cs typeface="微软雅黑" panose="020B0503020204020204" charset="-122"/>
              </a:rPr>
              <a:t>        ㈠建构能力的提升。</a:t>
            </a:r>
          </a:p>
          <a:p>
            <a:pPr>
              <a:lnSpc>
                <a:spcPct val="150000"/>
              </a:lnSpc>
            </a:pPr>
            <a:r>
              <a:rPr sz="2000">
                <a:latin typeface="微软雅黑" panose="020B0503020204020204" charset="-122"/>
                <a:ea typeface="微软雅黑" panose="020B0503020204020204" charset="-122"/>
                <a:cs typeface="微软雅黑" panose="020B0503020204020204" charset="-122"/>
              </a:rPr>
              <a:t>        建构能力包含基本建构技能和造型能力，幼儿在对单元积木的操作行为反映了他们建构能力的提升。</a:t>
            </a:r>
          </a:p>
        </p:txBody>
      </p:sp>
      <p:graphicFrame>
        <p:nvGraphicFramePr>
          <p:cNvPr id="3" name="表格 2"/>
          <p:cNvGraphicFramePr/>
          <p:nvPr>
            <p:custDataLst>
              <p:tags r:id="rId3"/>
            </p:custDataLst>
          </p:nvPr>
        </p:nvGraphicFramePr>
        <p:xfrm>
          <a:off x="5298440" y="2111375"/>
          <a:ext cx="5917565" cy="3425190"/>
        </p:xfrm>
        <a:graphic>
          <a:graphicData uri="http://schemas.openxmlformats.org/drawingml/2006/table">
            <a:tbl>
              <a:tblPr firstRow="1" bandRow="1">
                <a:tableStyleId>{5940675A-B579-460E-94D1-54222C63F5DA}</a:tableStyleId>
              </a:tblPr>
              <a:tblGrid>
                <a:gridCol w="495300"/>
                <a:gridCol w="2426335"/>
                <a:gridCol w="2995930"/>
              </a:tblGrid>
              <a:tr h="368300">
                <a:tc>
                  <a:txBody>
                    <a:bodyPr/>
                    <a:lstStyle/>
                    <a:p>
                      <a:pPr indent="0">
                        <a:buNone/>
                      </a:pP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原有经验</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新的经验</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r>
              <a:tr h="1597025">
                <a:tc>
                  <a:txBody>
                    <a:bodyPr/>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基本技能</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垂直垒高、架空、平铺</a:t>
                      </a:r>
                      <a:r>
                        <a:rPr lang="zh-CN" altLang="en-US" sz="1600" b="0">
                          <a:latin typeface="微软雅黑" panose="020B0503020204020204" charset="-122"/>
                          <a:ea typeface="微软雅黑" panose="020B0503020204020204" charset="-122"/>
                          <a:cs typeface="宋体" panose="02010600030101010101" pitchFamily="2" charset="-122"/>
                        </a:rPr>
                        <a:t>。</a:t>
                      </a:r>
                      <a:endParaRPr lang="en-US" sz="1600" b="0">
                        <a:latin typeface="微软雅黑" panose="020B0503020204020204" charset="-122"/>
                        <a:ea typeface="微软雅黑" panose="020B0503020204020204" charset="-122"/>
                        <a:cs typeface="宋体" panose="02010600030101010101" pitchFamily="2" charset="-122"/>
                      </a:endParaRPr>
                    </a:p>
                    <a:p>
                      <a:pPr indent="0">
                        <a:lnSpc>
                          <a:spcPct val="150000"/>
                        </a:lnSpc>
                        <a:buNone/>
                      </a:pPr>
                      <a:r>
                        <a:rPr lang="en-US" sz="1600" b="0">
                          <a:latin typeface="微软雅黑" panose="020B0503020204020204" charset="-122"/>
                          <a:ea typeface="微软雅黑" panose="020B0503020204020204" charset="-122"/>
                          <a:cs typeface="宋体" panose="02010600030101010101" pitchFamily="2" charset="-122"/>
                        </a:rPr>
                        <a:t>某些技能需要成人的帮助</a:t>
                      </a:r>
                      <a:r>
                        <a:rPr lang="zh-CN" altLang="en-US" sz="1600" b="0">
                          <a:latin typeface="微软雅黑" panose="020B0503020204020204" charset="-122"/>
                          <a:ea typeface="微软雅黑" panose="020B0503020204020204" charset="-122"/>
                          <a:cs typeface="宋体" panose="02010600030101010101" pitchFamily="2" charset="-122"/>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600" b="0">
                          <a:latin typeface="微软雅黑" panose="020B0503020204020204" charset="-122"/>
                          <a:ea typeface="微软雅黑" panose="020B0503020204020204" charset="-122"/>
                          <a:cs typeface="宋体" panose="02010600030101010101" pitchFamily="2" charset="-122"/>
                        </a:rPr>
                        <a:t>交叉垒高、围合与架空的组合</a:t>
                      </a:r>
                      <a:r>
                        <a:rPr lang="zh-CN" sz="1600" b="0">
                          <a:latin typeface="微软雅黑" panose="020B0503020204020204" charset="-122"/>
                          <a:ea typeface="微软雅黑" panose="020B0503020204020204" charset="-122"/>
                          <a:cs typeface="宋体" panose="02010600030101010101" pitchFamily="2" charset="-122"/>
                        </a:rPr>
                        <a:t>、转向连接。</a:t>
                      </a:r>
                      <a:endParaRPr lang="en-US" sz="1600" b="0">
                        <a:latin typeface="微软雅黑" panose="020B0503020204020204" charset="-122"/>
                        <a:ea typeface="微软雅黑" panose="020B0503020204020204" charset="-122"/>
                        <a:cs typeface="宋体" panose="02010600030101010101" pitchFamily="2" charset="-122"/>
                      </a:endParaRPr>
                    </a:p>
                    <a:p>
                      <a:pPr indent="0">
                        <a:lnSpc>
                          <a:spcPct val="150000"/>
                        </a:lnSpc>
                        <a:buNone/>
                      </a:pPr>
                      <a:r>
                        <a:rPr lang="en-US" sz="1600" b="0">
                          <a:latin typeface="微软雅黑" panose="020B0503020204020204" charset="-122"/>
                          <a:ea typeface="微软雅黑" panose="020B0503020204020204" charset="-122"/>
                          <a:cs typeface="宋体" panose="02010600030101010101" pitchFamily="2" charset="-122"/>
                        </a:rPr>
                        <a:t>能够</a:t>
                      </a:r>
                      <a:r>
                        <a:rPr lang="zh-CN" altLang="en-US" sz="1600" b="0">
                          <a:latin typeface="微软雅黑" panose="020B0503020204020204" charset="-122"/>
                          <a:ea typeface="微软雅黑" panose="020B0503020204020204" charset="-122"/>
                          <a:cs typeface="宋体" panose="02010600030101010101" pitchFamily="2" charset="-122"/>
                        </a:rPr>
                        <a:t>与同伴或</a:t>
                      </a:r>
                      <a:r>
                        <a:rPr lang="en-US" sz="1600" b="0">
                          <a:latin typeface="微软雅黑" panose="020B0503020204020204" charset="-122"/>
                          <a:ea typeface="微软雅黑" panose="020B0503020204020204" charset="-122"/>
                          <a:cs typeface="宋体" panose="02010600030101010101" pitchFamily="2" charset="-122"/>
                        </a:rPr>
                        <a:t>独立</a:t>
                      </a:r>
                      <a:r>
                        <a:rPr lang="zh-CN" altLang="en-US" sz="1600" b="0">
                          <a:latin typeface="微软雅黑" panose="020B0503020204020204" charset="-122"/>
                          <a:ea typeface="微软雅黑" panose="020B0503020204020204" charset="-122"/>
                          <a:cs typeface="宋体" panose="02010600030101010101" pitchFamily="2" charset="-122"/>
                        </a:rPr>
                        <a:t>运用多种建构技能</a:t>
                      </a:r>
                      <a:r>
                        <a:rPr lang="en-US" sz="1600" b="0">
                          <a:latin typeface="微软雅黑" panose="020B0503020204020204" charset="-122"/>
                          <a:ea typeface="微软雅黑" panose="020B0503020204020204" charset="-122"/>
                          <a:cs typeface="宋体" panose="02010600030101010101" pitchFamily="2" charset="-122"/>
                        </a:rPr>
                        <a:t>完成</a:t>
                      </a:r>
                      <a:r>
                        <a:rPr lang="zh-CN" altLang="en-US" sz="1600" b="0">
                          <a:latin typeface="微软雅黑" panose="020B0503020204020204" charset="-122"/>
                          <a:ea typeface="微软雅黑" panose="020B0503020204020204" charset="-122"/>
                          <a:cs typeface="宋体" panose="02010600030101010101" pitchFamily="2" charset="-122"/>
                        </a:rPr>
                        <a:t>建构作品。</a:t>
                      </a:r>
                      <a:endParaRPr lang="en-US" sz="1600" b="0">
                        <a:latin typeface="微软雅黑" panose="020B0503020204020204" charset="-122"/>
                        <a:ea typeface="微软雅黑" panose="020B0503020204020204" charset="-122"/>
                        <a:cs typeface="宋体" panose="02010600030101010101" pitchFamily="2" charset="-122"/>
                      </a:endParaRPr>
                    </a:p>
                    <a:p>
                      <a:pPr indent="0">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建构技能的迁移运用</a:t>
                      </a:r>
                      <a:r>
                        <a:rPr lang="zh-CN" altLang="en-US" sz="1600" b="0">
                          <a:latin typeface="微软雅黑" panose="020B0503020204020204" charset="-122"/>
                          <a:ea typeface="微软雅黑" panose="020B0503020204020204" charset="-122"/>
                          <a:cs typeface="宋体" panose="02010600030101010101" pitchFamily="2" charset="-122"/>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28090">
                <a:tc>
                  <a:txBody>
                    <a:bodyPr/>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造型能力</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lnSpc>
                          <a:spcPct val="150000"/>
                        </a:lnSpc>
                        <a:buNone/>
                      </a:pPr>
                      <a:r>
                        <a:rPr lang="en-US" sz="1600" b="0">
                          <a:latin typeface="微软雅黑" panose="020B0503020204020204" charset="-122"/>
                          <a:ea typeface="微软雅黑" panose="020B0503020204020204" charset="-122"/>
                          <a:cs typeface="宋体" panose="02010600030101010101" pitchFamily="2" charset="-122"/>
                        </a:rPr>
                        <a:t>根据平面图片搭建立体的长颈鹿造型</a:t>
                      </a:r>
                      <a:r>
                        <a:rPr lang="zh-CN" altLang="en-US" sz="1600" b="0">
                          <a:latin typeface="微软雅黑" panose="020B0503020204020204" charset="-122"/>
                          <a:ea typeface="微软雅黑" panose="020B0503020204020204" charset="-122"/>
                          <a:cs typeface="宋体" panose="02010600030101010101" pitchFamily="2" charset="-122"/>
                        </a:rPr>
                        <a:t>，能表现主要外形特征</a:t>
                      </a:r>
                      <a:r>
                        <a:rPr lang="en-US" sz="1600" b="0">
                          <a:latin typeface="微软雅黑" panose="020B0503020204020204" charset="-122"/>
                          <a:ea typeface="微软雅黑" panose="020B0503020204020204" charset="-122"/>
                          <a:cs typeface="宋体" panose="02010600030101010101" pitchFamily="2" charset="-122"/>
                        </a:rPr>
                        <a:t>。</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600" b="0">
                          <a:latin typeface="微软雅黑" panose="020B0503020204020204" charset="-122"/>
                          <a:ea typeface="微软雅黑" panose="020B0503020204020204" charset="-122"/>
                          <a:cs typeface="宋体" panose="02010600030101010101" pitchFamily="2" charset="-122"/>
                        </a:rPr>
                        <a:t>能运用小块积木进行细节装饰</a:t>
                      </a:r>
                      <a:r>
                        <a:rPr lang="zh-CN" altLang="en-US" sz="1600" b="0">
                          <a:latin typeface="微软雅黑" panose="020B0503020204020204" charset="-122"/>
                          <a:ea typeface="微软雅黑" panose="020B0503020204020204" charset="-122"/>
                          <a:cs typeface="宋体" panose="02010600030101010101" pitchFamily="2" charset="-122"/>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1"/>
    </p:custData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0720" y="977265"/>
            <a:ext cx="2286000" cy="3793490"/>
          </a:xfrm>
        </p:spPr>
        <p:txBody>
          <a:bodyPr/>
          <a:lstStyle/>
          <a:p>
            <a:pPr>
              <a:lnSpc>
                <a:spcPct val="150000"/>
              </a:lnSpc>
            </a:pPr>
            <a:r>
              <a:rPr lang="en-US" altLang="zh-CN" sz="2000" b="0"/>
              <a:t>      </a:t>
            </a:r>
            <a:r>
              <a:rPr lang="zh-CN" altLang="en-US" sz="2000" b="0"/>
              <a:t>㈡幼儿其他方面的发展。</a:t>
            </a:r>
            <a:br>
              <a:rPr lang="zh-CN" altLang="en-US" sz="2000" b="0"/>
            </a:br>
            <a:r>
              <a:rPr lang="zh-CN" altLang="en-US" sz="2000" b="0"/>
              <a:t>      在整个建构过程中，幼儿表现出积极的态度和良好的行为倾向，同时也收获了很多有益经验。</a:t>
            </a:r>
            <a:br>
              <a:rPr lang="zh-CN" altLang="en-US" sz="2000" b="0"/>
            </a:br>
            <a:endParaRPr lang="zh-CN" altLang="en-US" sz="2000" b="0"/>
          </a:p>
        </p:txBody>
      </p:sp>
      <p:graphicFrame>
        <p:nvGraphicFramePr>
          <p:cNvPr id="3" name="表格 2"/>
          <p:cNvGraphicFramePr/>
          <p:nvPr>
            <p:custDataLst>
              <p:tags r:id="rId2"/>
            </p:custDataLst>
          </p:nvPr>
        </p:nvGraphicFramePr>
        <p:xfrm>
          <a:off x="3251200" y="638175"/>
          <a:ext cx="4089400" cy="3453130"/>
        </p:xfrm>
        <a:graphic>
          <a:graphicData uri="http://schemas.openxmlformats.org/drawingml/2006/table">
            <a:tbl>
              <a:tblPr firstRow="1" bandRow="1">
                <a:tableStyleId>{5940675A-B579-460E-94D1-54222C63F5DA}</a:tableStyleId>
              </a:tblPr>
              <a:tblGrid>
                <a:gridCol w="855345"/>
                <a:gridCol w="684530"/>
                <a:gridCol w="2549525"/>
              </a:tblGrid>
              <a:tr h="687705">
                <a:tc rowSpan="4">
                  <a:txBody>
                    <a:bodyPr/>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社会性</a:t>
                      </a:r>
                    </a:p>
                    <a:p>
                      <a:pPr indent="0" algn="ctr">
                        <a:buNone/>
                      </a:pPr>
                      <a:r>
                        <a:rPr lang="en-US" sz="1600" b="1">
                          <a:latin typeface="微软雅黑" panose="020B0503020204020204" charset="-122"/>
                          <a:ea typeface="微软雅黑" panose="020B0503020204020204" charset="-122"/>
                          <a:cs typeface="宋体" panose="02010600030101010101" pitchFamily="2" charset="-122"/>
                        </a:rPr>
                        <a:t>发展</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rowSpan="3">
                  <a:txBody>
                    <a:bodyPr/>
                    <a:lstStyle/>
                    <a:p>
                      <a:pPr indent="0" algn="ctr">
                        <a:buNone/>
                      </a:pPr>
                      <a:r>
                        <a:rPr lang="zh-CN" altLang="en-US" sz="1400" b="0">
                          <a:latin typeface="微软雅黑" panose="020B0503020204020204" charset="-122"/>
                          <a:ea typeface="微软雅黑" panose="020B0503020204020204" charset="-122"/>
                          <a:cs typeface="宋体" panose="02010600030101010101" pitchFamily="2" charset="-122"/>
                        </a:rPr>
                        <a:t>人际</a:t>
                      </a:r>
                    </a:p>
                    <a:p>
                      <a:pPr indent="0" algn="ctr">
                        <a:buNone/>
                      </a:pPr>
                      <a:r>
                        <a:rPr lang="zh-CN" altLang="en-US" sz="1400" b="0">
                          <a:latin typeface="微软雅黑" panose="020B0503020204020204" charset="-122"/>
                          <a:ea typeface="微软雅黑" panose="020B0503020204020204" charset="-122"/>
                          <a:cs typeface="宋体" panose="02010600030101010101" pitchFamily="2" charset="-122"/>
                        </a:rPr>
                        <a:t>交往</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400" b="0">
                          <a:latin typeface="微软雅黑" panose="020B0503020204020204" charset="-122"/>
                          <a:ea typeface="微软雅黑" panose="020B0503020204020204" charset="-122"/>
                          <a:cs typeface="宋体" panose="02010600030101010101" pitchFamily="2" charset="-122"/>
                        </a:rPr>
                        <a:t>乐意分享自己的建构经验，</a:t>
                      </a:r>
                      <a:r>
                        <a:rPr lang="zh-CN" altLang="en-US" sz="1400" b="0">
                          <a:latin typeface="微软雅黑" panose="020B0503020204020204" charset="-122"/>
                          <a:ea typeface="微软雅黑" panose="020B0503020204020204" charset="-122"/>
                          <a:cs typeface="宋体" panose="02010600030101010101" pitchFamily="2" charset="-122"/>
                        </a:rPr>
                        <a:t>与同伴</a:t>
                      </a:r>
                      <a:r>
                        <a:rPr lang="en-US" sz="1400" b="0">
                          <a:latin typeface="微软雅黑" panose="020B0503020204020204" charset="-122"/>
                          <a:ea typeface="微软雅黑" panose="020B0503020204020204" charset="-122"/>
                          <a:cs typeface="宋体" panose="02010600030101010101" pitchFamily="2" charset="-122"/>
                        </a:rPr>
                        <a:t>一起解决搭建过程中出现的问题。</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925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400" b="0">
                          <a:latin typeface="微软雅黑" panose="020B0503020204020204" charset="-122"/>
                          <a:ea typeface="微软雅黑" panose="020B0503020204020204" charset="-122"/>
                          <a:cs typeface="宋体" panose="02010600030101010101" pitchFamily="2" charset="-122"/>
                        </a:rPr>
                        <a:t>能接受他人的建议：其他幼儿提出长颈鹿不够高大，尝试重新建构。</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0700">
                <a:tc vMerge="1">
                  <a:txBody>
                    <a:bodyPr/>
                    <a:lstStyle/>
                    <a:p>
                      <a:endParaRPr lang="zh-CN"/>
                    </a:p>
                  </a:txBody>
                  <a:tcPr/>
                </a:tc>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zh-CN" altLang="en-US" sz="1400">
                          <a:latin typeface="微软雅黑" panose="020B0503020204020204" charset="-122"/>
                          <a:ea typeface="微软雅黑" panose="020B0503020204020204" charset="-122"/>
                          <a:cs typeface="宋体" panose="02010600030101010101" pitchFamily="2" charset="-122"/>
                          <a:sym typeface="+mn-ea"/>
                        </a:rPr>
                        <a:t>分工</a:t>
                      </a:r>
                      <a:r>
                        <a:rPr lang="en-US" sz="1400">
                          <a:latin typeface="微软雅黑" panose="020B0503020204020204" charset="-122"/>
                          <a:ea typeface="微软雅黑" panose="020B0503020204020204" charset="-122"/>
                          <a:cs typeface="宋体" panose="02010600030101010101" pitchFamily="2" charset="-122"/>
                          <a:sym typeface="+mn-ea"/>
                        </a:rPr>
                        <a:t>合作：他人需要时能提供帮助；在高处搭建时会分工，一个传递积木，一个搭建。</a:t>
                      </a:r>
                      <a:endParaRPr lang="en-US" altLang="en-US" sz="1400" b="0">
                        <a:latin typeface="微软雅黑" panose="020B0503020204020204" charset="-122"/>
                        <a:ea typeface="微软雅黑" panose="020B0503020204020204"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277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zh-CN" altLang="en-US" sz="1400" b="0">
                          <a:latin typeface="微软雅黑" panose="020B0503020204020204" charset="-122"/>
                          <a:ea typeface="微软雅黑" panose="020B0503020204020204" charset="-122"/>
                          <a:cs typeface="宋体" panose="02010600030101010101" pitchFamily="2" charset="-122"/>
                        </a:rPr>
                        <a:t>社会</a:t>
                      </a:r>
                    </a:p>
                    <a:p>
                      <a:pPr indent="0" algn="ctr">
                        <a:buNone/>
                      </a:pPr>
                      <a:r>
                        <a:rPr lang="zh-CN" altLang="en-US" sz="1400" b="0">
                          <a:latin typeface="微软雅黑" panose="020B0503020204020204" charset="-122"/>
                          <a:ea typeface="微软雅黑" panose="020B0503020204020204" charset="-122"/>
                          <a:cs typeface="宋体" panose="02010600030101010101" pitchFamily="2" charset="-122"/>
                        </a:rPr>
                        <a:t>适应</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zh-CN" altLang="en-US" sz="1400" b="0">
                          <a:latin typeface="微软雅黑" panose="020B0503020204020204" charset="-122"/>
                          <a:ea typeface="微软雅黑" panose="020B0503020204020204" charset="-122"/>
                          <a:cs typeface="宋体" panose="02010600030101010101" pitchFamily="2" charset="-122"/>
                        </a:rPr>
                        <a:t>能与同伴共同制定建构计划。</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4" name="表格 3"/>
          <p:cNvGraphicFramePr/>
          <p:nvPr>
            <p:custDataLst>
              <p:tags r:id="rId3"/>
            </p:custDataLst>
          </p:nvPr>
        </p:nvGraphicFramePr>
        <p:xfrm>
          <a:off x="3251200" y="4091305"/>
          <a:ext cx="4091305" cy="2209165"/>
        </p:xfrm>
        <a:graphic>
          <a:graphicData uri="http://schemas.openxmlformats.org/drawingml/2006/table">
            <a:tbl>
              <a:tblPr firstRow="1" bandRow="1">
                <a:tableStyleId>{5940675A-B579-460E-94D1-54222C63F5DA}</a:tableStyleId>
              </a:tblPr>
              <a:tblGrid>
                <a:gridCol w="855345"/>
                <a:gridCol w="684530"/>
                <a:gridCol w="2551430"/>
              </a:tblGrid>
              <a:tr h="741680">
                <a:tc rowSpan="3">
                  <a:txBody>
                    <a:bodyPr/>
                    <a:lstStyle/>
                    <a:p>
                      <a:pPr indent="0" algn="ctr">
                        <a:buNone/>
                      </a:pPr>
                      <a:endParaRPr lang="en-US" altLang="zh-CN" sz="1600" b="1">
                        <a:latin typeface="微软雅黑" panose="020B0503020204020204" charset="-122"/>
                        <a:ea typeface="微软雅黑" panose="020B0503020204020204" charset="-122"/>
                        <a:sym typeface="微软雅黑" panose="020B0503020204020204" charset="-122"/>
                      </a:endParaRPr>
                    </a:p>
                    <a:p>
                      <a:pPr indent="0" algn="ctr">
                        <a:buNone/>
                      </a:pPr>
                      <a:endParaRPr lang="en-US" altLang="zh-CN" sz="1600" b="1">
                        <a:latin typeface="微软雅黑" panose="020B0503020204020204" charset="-122"/>
                        <a:ea typeface="微软雅黑" panose="020B0503020204020204" charset="-122"/>
                        <a:sym typeface="微软雅黑" panose="020B0503020204020204" charset="-122"/>
                      </a:endParaRPr>
                    </a:p>
                    <a:p>
                      <a:pPr indent="0" algn="ctr">
                        <a:buNone/>
                      </a:pPr>
                      <a:endParaRPr lang="en-US" altLang="zh-CN" sz="1600" b="1">
                        <a:latin typeface="微软雅黑" panose="020B0503020204020204" charset="-122"/>
                        <a:ea typeface="微软雅黑" panose="020B0503020204020204" charset="-122"/>
                        <a:sym typeface="微软雅黑" panose="020B0503020204020204" charset="-122"/>
                      </a:endParaRPr>
                    </a:p>
                    <a:p>
                      <a:pPr indent="0" algn="ctr">
                        <a:buNone/>
                      </a:pPr>
                      <a:r>
                        <a:rPr lang="en-US" altLang="zh-CN" sz="1600" b="1">
                          <a:latin typeface="微软雅黑" panose="020B0503020204020204" charset="-122"/>
                          <a:ea typeface="微软雅黑" panose="020B0503020204020204" charset="-122"/>
                          <a:sym typeface="微软雅黑" panose="020B0503020204020204" charset="-122"/>
                        </a:rPr>
                        <a:t>探究</a:t>
                      </a:r>
                    </a:p>
                    <a:p>
                      <a:pPr indent="0" algn="ctr">
                        <a:buNone/>
                      </a:pPr>
                      <a:r>
                        <a:rPr lang="zh-CN" altLang="en-US" sz="1600" b="1">
                          <a:latin typeface="微软雅黑" panose="020B0503020204020204" charset="-122"/>
                          <a:ea typeface="微软雅黑" panose="020B0503020204020204" charset="-122"/>
                          <a:sym typeface="微软雅黑" panose="020B0503020204020204" charset="-122"/>
                        </a:rPr>
                        <a:t>能力</a:t>
                      </a:r>
                      <a:endParaRPr lang="en-US" altLang="en-US" sz="1600" b="1">
                        <a:latin typeface="微软雅黑" panose="020B0503020204020204" charset="-122"/>
                        <a:ea typeface="微软雅黑" panose="020B0503020204020204" charset="-122"/>
                        <a:cs typeface="宋体" panose="02010600030101010101" pitchFamily="2" charset="-122"/>
                      </a:endParaRPr>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solidFill>
                      <a:srgbClr val="9CC2E5"/>
                    </a:solidFill>
                  </a:tcPr>
                </a:tc>
                <a:tc>
                  <a:txBody>
                    <a:bodyPr/>
                    <a:lstStyle/>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观察</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400">
                          <a:latin typeface="微软雅黑" panose="020B0503020204020204" charset="-122"/>
                          <a:ea typeface="微软雅黑" panose="020B0503020204020204" charset="-122"/>
                          <a:cs typeface="宋体" panose="02010600030101010101" pitchFamily="2" charset="-122"/>
                          <a:sym typeface="+mn-ea"/>
                        </a:rPr>
                        <a:t>通过观察发现并描述长颈鹿的主要特征和细节特征。</a:t>
                      </a:r>
                      <a:endParaRPr lang="en-US" altLang="en-US" sz="1400" b="0">
                        <a:latin typeface="微软雅黑" panose="020B0503020204020204" charset="-122"/>
                        <a:ea typeface="微软雅黑" panose="020B0503020204020204"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755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solidFill>
                      <a:srgbClr val="9CC2E5"/>
                    </a:solidFill>
                  </a:tcPr>
                </a:tc>
                <a:tc>
                  <a:txBody>
                    <a:bodyPr/>
                    <a:lstStyle/>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问题</a:t>
                      </a:r>
                    </a:p>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解决与验证</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400">
                          <a:latin typeface="微软雅黑" panose="020B0503020204020204" charset="-122"/>
                          <a:ea typeface="微软雅黑" panose="020B0503020204020204" charset="-122"/>
                          <a:cs typeface="宋体" panose="02010600030101010101" pitchFamily="2" charset="-122"/>
                          <a:sym typeface="+mn-ea"/>
                        </a:rPr>
                        <a:t>通过实际的的操作寻求又高又稳的建构方法</a:t>
                      </a:r>
                      <a:r>
                        <a:rPr lang="zh-CN" altLang="en-US" sz="1400">
                          <a:latin typeface="微软雅黑" panose="020B0503020204020204" charset="-122"/>
                          <a:ea typeface="微软雅黑" panose="020B0503020204020204" charset="-122"/>
                          <a:cs typeface="宋体" panose="02010600030101010101" pitchFamily="2" charset="-122"/>
                          <a:sym typeface="+mn-ea"/>
                        </a:rPr>
                        <a:t>、尾巴搭建等</a:t>
                      </a:r>
                      <a:r>
                        <a:rPr lang="en-US" sz="1400">
                          <a:latin typeface="微软雅黑" panose="020B0503020204020204" charset="-122"/>
                          <a:ea typeface="微软雅黑" panose="020B0503020204020204" charset="-122"/>
                          <a:cs typeface="宋体" panose="02010600030101010101" pitchFamily="2" charset="-122"/>
                          <a:sym typeface="+mn-ea"/>
                        </a:rPr>
                        <a:t>。</a:t>
                      </a:r>
                      <a:endParaRPr lang="en-US" altLang="en-US" sz="1400" b="0">
                        <a:latin typeface="微软雅黑" panose="020B0503020204020204" charset="-122"/>
                        <a:ea typeface="微软雅黑" panose="020B0503020204020204"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4993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solidFill>
                      <a:srgbClr val="9CC2E5"/>
                    </a:solidFill>
                  </a:tcPr>
                </a:tc>
                <a:tc>
                  <a:txBody>
                    <a:bodyPr/>
                    <a:lstStyle/>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记录</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400">
                          <a:latin typeface="微软雅黑" panose="020B0503020204020204" charset="-122"/>
                          <a:ea typeface="微软雅黑" panose="020B0503020204020204" charset="-122"/>
                          <a:cs typeface="宋体" panose="02010600030101010101" pitchFamily="2" charset="-122"/>
                          <a:sym typeface="+mn-ea"/>
                        </a:rPr>
                        <a:t>能用图画记录</a:t>
                      </a:r>
                      <a:r>
                        <a:rPr lang="zh-CN" altLang="en-US" sz="1400">
                          <a:latin typeface="微软雅黑" panose="020B0503020204020204" charset="-122"/>
                          <a:ea typeface="微软雅黑" panose="020B0503020204020204" charset="-122"/>
                          <a:cs typeface="宋体" panose="02010600030101010101" pitchFamily="2" charset="-122"/>
                          <a:sym typeface="+mn-ea"/>
                        </a:rPr>
                        <a:t>积木替换结果。</a:t>
                      </a:r>
                      <a:endParaRPr lang="zh-CN" altLang="en-US" sz="1400" b="0">
                        <a:latin typeface="微软雅黑" panose="020B0503020204020204" charset="-122"/>
                        <a:ea typeface="微软雅黑" panose="020B0503020204020204"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7" name="表格 6"/>
          <p:cNvGraphicFramePr/>
          <p:nvPr>
            <p:custDataLst>
              <p:tags r:id="rId4"/>
            </p:custDataLst>
          </p:nvPr>
        </p:nvGraphicFramePr>
        <p:xfrm>
          <a:off x="7339965" y="638175"/>
          <a:ext cx="4245610" cy="4380865"/>
        </p:xfrm>
        <a:graphic>
          <a:graphicData uri="http://schemas.openxmlformats.org/drawingml/2006/table">
            <a:tbl>
              <a:tblPr firstRow="1" bandRow="1">
                <a:tableStyleId>{5940675A-B579-460E-94D1-54222C63F5DA}</a:tableStyleId>
              </a:tblPr>
              <a:tblGrid>
                <a:gridCol w="877570"/>
                <a:gridCol w="684530"/>
                <a:gridCol w="2683510"/>
              </a:tblGrid>
              <a:tr h="1180465">
                <a:tc rowSpan="5">
                  <a:txBody>
                    <a:bodyPr/>
                    <a:lstStyle/>
                    <a:p>
                      <a:pPr indent="0" algn="ctr">
                        <a:buNone/>
                      </a:pPr>
                      <a:endParaRPr lang="en-US" sz="1600" b="1">
                        <a:latin typeface="微软雅黑" panose="020B0503020204020204" charset="-122"/>
                        <a:ea typeface="微软雅黑" panose="020B0503020204020204" charset="-122"/>
                        <a:cs typeface="宋体" panose="02010600030101010101" pitchFamily="2" charset="-122"/>
                        <a:sym typeface="+mn-ea"/>
                      </a:endParaRPr>
                    </a:p>
                    <a:p>
                      <a:pPr indent="0" algn="ctr">
                        <a:buNone/>
                      </a:pPr>
                      <a:endParaRPr lang="en-US" sz="1600" b="1">
                        <a:latin typeface="微软雅黑" panose="020B0503020204020204" charset="-122"/>
                        <a:ea typeface="微软雅黑" panose="020B0503020204020204" charset="-122"/>
                        <a:cs typeface="宋体" panose="02010600030101010101" pitchFamily="2" charset="-122"/>
                        <a:sym typeface="+mn-ea"/>
                      </a:endParaRPr>
                    </a:p>
                    <a:p>
                      <a:pPr indent="0" algn="ctr">
                        <a:buNone/>
                      </a:pPr>
                      <a:r>
                        <a:rPr lang="en-US" sz="1600" b="1">
                          <a:latin typeface="微软雅黑" panose="020B0503020204020204" charset="-122"/>
                          <a:ea typeface="微软雅黑" panose="020B0503020204020204" charset="-122"/>
                          <a:cs typeface="宋体" panose="02010600030101010101" pitchFamily="2" charset="-122"/>
                          <a:sym typeface="+mn-ea"/>
                        </a:rPr>
                        <a:t>数学</a:t>
                      </a:r>
                      <a:endParaRPr lang="en-US" altLang="en-US" sz="1600" b="1">
                        <a:latin typeface="微软雅黑" panose="020B0503020204020204" charset="-122"/>
                        <a:ea typeface="微软雅黑" panose="020B0503020204020204" charset="-122"/>
                        <a:cs typeface="宋体" panose="02010600030101010101" pitchFamily="2" charset="-122"/>
                        <a:sym typeface="+mn-ea"/>
                      </a:endParaRPr>
                    </a:p>
                    <a:p>
                      <a:pPr indent="0" algn="ctr">
                        <a:buNone/>
                      </a:pPr>
                      <a:r>
                        <a:rPr lang="en-US" sz="1600" b="1">
                          <a:latin typeface="微软雅黑" panose="020B0503020204020204" charset="-122"/>
                          <a:ea typeface="微软雅黑" panose="020B0503020204020204" charset="-122"/>
                          <a:cs typeface="宋体" panose="02010600030101010101" pitchFamily="2" charset="-122"/>
                          <a:sym typeface="+mn-ea"/>
                        </a:rPr>
                        <a:t>认知</a:t>
                      </a:r>
                      <a:endParaRPr lang="en-US" altLang="en-US" sz="1600" b="1">
                        <a:latin typeface="微软雅黑" panose="020B0503020204020204" charset="-122"/>
                        <a:ea typeface="微软雅黑" panose="020B0503020204020204" charset="-122"/>
                        <a:cs typeface="宋体" panose="02010600030101010101" pitchFamily="2" charset="-122"/>
                        <a:sym typeface="+mn-ea"/>
                      </a:endParaRPr>
                    </a:p>
                    <a:p>
                      <a:pPr indent="0" algn="ctr">
                        <a:buNone/>
                      </a:pPr>
                      <a:endParaRPr lang="en-US" altLang="zh-CN" sz="1600" b="1">
                        <a:latin typeface="微软雅黑" panose="020B0503020204020204" charset="-122"/>
                        <a:ea typeface="微软雅黑" panose="020B0503020204020204" charset="-122"/>
                      </a:endParaRPr>
                    </a:p>
                    <a:p>
                      <a:pPr indent="0" algn="ctr">
                        <a:buNone/>
                      </a:pP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rowSpan="2">
                  <a:txBody>
                    <a:bodyPr/>
                    <a:lstStyle/>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形状</a:t>
                      </a:r>
                    </a:p>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与</a:t>
                      </a:r>
                    </a:p>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空间</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400" b="0">
                          <a:latin typeface="微软雅黑" panose="020B0503020204020204" charset="-122"/>
                          <a:ea typeface="微软雅黑" panose="020B0503020204020204" charset="-122"/>
                          <a:cs typeface="宋体" panose="02010600030101010101" pitchFamily="2" charset="-122"/>
                        </a:rPr>
                        <a:t>图形的组合</a:t>
                      </a:r>
                      <a:r>
                        <a:rPr lang="zh-CN" sz="1400" b="0">
                          <a:latin typeface="微软雅黑" panose="020B0503020204020204" charset="-122"/>
                          <a:ea typeface="微软雅黑" panose="020B0503020204020204" charset="-122"/>
                          <a:cs typeface="宋体" panose="02010600030101010101" pitchFamily="2" charset="-122"/>
                        </a:rPr>
                        <a:t>、替代</a:t>
                      </a:r>
                      <a:r>
                        <a:rPr lang="en-US" sz="1400" b="0">
                          <a:latin typeface="微软雅黑" panose="020B0503020204020204" charset="-122"/>
                          <a:ea typeface="微软雅黑" panose="020B0503020204020204" charset="-122"/>
                          <a:cs typeface="宋体" panose="02010600030101010101" pitchFamily="2" charset="-122"/>
                        </a:rPr>
                        <a:t>关系：两个半圆可以组成圆形；四倍块积木不够时可以用两个双倍块作</a:t>
                      </a:r>
                      <a:r>
                        <a:rPr lang="zh-CN" altLang="en-US" sz="1400" b="0">
                          <a:latin typeface="微软雅黑" panose="020B0503020204020204" charset="-122"/>
                          <a:ea typeface="微软雅黑" panose="020B0503020204020204" charset="-122"/>
                          <a:cs typeface="宋体" panose="02010600030101010101" pitchFamily="2" charset="-122"/>
                        </a:rPr>
                        <a:t>替代</a:t>
                      </a:r>
                      <a:r>
                        <a:rPr lang="en-US" sz="1400" b="0">
                          <a:latin typeface="微软雅黑" panose="020B0503020204020204" charset="-122"/>
                          <a:ea typeface="微软雅黑" panose="020B0503020204020204" charset="-122"/>
                          <a:cs typeface="宋体" panose="02010600030101010101" pitchFamily="2" charset="-122"/>
                        </a:rPr>
                        <a:t>。</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1495">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zh-CN" altLang="en-US" sz="1400" b="0">
                          <a:latin typeface="微软雅黑" panose="020B0503020204020204" charset="-122"/>
                          <a:ea typeface="微软雅黑" panose="020B0503020204020204" charset="-122"/>
                          <a:cs typeface="宋体" panose="02010600030101010101" pitchFamily="2" charset="-122"/>
                        </a:rPr>
                        <a:t>能用长方体、圆柱体、大半圆、小三角等常见的几何图形拼搭出长颈鹿的造型。</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2">
                  <a:txBody>
                    <a:bodyPr/>
                    <a:lstStyle/>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测量</a:t>
                      </a:r>
                    </a:p>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与</a:t>
                      </a:r>
                    </a:p>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比较</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zh-CN" altLang="en-US" sz="1400" b="0">
                          <a:latin typeface="微软雅黑" panose="020B0503020204020204" charset="-122"/>
                          <a:ea typeface="微软雅黑" panose="020B0503020204020204" charset="-122"/>
                          <a:cs typeface="宋体" panose="02010600030101010101" pitchFamily="2" charset="-122"/>
                        </a:rPr>
                        <a:t>能通过目测，直接比较四倍块比三倍快更长。</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690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solidFill>
                      <a:srgbClr val="9CC2E5"/>
                    </a:solidFill>
                  </a:tcPr>
                </a:tc>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zh-CN" altLang="en-US" sz="1400" b="0">
                          <a:latin typeface="微软雅黑" panose="020B0503020204020204" charset="-122"/>
                          <a:ea typeface="微软雅黑" panose="020B0503020204020204" charset="-122"/>
                          <a:cs typeface="宋体" panose="02010600030101010101" pitchFamily="2" charset="-122"/>
                        </a:rPr>
                        <a:t>在使用大圆柱这一同种材料</a:t>
                      </a:r>
                      <a:r>
                        <a:rPr lang="zh-CN" altLang="en-US" sz="1400">
                          <a:latin typeface="微软雅黑" panose="020B0503020204020204" charset="-122"/>
                          <a:ea typeface="微软雅黑" panose="020B0503020204020204" charset="-122"/>
                          <a:cs typeface="宋体" panose="02010600030101010101" pitchFamily="2" charset="-122"/>
                          <a:sym typeface="+mn-ea"/>
                        </a:rPr>
                        <a:t>垂直叠放</a:t>
                      </a:r>
                      <a:r>
                        <a:rPr lang="zh-CN" altLang="en-US" sz="1400" b="0">
                          <a:latin typeface="微软雅黑" panose="020B0503020204020204" charset="-122"/>
                          <a:ea typeface="微软雅黑" panose="020B0503020204020204" charset="-122"/>
                          <a:cs typeface="宋体" panose="02010600030101010101" pitchFamily="2" charset="-122"/>
                        </a:rPr>
                        <a:t>时，知道</a:t>
                      </a:r>
                      <a:r>
                        <a:rPr lang="en-US" altLang="zh-CN" sz="1400" b="0">
                          <a:latin typeface="微软雅黑" panose="020B0503020204020204" charset="-122"/>
                          <a:ea typeface="微软雅黑" panose="020B0503020204020204" charset="-122"/>
                          <a:cs typeface="宋体" panose="02010600030101010101" pitchFamily="2" charset="-122"/>
                        </a:rPr>
                        <a:t>4</a:t>
                      </a:r>
                      <a:r>
                        <a:rPr lang="zh-CN" altLang="en-US" sz="1400" b="0">
                          <a:latin typeface="微软雅黑" panose="020B0503020204020204" charset="-122"/>
                          <a:ea typeface="微软雅黑" panose="020B0503020204020204" charset="-122"/>
                          <a:cs typeface="宋体" panose="02010600030101010101" pitchFamily="2" charset="-122"/>
                        </a:rPr>
                        <a:t>个垒起来比</a:t>
                      </a:r>
                      <a:r>
                        <a:rPr lang="en-US" altLang="zh-CN" sz="1400" b="0">
                          <a:latin typeface="微软雅黑" panose="020B0503020204020204" charset="-122"/>
                          <a:ea typeface="微软雅黑" panose="020B0503020204020204" charset="-122"/>
                          <a:cs typeface="宋体" panose="02010600030101010101" pitchFamily="2" charset="-122"/>
                        </a:rPr>
                        <a:t>3</a:t>
                      </a:r>
                      <a:r>
                        <a:rPr lang="zh-CN" altLang="en-US" sz="1400" b="0">
                          <a:latin typeface="微软雅黑" panose="020B0503020204020204" charset="-122"/>
                          <a:ea typeface="微软雅黑" panose="020B0503020204020204" charset="-122"/>
                          <a:cs typeface="宋体" panose="02010600030101010101" pitchFamily="2" charset="-122"/>
                        </a:rPr>
                        <a:t>个垒起来要高。</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690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solidFill>
                      <a:srgbClr val="9CC2E5"/>
                    </a:solidFill>
                  </a:tcPr>
                </a:tc>
                <a:tc>
                  <a:txBody>
                    <a:bodyPr/>
                    <a:lstStyle/>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数量</a:t>
                      </a:r>
                    </a:p>
                    <a:p>
                      <a:pPr indent="0" algn="ctr">
                        <a:buNone/>
                      </a:pPr>
                      <a:r>
                        <a:rPr lang="zh-CN" altLang="en-US" sz="1400" b="0">
                          <a:latin typeface="微软雅黑" panose="020B0503020204020204" charset="-122"/>
                          <a:ea typeface="微软雅黑" panose="020B0503020204020204" charset="-122"/>
                          <a:cs typeface="宋体" panose="02010600030101010101" pitchFamily="2" charset="-122"/>
                          <a:sym typeface="+mn-ea"/>
                        </a:rPr>
                        <a:t>关系</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zh-CN" altLang="en-US" sz="1400" b="0">
                          <a:latin typeface="微软雅黑" panose="020B0503020204020204" charset="-122"/>
                          <a:ea typeface="微软雅黑" panose="020B0503020204020204" charset="-122"/>
                          <a:cs typeface="宋体" panose="02010600030101010101" pitchFamily="2" charset="-122"/>
                        </a:rPr>
                        <a:t>估数：在制定建构计划时，能推断可能会使用到的积木数量。</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8" name="表格 7"/>
          <p:cNvGraphicFramePr/>
          <p:nvPr>
            <p:custDataLst>
              <p:tags r:id="rId5"/>
            </p:custDataLst>
          </p:nvPr>
        </p:nvGraphicFramePr>
        <p:xfrm>
          <a:off x="7342505" y="5021580"/>
          <a:ext cx="4246880" cy="1280160"/>
        </p:xfrm>
        <a:graphic>
          <a:graphicData uri="http://schemas.openxmlformats.org/drawingml/2006/table">
            <a:tbl>
              <a:tblPr firstRow="1" bandRow="1">
                <a:tableStyleId>{5940675A-B579-460E-94D1-54222C63F5DA}</a:tableStyleId>
              </a:tblPr>
              <a:tblGrid>
                <a:gridCol w="876935"/>
                <a:gridCol w="684530"/>
                <a:gridCol w="2685415"/>
              </a:tblGrid>
              <a:tr h="640080">
                <a:tc rowSpan="2">
                  <a:txBody>
                    <a:bodyPr/>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学习</a:t>
                      </a:r>
                    </a:p>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品质</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lgn="ctr">
                        <a:lnSpc>
                          <a:spcPct val="100000"/>
                        </a:lnSpc>
                        <a:buNone/>
                      </a:pPr>
                      <a:r>
                        <a:rPr lang="zh-CN" altLang="en-US" sz="1400" b="0">
                          <a:latin typeface="微软雅黑" panose="020B0503020204020204" charset="-122"/>
                          <a:ea typeface="微软雅黑" panose="020B0503020204020204" charset="-122"/>
                          <a:cs typeface="宋体" panose="02010600030101010101" pitchFamily="2" charset="-122"/>
                        </a:rPr>
                        <a:t>良好行为倾向</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zh-CN" altLang="en-US" sz="1400" b="0">
                          <a:latin typeface="微软雅黑" panose="020B0503020204020204" charset="-122"/>
                          <a:ea typeface="微软雅黑" panose="020B0503020204020204" charset="-122"/>
                          <a:cs typeface="宋体" panose="02010600030101010101" pitchFamily="2" charset="-122"/>
                          <a:sym typeface="+mn-ea"/>
                        </a:rPr>
                        <a:t>在整个建构游戏中积极主动、认真专注、不怕困难、乐于尝试。</a:t>
                      </a:r>
                      <a:endParaRPr lang="en-US" altLang="en-US" sz="1400" b="0">
                        <a:latin typeface="微软雅黑" panose="020B0503020204020204" charset="-122"/>
                        <a:ea typeface="微软雅黑" panose="020B0503020204020204"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039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lnSpc>
                          <a:spcPct val="100000"/>
                        </a:lnSpc>
                        <a:buNone/>
                      </a:pPr>
                      <a:r>
                        <a:rPr lang="zh-CN" altLang="en-US" sz="1400" b="0">
                          <a:latin typeface="微软雅黑" panose="020B0503020204020204" charset="-122"/>
                          <a:ea typeface="微软雅黑" panose="020B0503020204020204" charset="-122"/>
                          <a:cs typeface="宋体" panose="02010600030101010101" pitchFamily="2" charset="-122"/>
                        </a:rPr>
                        <a:t>敢于</a:t>
                      </a:r>
                    </a:p>
                    <a:p>
                      <a:pPr indent="0" algn="ctr">
                        <a:lnSpc>
                          <a:spcPct val="100000"/>
                        </a:lnSpc>
                        <a:buNone/>
                      </a:pPr>
                      <a:r>
                        <a:rPr lang="zh-CN" altLang="en-US" sz="1400" b="0">
                          <a:latin typeface="微软雅黑" panose="020B0503020204020204" charset="-122"/>
                          <a:ea typeface="微软雅黑" panose="020B0503020204020204" charset="-122"/>
                          <a:cs typeface="宋体" panose="02010600030101010101" pitchFamily="2" charset="-122"/>
                        </a:rPr>
                        <a:t>探究</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400">
                          <a:latin typeface="微软雅黑" panose="020B0503020204020204" charset="-122"/>
                          <a:ea typeface="微软雅黑" panose="020B0503020204020204" charset="-122"/>
                          <a:cs typeface="宋体" panose="02010600030101010101" pitchFamily="2" charset="-122"/>
                          <a:sym typeface="+mn-ea"/>
                        </a:rPr>
                        <a:t>能发现问题，并尝试通过合作、讨论解决问题。</a:t>
                      </a:r>
                      <a:endParaRPr lang="en-US" altLang="en-US" sz="1400" b="0">
                        <a:latin typeface="微软雅黑" panose="020B0503020204020204" charset="-122"/>
                        <a:ea typeface="微软雅黑" panose="020B0503020204020204"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3942080" y="973455"/>
            <a:ext cx="4544060" cy="912495"/>
          </a:xfrm>
          <a:prstGeom prst="rect">
            <a:avLst/>
          </a:prstGeom>
          <a:noFill/>
        </p:spPr>
        <p:txBody>
          <a:bodyPr wrap="square" rtlCol="0" anchor="ctr" anchorCtr="0"/>
          <a:lstStyle/>
          <a:p>
            <a:pPr algn="ctr" fontAlgn="auto">
              <a:lnSpc>
                <a:spcPct val="100000"/>
              </a:lnSpc>
            </a:pPr>
            <a:r>
              <a:rPr lang="zh-CN" altLang="en-US" sz="3200" b="1" spc="600" dirty="0">
                <a:solidFill>
                  <a:schemeClr val="tx1">
                    <a:lumMod val="75000"/>
                    <a:lumOff val="25000"/>
                  </a:schemeClr>
                </a:solidFill>
                <a:latin typeface="微软雅黑" panose="020B0503020204020204" charset="-122"/>
                <a:ea typeface="微软雅黑" panose="020B0503020204020204" charset="-122"/>
              </a:rPr>
              <a:t>五、教师的支持策略</a:t>
            </a:r>
          </a:p>
        </p:txBody>
      </p:sp>
      <p:sp>
        <p:nvSpPr>
          <p:cNvPr id="3" name="文本框 2"/>
          <p:cNvSpPr txBox="1"/>
          <p:nvPr/>
        </p:nvSpPr>
        <p:spPr>
          <a:xfrm>
            <a:off x="1572260" y="1972310"/>
            <a:ext cx="8893175" cy="3322955"/>
          </a:xfrm>
          <a:prstGeom prst="rect">
            <a:avLst/>
          </a:prstGeom>
          <a:noFill/>
          <a:ln w="9525">
            <a:noFill/>
          </a:ln>
        </p:spPr>
        <p:txBody>
          <a:bodyPr wrap="square">
            <a:spAutoFit/>
          </a:bodyPr>
          <a:lstStyle/>
          <a:p>
            <a:pPr indent="0">
              <a:lnSpc>
                <a:spcPct val="150000"/>
              </a:lnSpc>
            </a:pPr>
            <a:r>
              <a:rPr lang="en-US" altLang="zh-CN" sz="2000" b="1">
                <a:latin typeface="微软雅黑" panose="020B0503020204020204" charset="-122"/>
                <a:ea typeface="微软雅黑" panose="020B0503020204020204" charset="-122"/>
                <a:cs typeface="微软雅黑" panose="020B0503020204020204" charset="-122"/>
              </a:rPr>
              <a:t>       </a:t>
            </a:r>
            <a:r>
              <a:rPr lang="zh-CN" sz="2000" b="1">
                <a:latin typeface="微软雅黑" panose="020B0503020204020204" charset="-122"/>
                <a:ea typeface="微软雅黑" panose="020B0503020204020204" charset="-122"/>
                <a:cs typeface="微软雅黑" panose="020B0503020204020204" charset="-122"/>
              </a:rPr>
              <a:t>㈠准备：充足的表象累积</a:t>
            </a:r>
          </a:p>
          <a:p>
            <a:pPr indent="0">
              <a:lnSpc>
                <a:spcPct val="150000"/>
              </a:lnSpc>
            </a:pPr>
            <a:r>
              <a:rPr lang="zh-CN" sz="2000" b="1">
                <a:latin typeface="微软雅黑" panose="020B0503020204020204" charset="-122"/>
                <a:ea typeface="微软雅黑" panose="020B0503020204020204" charset="-122"/>
                <a:cs typeface="微软雅黑" panose="020B0503020204020204" charset="-122"/>
              </a:rPr>
              <a:t>       </a:t>
            </a:r>
            <a:r>
              <a:rPr lang="zh-CN" sz="2000">
                <a:latin typeface="微软雅黑" panose="020B0503020204020204" charset="-122"/>
                <a:ea typeface="微软雅黑" panose="020B0503020204020204" charset="-122"/>
                <a:cs typeface="微软雅黑" panose="020B0503020204020204" charset="-122"/>
              </a:rPr>
              <a:t>建构游戏开始前，教师应有目的地引导幼儿对建构物体进行观察。</a:t>
            </a:r>
            <a:r>
              <a:rPr lang="zh-CN" sz="2000">
                <a:latin typeface="微软雅黑" panose="020B0503020204020204" charset="-122"/>
                <a:ea typeface="微软雅黑" panose="020B0503020204020204" charset="-122"/>
                <a:cs typeface="微软雅黑" panose="020B0503020204020204" charset="-122"/>
                <a:sym typeface="+mn-ea"/>
              </a:rPr>
              <a:t>因此教师在让幼儿实际建构长颈鹿前，通过图片、视频、肢体扮演，让幼儿从不同的角度</a:t>
            </a:r>
            <a:r>
              <a:rPr lang="zh-CN" sz="2000">
                <a:latin typeface="微软雅黑" panose="020B0503020204020204" charset="-122"/>
                <a:ea typeface="微软雅黑" panose="020B0503020204020204" charset="-122"/>
                <a:cs typeface="微软雅黑" panose="020B0503020204020204" charset="-122"/>
              </a:rPr>
              <a:t>对长颈鹿的身体比例、结构进行感知与理解。另外在建构过程中，进一步引导幼儿发现长颈鹿的细节特征，并利用图片呈现出这些不同的部位，让幼儿既能了解长颈鹿的主要外形特征，又能关注到它的局部特征，从而</a:t>
            </a:r>
            <a:r>
              <a:rPr lang="zh-CN" sz="2000">
                <a:latin typeface="微软雅黑" panose="020B0503020204020204" charset="-122"/>
                <a:ea typeface="微软雅黑" panose="020B0503020204020204" charset="-122"/>
                <a:cs typeface="微软雅黑" panose="020B0503020204020204" charset="-122"/>
                <a:sym typeface="+mn-ea"/>
              </a:rPr>
              <a:t>帮助幼儿储备丰富的表象。</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40460" y="573405"/>
            <a:ext cx="10065385" cy="5631180"/>
          </a:xfrm>
          <a:prstGeom prst="rect">
            <a:avLst/>
          </a:prstGeom>
          <a:noFill/>
        </p:spPr>
        <p:txBody>
          <a:bodyPr wrap="square" rtlCol="0">
            <a:spAutoFit/>
          </a:bodyPr>
          <a:lstStyle/>
          <a:p>
            <a:pPr marL="0" indent="0">
              <a:lnSpc>
                <a:spcPct val="150000"/>
              </a:lnSpc>
              <a:buNone/>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㈡</a:t>
            </a:r>
            <a:r>
              <a:rPr lang="zh-CN" sz="2000" b="1">
                <a:latin typeface="微软雅黑" panose="020B0503020204020204" charset="-122"/>
                <a:ea typeface="微软雅黑" panose="020B0503020204020204" charset="-122"/>
                <a:cs typeface="微软雅黑" panose="020B0503020204020204" charset="-122"/>
                <a:sym typeface="+mn-ea"/>
              </a:rPr>
              <a:t>时间：充裕且连续。</a:t>
            </a:r>
            <a:endParaRPr lang="zh-CN" sz="2000">
              <a:latin typeface="微软雅黑" panose="020B0503020204020204" charset="-122"/>
              <a:ea typeface="微软雅黑" panose="020B0503020204020204" charset="-122"/>
              <a:cs typeface="微软雅黑" panose="020B0503020204020204" charset="-122"/>
              <a:sym typeface="+mn-ea"/>
            </a:endParaRPr>
          </a:p>
          <a:p>
            <a:pPr marL="0" indent="0">
              <a:lnSpc>
                <a:spcPct val="150000"/>
              </a:lnSpc>
              <a:buNone/>
            </a:pPr>
            <a:r>
              <a:rPr lang="zh-CN" sz="2000">
                <a:latin typeface="微软雅黑" panose="020B0503020204020204" charset="-122"/>
                <a:ea typeface="微软雅黑" panose="020B0503020204020204" charset="-122"/>
                <a:cs typeface="微软雅黑" panose="020B0503020204020204" charset="-122"/>
                <a:sym typeface="+mn-ea"/>
              </a:rPr>
              <a:t>      一个建构作品从构思、讨论、尝试、完善等到完成，需要好长一段时间，如果中间遇到问题，如倒塌、不满意等，又需要好些时间来重新搭建。因此在整个搭建长颈鹿的活动中，教师给予幼儿足够的时间，让他们在建构区中操作、尝试、探索、解决问题，并且坚持“长颈鹿”这一主题持续进行。充裕且连续的时间让建构游戏慢慢深入的同时，幼儿建构经验也在逐步丰富。</a:t>
            </a:r>
          </a:p>
          <a:p>
            <a:pPr marL="0" indent="0">
              <a:lnSpc>
                <a:spcPct val="150000"/>
              </a:lnSpc>
              <a:buNone/>
            </a:pPr>
            <a:r>
              <a:rPr lang="zh-CN" sz="2000">
                <a:latin typeface="微软雅黑" panose="020B0503020204020204" charset="-122"/>
                <a:ea typeface="微软雅黑" panose="020B0503020204020204" charset="-122"/>
                <a:cs typeface="微软雅黑" panose="020B0503020204020204" charset="-122"/>
                <a:sym typeface="+mn-ea"/>
              </a:rPr>
              <a:t>       </a:t>
            </a:r>
            <a:r>
              <a:rPr lang="zh-CN" sz="2000" b="1">
                <a:latin typeface="微软雅黑" panose="020B0503020204020204" charset="-122"/>
                <a:ea typeface="微软雅黑" panose="020B0503020204020204" charset="-122"/>
                <a:cs typeface="微软雅黑" panose="020B0503020204020204" charset="-122"/>
                <a:sym typeface="+mn-ea"/>
              </a:rPr>
              <a:t>㈡态度：开放与支持。</a:t>
            </a:r>
          </a:p>
          <a:p>
            <a:pPr marL="0" indent="0">
              <a:lnSpc>
                <a:spcPct val="150000"/>
              </a:lnSpc>
              <a:buNone/>
            </a:pPr>
            <a:r>
              <a:rPr lang="zh-CN" sz="2000" b="1">
                <a:latin typeface="微软雅黑" panose="020B0503020204020204" charset="-122"/>
                <a:ea typeface="微软雅黑" panose="020B0503020204020204" charset="-122"/>
                <a:cs typeface="微软雅黑" panose="020B0503020204020204" charset="-122"/>
                <a:sym typeface="+mn-ea"/>
              </a:rPr>
              <a:t>      </a:t>
            </a:r>
            <a:r>
              <a:rPr lang="zh-CN" sz="2000">
                <a:latin typeface="微软雅黑" panose="020B0503020204020204" charset="-122"/>
                <a:ea typeface="微软雅黑" panose="020B0503020204020204" charset="-122"/>
                <a:cs typeface="微软雅黑" panose="020B0503020204020204" charset="-122"/>
                <a:sym typeface="+mn-ea"/>
              </a:rPr>
              <a:t> 在幼儿进行建构游戏的过程中，教师应以最少介入的方式引导幼儿自由讨论问题所在，思索解决问题的办法。不管方法是对、是错都没关系，因为试误的过程就是幼儿学习的过程。当然在给予幼儿充分学习空间的同时，也需要提供必要、适当的支持。就如在幼儿解决</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四倍块不够</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的问题中，教师耐心等待，最后终能看到幼儿学习的喜悦和果实。</a:t>
            </a:r>
            <a:r>
              <a:rPr lang="zh-CN" sz="2000" b="1">
                <a:latin typeface="微软雅黑" panose="020B0503020204020204" charset="-122"/>
                <a:ea typeface="微软雅黑" panose="020B0503020204020204" charset="-122"/>
                <a:cs typeface="微软雅黑" panose="020B0503020204020204" charset="-122"/>
                <a:sym typeface="+mn-ea"/>
              </a:rPr>
              <a:t>      </a:t>
            </a:r>
            <a:r>
              <a:rPr lang="zh-CN" sz="2000">
                <a:latin typeface="微软雅黑" panose="020B0503020204020204" charset="-122"/>
                <a:ea typeface="微软雅黑" panose="020B0503020204020204" charset="-122"/>
                <a:cs typeface="微软雅黑" panose="020B0503020204020204" charset="-122"/>
                <a:sym typeface="+mn-ea"/>
              </a:rPr>
              <a:t>      </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70685" y="643890"/>
            <a:ext cx="8522335" cy="1476375"/>
          </a:xfrm>
          <a:prstGeom prst="rect">
            <a:avLst/>
          </a:prstGeom>
          <a:noFill/>
        </p:spPr>
        <p:txBody>
          <a:bodyPr wrap="square" rtlCol="0" anchor="t">
            <a:spAutoFit/>
          </a:bodyPr>
          <a:lstStyle/>
          <a:p>
            <a:pPr marL="0" indent="0">
              <a:lnSpc>
                <a:spcPct val="150000"/>
              </a:lnSpc>
              <a:buNone/>
            </a:pPr>
            <a:r>
              <a:rPr lang="en-US" altLang="zh-CN" b="1">
                <a:latin typeface="微软雅黑" panose="020B0503020204020204" charset="-122"/>
                <a:ea typeface="微软雅黑" panose="020B0503020204020204" charset="-122"/>
                <a:cs typeface="微软雅黑" panose="020B0503020204020204" charset="-122"/>
                <a:sym typeface="+mn-ea"/>
              </a:rPr>
              <a:t>        </a:t>
            </a:r>
            <a:r>
              <a:rPr lang="zh-CN" sz="2000" b="1">
                <a:latin typeface="微软雅黑" panose="020B0503020204020204" charset="-122"/>
                <a:ea typeface="微软雅黑" panose="020B0503020204020204" charset="-122"/>
                <a:cs typeface="微软雅黑" panose="020B0503020204020204" charset="-122"/>
                <a:sym typeface="+mn-ea"/>
              </a:rPr>
              <a:t>㈢方式：直接与间接</a:t>
            </a:r>
            <a:endParaRPr lang="zh-CN" b="1">
              <a:latin typeface="微软雅黑" panose="020B0503020204020204" charset="-122"/>
              <a:ea typeface="微软雅黑" panose="020B0503020204020204" charset="-122"/>
              <a:cs typeface="微软雅黑" panose="020B0503020204020204" charset="-122"/>
              <a:sym typeface="+mn-ea"/>
            </a:endParaRPr>
          </a:p>
          <a:p>
            <a:pPr marL="0" indent="0">
              <a:lnSpc>
                <a:spcPct val="150000"/>
              </a:lnSpc>
              <a:buNone/>
            </a:pPr>
            <a:r>
              <a:rPr lang="zh-CN" altLang="en-US"/>
              <a:t>        </a:t>
            </a:r>
            <a:r>
              <a:rPr lang="zh-CN" altLang="en-US" sz="2000"/>
              <a:t>适宜的指导方式能为幼儿开展游戏提供支持和帮助，指导形式包括间接指导和直接指导。</a:t>
            </a:r>
          </a:p>
        </p:txBody>
      </p:sp>
      <p:graphicFrame>
        <p:nvGraphicFramePr>
          <p:cNvPr id="6" name="表格 5"/>
          <p:cNvGraphicFramePr/>
          <p:nvPr>
            <p:custDataLst>
              <p:tags r:id="rId2"/>
            </p:custDataLst>
          </p:nvPr>
        </p:nvGraphicFramePr>
        <p:xfrm>
          <a:off x="1659890" y="2109470"/>
          <a:ext cx="8532495" cy="3672840"/>
        </p:xfrm>
        <a:graphic>
          <a:graphicData uri="http://schemas.openxmlformats.org/drawingml/2006/table">
            <a:tbl>
              <a:tblPr firstRow="1" bandRow="1">
                <a:tableStyleId>{5C22544A-7EE6-4342-B048-85BDC9FD1C3A}</a:tableStyleId>
              </a:tblPr>
              <a:tblGrid>
                <a:gridCol w="1212850"/>
                <a:gridCol w="1701165"/>
                <a:gridCol w="5618480"/>
              </a:tblGrid>
              <a:tr h="381000">
                <a:tc>
                  <a:txBody>
                    <a:bodyPr/>
                    <a:lstStyle/>
                    <a:p>
                      <a:pPr algn="ctr">
                        <a:buNone/>
                      </a:pPr>
                      <a:r>
                        <a:rPr lang="zh-CN" altLang="en-US" sz="1600"/>
                        <a:t>指导形式</a:t>
                      </a:r>
                    </a:p>
                  </a:txBody>
                  <a:tcPr anchor="ctr"/>
                </a:tc>
                <a:tc>
                  <a:txBody>
                    <a:bodyPr/>
                    <a:lstStyle/>
                    <a:p>
                      <a:pPr algn="ctr">
                        <a:buNone/>
                      </a:pPr>
                      <a:r>
                        <a:rPr lang="zh-CN" altLang="en-US" sz="1600"/>
                        <a:t>指导方法</a:t>
                      </a:r>
                    </a:p>
                  </a:txBody>
                  <a:tcPr anchor="ctr"/>
                </a:tc>
                <a:tc>
                  <a:txBody>
                    <a:bodyPr/>
                    <a:lstStyle/>
                    <a:p>
                      <a:pPr algn="ctr">
                        <a:buNone/>
                      </a:pPr>
                      <a:r>
                        <a:rPr lang="zh-CN" altLang="en-US" sz="1600"/>
                        <a:t>具体行为</a:t>
                      </a:r>
                    </a:p>
                  </a:txBody>
                  <a:tcPr anchor="ctr"/>
                </a:tc>
              </a:tr>
              <a:tr h="779145">
                <a:tc rowSpan="2">
                  <a:txBody>
                    <a:bodyPr/>
                    <a:lstStyle/>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t>直接指导</a:t>
                      </a:r>
                    </a:p>
                    <a:p>
                      <a:pPr algn="ctr">
                        <a:buNone/>
                      </a:pPr>
                      <a:endParaRPr lang="zh-CN" altLang="en-US" sz="1600"/>
                    </a:p>
                  </a:txBody>
                  <a:tcPr/>
                </a:tc>
                <a:tc>
                  <a:txBody>
                    <a:bodyPr/>
                    <a:lstStyle/>
                    <a:p>
                      <a:pPr algn="ctr">
                        <a:buNone/>
                      </a:pPr>
                      <a:endParaRPr lang="zh-CN" altLang="en-US" sz="1600"/>
                    </a:p>
                    <a:p>
                      <a:pPr algn="ctr">
                        <a:buNone/>
                      </a:pPr>
                      <a:r>
                        <a:rPr lang="zh-CN" altLang="en-US" sz="1600">
                          <a:sym typeface="+mn-ea"/>
                        </a:rPr>
                        <a:t>问题情境法</a:t>
                      </a:r>
                      <a:endParaRPr lang="zh-CN" altLang="en-US" sz="1600"/>
                    </a:p>
                  </a:txBody>
                  <a:tcPr/>
                </a:tc>
                <a:tc>
                  <a:txBody>
                    <a:bodyPr/>
                    <a:lstStyle/>
                    <a:p>
                      <a:pPr>
                        <a:lnSpc>
                          <a:spcPct val="150000"/>
                        </a:lnSpc>
                        <a:buNone/>
                      </a:pPr>
                      <a:r>
                        <a:rPr lang="zh-CN" altLang="en-US" sz="1600"/>
                        <a:t>当其他幼儿提出长颈鹿又矮又小时，教师顺水推舟提出挑战，引发幼儿搭建又高又大的长颈鹿，让游戏更加深入。</a:t>
                      </a:r>
                    </a:p>
                  </a:txBody>
                  <a:tcPr/>
                </a:tc>
              </a:tr>
              <a:tr h="381000">
                <a:tc vMerge="1">
                  <a:txBody>
                    <a:bodyPr/>
                    <a:lstStyle/>
                    <a:p>
                      <a:endParaRPr lang="zh-CN"/>
                    </a:p>
                  </a:txBody>
                  <a:tcPr/>
                </a:tc>
                <a:tc>
                  <a:txBody>
                    <a:bodyPr/>
                    <a:lstStyle/>
                    <a:p>
                      <a:pPr algn="ctr">
                        <a:buNone/>
                      </a:pPr>
                      <a:endParaRPr lang="zh-CN" altLang="en-US" sz="1600">
                        <a:sym typeface="+mn-ea"/>
                      </a:endParaRPr>
                    </a:p>
                    <a:p>
                      <a:pPr algn="ctr">
                        <a:buNone/>
                      </a:pPr>
                      <a:r>
                        <a:rPr lang="zh-CN" altLang="en-US" sz="1600">
                          <a:sym typeface="+mn-ea"/>
                        </a:rPr>
                        <a:t>游戏情境法</a:t>
                      </a:r>
                      <a:endParaRPr lang="zh-CN" altLang="en-US" sz="1600"/>
                    </a:p>
                  </a:txBody>
                  <a:tcPr/>
                </a:tc>
                <a:tc>
                  <a:txBody>
                    <a:bodyPr/>
                    <a:lstStyle/>
                    <a:p>
                      <a:pPr>
                        <a:lnSpc>
                          <a:spcPct val="150000"/>
                        </a:lnSpc>
                        <a:buNone/>
                      </a:pPr>
                      <a:r>
                        <a:rPr lang="zh-CN" altLang="en-US" sz="1600">
                          <a:sym typeface="+mn-ea"/>
                        </a:rPr>
                        <a:t>教师通过设置</a:t>
                      </a:r>
                      <a:r>
                        <a:rPr lang="en-US" altLang="zh-CN" sz="1600">
                          <a:sym typeface="+mn-ea"/>
                        </a:rPr>
                        <a:t>“</a:t>
                      </a:r>
                      <a:r>
                        <a:rPr lang="zh-CN" altLang="en-US" sz="1600">
                          <a:sym typeface="+mn-ea"/>
                        </a:rPr>
                        <a:t>层层叠</a:t>
                      </a:r>
                      <a:r>
                        <a:rPr lang="en-US" altLang="zh-CN" sz="1600">
                          <a:sym typeface="+mn-ea"/>
                        </a:rPr>
                        <a:t>”</a:t>
                      </a:r>
                      <a:r>
                        <a:rPr lang="zh-CN" altLang="en-US" sz="1600">
                          <a:sym typeface="+mn-ea"/>
                        </a:rPr>
                        <a:t>游戏，运用游戏的形式，让幼儿自主探究如何利用四倍块搭建又高又大的长颈鹿身体。</a:t>
                      </a:r>
                    </a:p>
                  </a:txBody>
                  <a:tcPr/>
                </a:tc>
              </a:tr>
              <a:tr h="381000">
                <a:tc rowSpan="2">
                  <a:txBody>
                    <a:bodyPr/>
                    <a:lstStyle/>
                    <a:p>
                      <a:pPr algn="ctr">
                        <a:buNone/>
                      </a:pPr>
                      <a:endParaRPr lang="zh-CN" altLang="en-US" sz="1600">
                        <a:sym typeface="+mn-ea"/>
                      </a:endParaRPr>
                    </a:p>
                    <a:p>
                      <a:pPr algn="ctr">
                        <a:buNone/>
                      </a:pPr>
                      <a:endParaRPr lang="zh-CN" altLang="en-US" sz="1600">
                        <a:sym typeface="+mn-ea"/>
                      </a:endParaRPr>
                    </a:p>
                    <a:p>
                      <a:pPr algn="ctr">
                        <a:buNone/>
                      </a:pPr>
                      <a:r>
                        <a:rPr lang="zh-CN" altLang="en-US" sz="1600">
                          <a:sym typeface="+mn-ea"/>
                        </a:rPr>
                        <a:t>间接指导</a:t>
                      </a:r>
                    </a:p>
                    <a:p>
                      <a:pPr algn="ctr">
                        <a:buNone/>
                      </a:pPr>
                      <a:endParaRPr lang="zh-CN" altLang="en-US" sz="1600">
                        <a:sym typeface="+mn-ea"/>
                      </a:endParaRPr>
                    </a:p>
                  </a:txBody>
                  <a:tcPr/>
                </a:tc>
                <a:tc>
                  <a:txBody>
                    <a:bodyPr/>
                    <a:lstStyle/>
                    <a:p>
                      <a:pPr algn="ctr">
                        <a:buNone/>
                      </a:pPr>
                      <a:endParaRPr lang="zh-CN" altLang="en-US" sz="1600"/>
                    </a:p>
                    <a:p>
                      <a:pPr algn="ctr">
                        <a:buNone/>
                      </a:pPr>
                      <a:r>
                        <a:rPr lang="zh-CN" altLang="en-US" sz="1600"/>
                        <a:t>环境提示法</a:t>
                      </a:r>
                    </a:p>
                  </a:txBody>
                  <a:tcPr/>
                </a:tc>
                <a:tc>
                  <a:txBody>
                    <a:bodyPr/>
                    <a:lstStyle/>
                    <a:p>
                      <a:pPr>
                        <a:lnSpc>
                          <a:spcPct val="150000"/>
                        </a:lnSpc>
                        <a:buNone/>
                      </a:pPr>
                      <a:r>
                        <a:rPr lang="zh-CN" altLang="en-US" sz="1600"/>
                        <a:t>当幼儿建构技能不足时，教师创设</a:t>
                      </a:r>
                      <a:r>
                        <a:rPr lang="en-US" altLang="zh-CN" sz="1600"/>
                        <a:t>“</a:t>
                      </a:r>
                      <a:r>
                        <a:rPr lang="zh-CN" altLang="en-US" sz="1600"/>
                        <a:t>请你试一试</a:t>
                      </a:r>
                      <a:r>
                        <a:rPr lang="en-US" altLang="zh-CN" sz="1600"/>
                        <a:t>”</a:t>
                      </a:r>
                      <a:r>
                        <a:rPr lang="zh-CN" altLang="en-US" sz="1600"/>
                        <a:t>版块，通过墙饰中的示范、提示加以引导。</a:t>
                      </a:r>
                    </a:p>
                  </a:txBody>
                  <a:tcPr/>
                </a:tc>
              </a:tr>
              <a:tr h="381000">
                <a:tc vMerge="1">
                  <a:txBody>
                    <a:bodyPr/>
                    <a:lstStyle/>
                    <a:p>
                      <a:endParaRPr lang="zh-CN"/>
                    </a:p>
                  </a:txBody>
                  <a:tcPr/>
                </a:tc>
                <a:tc>
                  <a:txBody>
                    <a:bodyPr/>
                    <a:lstStyle/>
                    <a:p>
                      <a:pPr algn="ctr">
                        <a:buNone/>
                      </a:pPr>
                      <a:endParaRPr lang="zh-CN" altLang="en-US" sz="1600"/>
                    </a:p>
                    <a:p>
                      <a:pPr algn="ctr">
                        <a:buNone/>
                      </a:pPr>
                      <a:r>
                        <a:rPr lang="zh-CN" altLang="en-US" sz="1600"/>
                        <a:t>语言暗示法</a:t>
                      </a:r>
                    </a:p>
                    <a:p>
                      <a:pPr algn="ctr">
                        <a:buNone/>
                      </a:pPr>
                      <a:endParaRPr lang="zh-CN" altLang="en-US" sz="1600"/>
                    </a:p>
                  </a:txBody>
                  <a:tcPr/>
                </a:tc>
                <a:tc>
                  <a:txBody>
                    <a:bodyPr/>
                    <a:lstStyle/>
                    <a:p>
                      <a:pPr>
                        <a:lnSpc>
                          <a:spcPct val="150000"/>
                        </a:lnSpc>
                        <a:buNone/>
                      </a:pPr>
                      <a:r>
                        <a:rPr lang="zh-CN" altLang="en-US" sz="1600"/>
                        <a:t>在幼儿找不出长颈鹿尾巴没能成功搭建的根本原因时，教师通过与幼儿互动交流，予以语言的暗示和启发。</a:t>
                      </a:r>
                      <a:endParaRPr lang="en-US" altLang="zh-CN" sz="1600"/>
                    </a:p>
                  </a:txBody>
                  <a:tcPr/>
                </a:tc>
              </a:tr>
            </a:tbl>
          </a:graphicData>
        </a:graphic>
      </p:graphicFrame>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18335" y="2493010"/>
            <a:ext cx="8354695" cy="1476375"/>
          </a:xfrm>
          <a:prstGeom prst="rect">
            <a:avLst/>
          </a:prstGeom>
          <a:noFill/>
        </p:spPr>
        <p:txBody>
          <a:bodyPr wrap="square" rtlCol="0" anchor="t">
            <a:spAutoFit/>
          </a:bodyPr>
          <a:lstStyle/>
          <a:p>
            <a:pPr marL="0" indent="0">
              <a:lnSpc>
                <a:spcPct val="150000"/>
              </a:lnSpc>
              <a:buNone/>
            </a:pPr>
            <a:r>
              <a:rPr lang="en-US" altLang="zh-CN" b="1">
                <a:latin typeface="微软雅黑" panose="020B0503020204020204" charset="-122"/>
                <a:ea typeface="微软雅黑" panose="020B0503020204020204" charset="-122"/>
                <a:cs typeface="微软雅黑" panose="020B0503020204020204" charset="-122"/>
                <a:sym typeface="+mn-ea"/>
              </a:rPr>
              <a:t>    </a:t>
            </a:r>
            <a:r>
              <a:rPr lang="en-US" altLang="zh-CN" sz="2000" b="1">
                <a:latin typeface="微软雅黑" panose="020B0503020204020204" charset="-122"/>
                <a:ea typeface="微软雅黑" panose="020B0503020204020204" charset="-122"/>
                <a:cs typeface="微软雅黑" panose="020B0503020204020204" charset="-122"/>
                <a:sym typeface="+mn-ea"/>
              </a:rPr>
              <a:t>    </a:t>
            </a:r>
            <a:r>
              <a:rPr sz="2000" b="1">
                <a:latin typeface="微软雅黑" panose="020B0503020204020204" charset="-122"/>
                <a:ea typeface="微软雅黑" panose="020B0503020204020204" charset="-122"/>
                <a:cs typeface="微软雅黑" panose="020B0503020204020204" charset="-122"/>
                <a:sym typeface="+mn-ea"/>
              </a:rPr>
              <a:t>结语：</a:t>
            </a:r>
            <a:r>
              <a:rPr lang="zh-CN" sz="2000">
                <a:latin typeface="微软雅黑" panose="020B0503020204020204" charset="-122"/>
                <a:ea typeface="微软雅黑" panose="020B0503020204020204" charset="-122"/>
                <a:cs typeface="微软雅黑" panose="020B0503020204020204" charset="-122"/>
                <a:sym typeface="+mn-ea"/>
              </a:rPr>
              <a:t>要发展出有质量的建构游戏，</a:t>
            </a:r>
            <a:r>
              <a:rPr sz="2000">
                <a:latin typeface="微软雅黑" panose="020B0503020204020204" charset="-122"/>
                <a:ea typeface="微软雅黑" panose="020B0503020204020204" charset="-122"/>
                <a:cs typeface="微软雅黑" panose="020B0503020204020204" charset="-122"/>
                <a:sym typeface="+mn-ea"/>
              </a:rPr>
              <a:t>老师</a:t>
            </a:r>
            <a:r>
              <a:rPr lang="zh-CN" sz="2000">
                <a:latin typeface="微软雅黑" panose="020B0503020204020204" charset="-122"/>
                <a:ea typeface="微软雅黑" panose="020B0503020204020204" charset="-122"/>
                <a:cs typeface="微软雅黑" panose="020B0503020204020204" charset="-122"/>
                <a:sym typeface="+mn-ea"/>
              </a:rPr>
              <a:t>需要</a:t>
            </a:r>
            <a:r>
              <a:rPr sz="2000">
                <a:latin typeface="微软雅黑" panose="020B0503020204020204" charset="-122"/>
                <a:ea typeface="微软雅黑" panose="020B0503020204020204" charset="-122"/>
                <a:cs typeface="微软雅黑" panose="020B0503020204020204" charset="-122"/>
                <a:sym typeface="+mn-ea"/>
              </a:rPr>
              <a:t>通过观察、记录，了解幼儿目前的能力，并在适当的时机介入活动，运用多种途径与策略</a:t>
            </a:r>
            <a:r>
              <a:rPr lang="zh-CN" sz="2000">
                <a:latin typeface="微软雅黑" panose="020B0503020204020204" charset="-122"/>
                <a:ea typeface="微软雅黑" panose="020B0503020204020204" charset="-122"/>
                <a:cs typeface="微软雅黑" panose="020B0503020204020204" charset="-122"/>
                <a:sym typeface="+mn-ea"/>
              </a:rPr>
              <a:t>帮助幼儿解决问题、</a:t>
            </a:r>
            <a:r>
              <a:rPr sz="2000">
                <a:latin typeface="微软雅黑" panose="020B0503020204020204" charset="-122"/>
                <a:ea typeface="微软雅黑" panose="020B0503020204020204" charset="-122"/>
                <a:cs typeface="微软雅黑" panose="020B0503020204020204" charset="-122"/>
                <a:sym typeface="+mn-ea"/>
              </a:rPr>
              <a:t>深入游戏，让幼儿、教师与</a:t>
            </a:r>
            <a:r>
              <a:rPr lang="zh-CN" sz="2000">
                <a:latin typeface="微软雅黑" panose="020B0503020204020204" charset="-122"/>
                <a:ea typeface="微软雅黑" panose="020B0503020204020204" charset="-122"/>
                <a:cs typeface="微软雅黑" panose="020B0503020204020204" charset="-122"/>
                <a:sym typeface="+mn-ea"/>
              </a:rPr>
              <a:t>建构作品</a:t>
            </a:r>
            <a:r>
              <a:rPr sz="2000">
                <a:latin typeface="微软雅黑" panose="020B0503020204020204" charset="-122"/>
                <a:ea typeface="微软雅黑" panose="020B0503020204020204" charset="-122"/>
                <a:cs typeface="微软雅黑" panose="020B0503020204020204" charset="-122"/>
                <a:sym typeface="+mn-ea"/>
              </a:rPr>
              <a:t>共同成长。</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4399280" y="882015"/>
            <a:ext cx="3293745" cy="912495"/>
          </a:xfrm>
          <a:prstGeom prst="rect">
            <a:avLst/>
          </a:prstGeom>
          <a:noFill/>
        </p:spPr>
        <p:txBody>
          <a:bodyPr wrap="square" rtlCol="0" anchor="ctr" anchorCtr="0"/>
          <a:lstStyle/>
          <a:p>
            <a:pPr algn="ctr" fontAlgn="auto">
              <a:lnSpc>
                <a:spcPct val="100000"/>
              </a:lnSpc>
            </a:pPr>
            <a:r>
              <a:rPr lang="zh-CN" altLang="en-US" sz="3200" b="1" spc="600" dirty="0">
                <a:solidFill>
                  <a:schemeClr val="tx1">
                    <a:lumMod val="75000"/>
                    <a:lumOff val="25000"/>
                  </a:schemeClr>
                </a:solidFill>
                <a:latin typeface="微软雅黑" panose="020B0503020204020204" charset="-122"/>
                <a:ea typeface="微软雅黑" panose="020B0503020204020204" charset="-122"/>
              </a:rPr>
              <a:t>二、游戏准备</a:t>
            </a:r>
          </a:p>
        </p:txBody>
      </p:sp>
      <p:sp>
        <p:nvSpPr>
          <p:cNvPr id="2" name="文本框 1"/>
          <p:cNvSpPr txBox="1"/>
          <p:nvPr/>
        </p:nvSpPr>
        <p:spPr>
          <a:xfrm>
            <a:off x="1346835" y="2350770"/>
            <a:ext cx="9719310" cy="2031325"/>
          </a:xfrm>
          <a:prstGeom prst="rect">
            <a:avLst/>
          </a:prstGeom>
          <a:noFill/>
        </p:spPr>
        <p:txBody>
          <a:bodyPr wrap="square" rtlCol="0">
            <a:spAutoFit/>
          </a:bodyPr>
          <a:lstStyle/>
          <a:p>
            <a:pPr>
              <a:lnSpc>
                <a:spcPct val="150000"/>
              </a:lnSpc>
            </a:pPr>
            <a:r>
              <a:rPr lang="en-US" altLang="zh-CN" sz="2400" dirty="0"/>
              <a:t>     </a:t>
            </a:r>
            <a:r>
              <a:rPr lang="en-US" altLang="zh-CN" sz="2000" dirty="0">
                <a:latin typeface="微软雅黑" panose="020B0503020204020204" charset="-122"/>
                <a:ea typeface="微软雅黑" panose="020B0503020204020204" charset="-122"/>
                <a:cs typeface="微软雅黑" panose="020B0503020204020204" charset="-122"/>
              </a:rPr>
              <a:t>  </a:t>
            </a:r>
            <a:r>
              <a:rPr lang="zh-CN" altLang="en-US" sz="2000" dirty="0">
                <a:latin typeface="微软雅黑" panose="020B0503020204020204" charset="-122"/>
                <a:ea typeface="微软雅黑" panose="020B0503020204020204" charset="-122"/>
                <a:cs typeface="微软雅黑" panose="020B0503020204020204" charset="-122"/>
              </a:rPr>
              <a:t>完备的</a:t>
            </a:r>
            <a:r>
              <a:rPr lang="en-US" altLang="zh-CN" sz="2000" dirty="0" err="1">
                <a:latin typeface="微软雅黑" panose="020B0503020204020204" charset="-122"/>
                <a:ea typeface="微软雅黑" panose="020B0503020204020204" charset="-122"/>
                <a:cs typeface="微软雅黑" panose="020B0503020204020204" charset="-122"/>
              </a:rPr>
              <a:t>活动准备</a:t>
            </a:r>
            <a:r>
              <a:rPr lang="zh-CN" altLang="en-US" sz="2000" dirty="0">
                <a:latin typeface="微软雅黑" panose="020B0503020204020204" charset="-122"/>
                <a:ea typeface="微软雅黑" panose="020B0503020204020204" charset="-122"/>
                <a:cs typeface="微软雅黑" panose="020B0503020204020204" charset="-122"/>
              </a:rPr>
              <a:t>是全面开展游戏活动的前提和基础。</a:t>
            </a:r>
            <a:r>
              <a:rPr lang="en-US" altLang="zh-CN" sz="2000" dirty="0"/>
              <a:t> </a:t>
            </a:r>
            <a:r>
              <a:rPr lang="zh-CN" altLang="en-US" sz="2000" dirty="0"/>
              <a:t>在建构游戏中，幼儿根据自己的想象、意愿进行构思、构造、表现一定物体的形态，而这些物体的形态是直接或者间接地来源于现实生活的。所以幼儿要建构某一物体时，就要具备这一物体的相关经验。 因此，在为幼儿提供必要的主体建材以外</a:t>
            </a:r>
            <a:r>
              <a:rPr lang="zh-CN" altLang="en-US" sz="2000" dirty="0" smtClean="0"/>
              <a:t>，还和幼儿</a:t>
            </a:r>
            <a:r>
              <a:rPr lang="zh-CN" altLang="en-US" sz="2000" dirty="0"/>
              <a:t>对</a:t>
            </a:r>
            <a:r>
              <a:rPr lang="en-US" altLang="zh-CN" sz="2000" dirty="0"/>
              <a:t>“</a:t>
            </a:r>
            <a:r>
              <a:rPr lang="zh-CN" altLang="en-US" sz="2000" dirty="0"/>
              <a:t>长颈鹿</a:t>
            </a:r>
            <a:r>
              <a:rPr lang="en-US" altLang="zh-CN" sz="2000" dirty="0" smtClean="0"/>
              <a:t>”</a:t>
            </a:r>
            <a:r>
              <a:rPr lang="zh-CN" altLang="en-US" sz="2000" dirty="0" smtClean="0"/>
              <a:t>进行了认识。</a:t>
            </a:r>
            <a:endParaRPr lang="zh-CN" altLang="en-US" sz="2000" dirty="0"/>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a:latin typeface="微软雅黑" panose="020B0503020204020204" charset="-122"/>
                <a:ea typeface="微软雅黑" panose="020B0503020204020204" charset="-122"/>
              </a:rPr>
              <a:t>经验准备</a:t>
            </a:r>
          </a:p>
        </p:txBody>
      </p:sp>
      <p:pic>
        <p:nvPicPr>
          <p:cNvPr id="8" name="内容占位符 7" descr="IMG_5648(20200107-195952)"/>
          <p:cNvPicPr>
            <a:picLocks noGrp="1" noChangeAspect="1"/>
          </p:cNvPicPr>
          <p:nvPr>
            <p:ph sz="quarter" idx="13"/>
          </p:nvPr>
        </p:nvPicPr>
        <p:blipFill>
          <a:blip r:embed="rId3"/>
          <a:stretch>
            <a:fillRect/>
          </a:stretch>
        </p:blipFill>
        <p:spPr>
          <a:xfrm>
            <a:off x="1388745" y="1015365"/>
            <a:ext cx="3279775" cy="2333625"/>
          </a:xfrm>
          <a:prstGeom prst="rect">
            <a:avLst/>
          </a:prstGeom>
        </p:spPr>
      </p:pic>
      <p:pic>
        <p:nvPicPr>
          <p:cNvPr id="9" name="内容占位符 8" descr="IMG_5649(20200107-111051)"/>
          <p:cNvPicPr>
            <a:picLocks noGrp="1" noChangeAspect="1"/>
          </p:cNvPicPr>
          <p:nvPr>
            <p:ph sz="quarter" idx="14"/>
          </p:nvPr>
        </p:nvPicPr>
        <p:blipFill>
          <a:blip r:embed="rId4"/>
          <a:srcRect l="38931" t="49232" b="964"/>
          <a:stretch>
            <a:fillRect/>
          </a:stretch>
        </p:blipFill>
        <p:spPr>
          <a:xfrm>
            <a:off x="5462905" y="1015365"/>
            <a:ext cx="3192145" cy="2361565"/>
          </a:xfrm>
          <a:prstGeom prst="rect">
            <a:avLst/>
          </a:prstGeom>
        </p:spPr>
      </p:pic>
      <p:sp>
        <p:nvSpPr>
          <p:cNvPr id="5" name="文本占位符 4"/>
          <p:cNvSpPr>
            <a:spLocks noGrp="1"/>
          </p:cNvSpPr>
          <p:nvPr>
            <p:ph type="body" sz="quarter" idx="15"/>
          </p:nvPr>
        </p:nvSpPr>
        <p:spPr>
          <a:xfrm>
            <a:off x="1434465" y="3381375"/>
            <a:ext cx="3166110" cy="363220"/>
          </a:xfrm>
        </p:spPr>
        <p:txBody>
          <a:bodyPr/>
          <a:lstStyle/>
          <a:p>
            <a:pPr marL="0" indent="0" algn="ctr">
              <a:lnSpc>
                <a:spcPct val="100000"/>
              </a:lnSpc>
              <a:buNone/>
            </a:pPr>
            <a:r>
              <a:rPr lang="zh-CN" altLang="en-US" sz="1800">
                <a:latin typeface="微软雅黑" panose="020B0503020204020204" charset="-122"/>
                <a:ea typeface="微软雅黑" panose="020B0503020204020204" charset="-122"/>
              </a:rPr>
              <a:t>查找资料</a:t>
            </a:r>
          </a:p>
        </p:txBody>
      </p:sp>
      <p:sp>
        <p:nvSpPr>
          <p:cNvPr id="6" name="文本占位符 5"/>
          <p:cNvSpPr>
            <a:spLocks noGrp="1"/>
          </p:cNvSpPr>
          <p:nvPr>
            <p:ph type="body" sz="quarter" idx="16"/>
          </p:nvPr>
        </p:nvSpPr>
        <p:spPr>
          <a:xfrm>
            <a:off x="5376545" y="3340100"/>
            <a:ext cx="3307080" cy="517525"/>
          </a:xfrm>
        </p:spPr>
        <p:txBody>
          <a:bodyPr/>
          <a:lstStyle/>
          <a:p>
            <a:pPr marL="0" indent="0" algn="ctr">
              <a:buNone/>
            </a:pPr>
            <a:r>
              <a:rPr lang="zh-CN" altLang="en-US" sz="1800">
                <a:latin typeface="微软雅黑" panose="020B0503020204020204" charset="-122"/>
                <a:ea typeface="微软雅黑" panose="020B0503020204020204" charset="-122"/>
              </a:rPr>
              <a:t>肢体扮演</a:t>
            </a:r>
          </a:p>
        </p:txBody>
      </p:sp>
      <p:pic>
        <p:nvPicPr>
          <p:cNvPr id="10" name="图片 9" descr="IMG_5633"/>
          <p:cNvPicPr>
            <a:picLocks noChangeAspect="1"/>
          </p:cNvPicPr>
          <p:nvPr/>
        </p:nvPicPr>
        <p:blipFill>
          <a:blip r:embed="rId5"/>
          <a:srcRect l="18636" t="17029" r="6010" b="9555"/>
          <a:stretch>
            <a:fillRect/>
          </a:stretch>
        </p:blipFill>
        <p:spPr>
          <a:xfrm>
            <a:off x="3149600" y="3994785"/>
            <a:ext cx="3129280" cy="2315210"/>
          </a:xfrm>
          <a:prstGeom prst="rect">
            <a:avLst/>
          </a:prstGeom>
        </p:spPr>
      </p:pic>
      <p:sp>
        <p:nvSpPr>
          <p:cNvPr id="11" name="文本占位符 4"/>
          <p:cNvSpPr>
            <a:spLocks noGrp="1"/>
          </p:cNvSpPr>
          <p:nvPr/>
        </p:nvSpPr>
        <p:spPr>
          <a:xfrm>
            <a:off x="3103880" y="6325235"/>
            <a:ext cx="3166110" cy="363220"/>
          </a:xfrm>
          <a:prstGeom prst="rect">
            <a:avLst/>
          </a:prstGeom>
        </p:spPr>
        <p:txBody>
          <a:bodyPr vert="horz" lIns="101600" tIns="0" rIns="82550" bIns="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1800">
                <a:latin typeface="微软雅黑" panose="020B0503020204020204" charset="-122"/>
                <a:ea typeface="微软雅黑" panose="020B0503020204020204" charset="-122"/>
              </a:rPr>
              <a:t>阅读书籍</a:t>
            </a:r>
          </a:p>
        </p:txBody>
      </p:sp>
      <p:pic>
        <p:nvPicPr>
          <p:cNvPr id="12" name="图片 11" descr="IMG_5710(20200110-104920)"/>
          <p:cNvPicPr>
            <a:picLocks noChangeAspect="1"/>
          </p:cNvPicPr>
          <p:nvPr/>
        </p:nvPicPr>
        <p:blipFill>
          <a:blip r:embed="rId6"/>
          <a:srcRect l="5057" t="22266" r="8472"/>
          <a:stretch>
            <a:fillRect/>
          </a:stretch>
        </p:blipFill>
        <p:spPr>
          <a:xfrm>
            <a:off x="7082155" y="3994785"/>
            <a:ext cx="3181350" cy="2314575"/>
          </a:xfrm>
          <a:prstGeom prst="rect">
            <a:avLst/>
          </a:prstGeom>
        </p:spPr>
      </p:pic>
      <p:sp>
        <p:nvSpPr>
          <p:cNvPr id="13" name="文本占位符 4"/>
          <p:cNvSpPr>
            <a:spLocks noGrp="1"/>
          </p:cNvSpPr>
          <p:nvPr/>
        </p:nvSpPr>
        <p:spPr>
          <a:xfrm>
            <a:off x="7036435" y="6325235"/>
            <a:ext cx="3166110" cy="363220"/>
          </a:xfrm>
          <a:prstGeom prst="rect">
            <a:avLst/>
          </a:prstGeom>
        </p:spPr>
        <p:txBody>
          <a:bodyPr vert="horz" lIns="101600" tIns="0" rIns="82550" bIns="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1800">
                <a:latin typeface="微软雅黑" panose="020B0503020204020204" charset="-122"/>
                <a:ea typeface="微软雅黑" panose="020B0503020204020204" charset="-122"/>
              </a:rPr>
              <a:t>欣赏视频</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a:latin typeface="微软雅黑" panose="020B0503020204020204" charset="-122"/>
                <a:ea typeface="微软雅黑" panose="020B0503020204020204" charset="-122"/>
              </a:rPr>
              <a:t>材料准备</a:t>
            </a:r>
          </a:p>
        </p:txBody>
      </p:sp>
      <p:pic>
        <p:nvPicPr>
          <p:cNvPr id="8" name="内容占位符 7" descr="H:\微课题\幼儿建构游戏故事\照片\T1aIxsFEdaXXXXXXXX_!!0-item_pic.jpg_220x220.jpgT1aIxsFEdaXXXXXXXX_!!0-item_pic.jpg_220x220"/>
          <p:cNvPicPr>
            <a:picLocks noGrp="1" noChangeAspect="1"/>
          </p:cNvPicPr>
          <p:nvPr>
            <p:ph sz="quarter" idx="13"/>
          </p:nvPr>
        </p:nvPicPr>
        <p:blipFill>
          <a:blip r:embed="rId3"/>
          <a:srcRect/>
          <a:stretch>
            <a:fillRect/>
          </a:stretch>
        </p:blipFill>
        <p:spPr>
          <a:xfrm>
            <a:off x="1306195" y="1370330"/>
            <a:ext cx="3293745" cy="4117340"/>
          </a:xfrm>
          <a:prstGeom prst="rect">
            <a:avLst/>
          </a:prstGeom>
        </p:spPr>
      </p:pic>
      <p:sp>
        <p:nvSpPr>
          <p:cNvPr id="5" name="文本占位符 4"/>
          <p:cNvSpPr>
            <a:spLocks noGrp="1"/>
          </p:cNvSpPr>
          <p:nvPr>
            <p:ph type="body" sz="quarter" idx="15"/>
          </p:nvPr>
        </p:nvSpPr>
        <p:spPr>
          <a:xfrm>
            <a:off x="1369695" y="5603240"/>
            <a:ext cx="3166110" cy="363220"/>
          </a:xfrm>
        </p:spPr>
        <p:txBody>
          <a:bodyPr/>
          <a:lstStyle/>
          <a:p>
            <a:pPr marL="0" indent="0" algn="ctr">
              <a:lnSpc>
                <a:spcPct val="100000"/>
              </a:lnSpc>
              <a:buNone/>
            </a:pPr>
            <a:r>
              <a:rPr lang="zh-CN" altLang="en-US" sz="1800">
                <a:latin typeface="微软雅黑" panose="020B0503020204020204" charset="-122"/>
                <a:ea typeface="微软雅黑" panose="020B0503020204020204" charset="-122"/>
              </a:rPr>
              <a:t>有关长颈鹿的图书</a:t>
            </a:r>
          </a:p>
        </p:txBody>
      </p:sp>
      <p:sp>
        <p:nvSpPr>
          <p:cNvPr id="6" name="文本占位符 5"/>
          <p:cNvSpPr>
            <a:spLocks noGrp="1"/>
          </p:cNvSpPr>
          <p:nvPr>
            <p:ph type="body" sz="quarter" idx="16"/>
          </p:nvPr>
        </p:nvSpPr>
        <p:spPr>
          <a:xfrm>
            <a:off x="7008495" y="5588635"/>
            <a:ext cx="3307080" cy="517525"/>
          </a:xfrm>
        </p:spPr>
        <p:txBody>
          <a:bodyPr/>
          <a:lstStyle/>
          <a:p>
            <a:pPr marL="0" indent="0" algn="ctr">
              <a:buNone/>
            </a:pPr>
            <a:r>
              <a:rPr lang="zh-CN" altLang="en-US" sz="1800">
                <a:latin typeface="微软雅黑" panose="020B0503020204020204" charset="-122"/>
                <a:ea typeface="微软雅黑" panose="020B0503020204020204" charset="-122"/>
              </a:rPr>
              <a:t>单元积木（部分）</a:t>
            </a:r>
          </a:p>
        </p:txBody>
      </p:sp>
      <p:pic>
        <p:nvPicPr>
          <p:cNvPr id="88" name="图片 88" descr="2B2709F77130BFDCA0C214E70BEB416B"/>
          <p:cNvPicPr>
            <a:picLocks noChangeAspect="1"/>
          </p:cNvPicPr>
          <p:nvPr/>
        </p:nvPicPr>
        <p:blipFill>
          <a:blip r:embed="rId4"/>
          <a:srcRect t="15999" r="2068" b="5276"/>
          <a:stretch>
            <a:fillRect/>
          </a:stretch>
        </p:blipFill>
        <p:spPr>
          <a:xfrm>
            <a:off x="5370195" y="1370330"/>
            <a:ext cx="6122035" cy="411734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2870" y="1035840"/>
            <a:ext cx="9626400" cy="723600"/>
          </a:xfrm>
        </p:spPr>
        <p:txBody>
          <a:bodyPr/>
          <a:lstStyle/>
          <a:p>
            <a:pPr algn="ctr"/>
            <a:r>
              <a:rPr lang="zh-CN" altLang="en-US">
                <a:latin typeface="微软雅黑" panose="020B0503020204020204" charset="-122"/>
                <a:ea typeface="微软雅黑" panose="020B0503020204020204" charset="-122"/>
              </a:rPr>
              <a:t>准备的作用</a:t>
            </a:r>
          </a:p>
        </p:txBody>
      </p:sp>
      <p:graphicFrame>
        <p:nvGraphicFramePr>
          <p:cNvPr id="4" name="内容占位符 3"/>
          <p:cNvGraphicFramePr>
            <a:graphicFrameLocks noGrp="1"/>
          </p:cNvGraphicFramePr>
          <p:nvPr>
            <p:ph sz="quarter" idx="13"/>
          </p:nvPr>
        </p:nvGraphicFramePr>
        <p:xfrm>
          <a:off x="1586230" y="2018665"/>
          <a:ext cx="9022080" cy="3641090"/>
        </p:xfrm>
        <a:graphic>
          <a:graphicData uri="http://schemas.openxmlformats.org/drawingml/2006/table">
            <a:tbl>
              <a:tblPr firstRow="1" bandRow="1">
                <a:tableStyleId>{5940675A-B579-460E-94D1-54222C63F5DA}</a:tableStyleId>
              </a:tblPr>
              <a:tblGrid>
                <a:gridCol w="849630"/>
                <a:gridCol w="3368675"/>
                <a:gridCol w="4803775"/>
              </a:tblGrid>
              <a:tr h="596265">
                <a:tc>
                  <a:txBody>
                    <a:bodyPr/>
                    <a:lstStyle/>
                    <a:p>
                      <a:pPr indent="0">
                        <a:buNone/>
                      </a:pPr>
                      <a:r>
                        <a:rPr lang="en-US" sz="1200" b="1">
                          <a:latin typeface="宋体" panose="02010600030101010101" pitchFamily="2" charset="-122"/>
                          <a:ea typeface="宋体" panose="02010600030101010101" pitchFamily="2" charset="-122"/>
                          <a:cs typeface="宋体" panose="02010600030101010101" pitchFamily="2" charset="-122"/>
                        </a:rPr>
                        <a:t> </a:t>
                      </a:r>
                      <a:endParaRPr lang="en-US" altLang="en-US" sz="1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具体内容</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作用</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r>
              <a:tr h="596265">
                <a:tc rowSpan="2">
                  <a:txBody>
                    <a:bodyPr/>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经验</a:t>
                      </a:r>
                    </a:p>
                    <a:p>
                      <a:pPr indent="0" algn="ctr">
                        <a:buNone/>
                      </a:pPr>
                      <a:r>
                        <a:rPr lang="en-US" sz="1800" b="0">
                          <a:latin typeface="微软雅黑" panose="020B0503020204020204" charset="-122"/>
                          <a:ea typeface="微软雅黑" panose="020B0503020204020204" charset="-122"/>
                          <a:cs typeface="宋体" panose="02010600030101010101" pitchFamily="2" charset="-122"/>
                        </a:rPr>
                        <a:t>准备</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谈话、阅读</a:t>
                      </a:r>
                      <a:r>
                        <a:rPr lang="zh-CN" altLang="en-US" sz="1400" b="0">
                          <a:latin typeface="微软雅黑" panose="020B0503020204020204" charset="-122"/>
                          <a:ea typeface="微软雅黑" panose="020B0503020204020204" charset="-122"/>
                          <a:cs typeface="宋体" panose="02010600030101010101" pitchFamily="2" charset="-122"/>
                        </a:rPr>
                        <a:t>、肢体表演</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加深对长颈鹿外形特征的认识</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9626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欣赏视频（有关长颈鹿的片段）</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进一步引发幼儿建构长颈鹿的兴趣</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7220">
                <a:tc rowSpan="3">
                  <a:txBody>
                    <a:bodyPr/>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物质</a:t>
                      </a:r>
                    </a:p>
                    <a:p>
                      <a:pPr indent="0" algn="ctr">
                        <a:buNone/>
                      </a:pPr>
                      <a:r>
                        <a:rPr lang="en-US" sz="1800" b="0">
                          <a:latin typeface="微软雅黑" panose="020B0503020204020204" charset="-122"/>
                          <a:ea typeface="微软雅黑" panose="020B0503020204020204" charset="-122"/>
                          <a:cs typeface="宋体" panose="02010600030101010101" pitchFamily="2" charset="-122"/>
                        </a:rPr>
                        <a:t>准备</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单元积木</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建构作品主体需要</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722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buNone/>
                      </a:pPr>
                      <a:r>
                        <a:rPr lang="zh-CN" sz="1400" b="0">
                          <a:latin typeface="微软雅黑" panose="020B0503020204020204" charset="-122"/>
                          <a:ea typeface="微软雅黑" panose="020B0503020204020204" charset="-122"/>
                          <a:cs typeface="宋体" panose="02010600030101010101" pitchFamily="2" charset="-122"/>
                        </a:rPr>
                        <a:t>有</a:t>
                      </a:r>
                      <a:r>
                        <a:rPr lang="en-US" sz="1400" b="0">
                          <a:latin typeface="微软雅黑" panose="020B0503020204020204" charset="-122"/>
                          <a:ea typeface="微软雅黑" panose="020B0503020204020204" charset="-122"/>
                          <a:cs typeface="宋体" panose="02010600030101010101" pitchFamily="2" charset="-122"/>
                        </a:rPr>
                        <a:t>关长颈鹿的图书</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用于现场观察、提示之用</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785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纸、笔</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charset="-122"/>
                          <a:ea typeface="微软雅黑" panose="020B0503020204020204" charset="-122"/>
                          <a:cs typeface="宋体" panose="02010600030101010101" pitchFamily="2" charset="-122"/>
                        </a:rPr>
                        <a:t>幼儿用于绘画建构计划、记录建构作品</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a:latin typeface="微软雅黑" panose="020B0503020204020204" charset="-122"/>
                <a:ea typeface="微软雅黑" panose="020B0503020204020204" charset="-122"/>
              </a:rPr>
              <a:t>幼儿的建构计划</a:t>
            </a:r>
          </a:p>
        </p:txBody>
      </p:sp>
      <p:pic>
        <p:nvPicPr>
          <p:cNvPr id="3" name="图片 2" descr="IMG_5730"/>
          <p:cNvPicPr>
            <a:picLocks noChangeAspect="1"/>
          </p:cNvPicPr>
          <p:nvPr/>
        </p:nvPicPr>
        <p:blipFill>
          <a:blip r:embed="rId3"/>
          <a:srcRect l="4829" t="638" r="1427" b="1923"/>
          <a:stretch>
            <a:fillRect/>
          </a:stretch>
        </p:blipFill>
        <p:spPr>
          <a:xfrm>
            <a:off x="5257800" y="357505"/>
            <a:ext cx="4431665" cy="6142990"/>
          </a:xfrm>
          <a:prstGeom prst="rect">
            <a:avLst/>
          </a:prstGeom>
        </p:spPr>
      </p:pic>
      <p:sp>
        <p:nvSpPr>
          <p:cNvPr id="4" name="文本框 3"/>
          <p:cNvSpPr txBox="1"/>
          <p:nvPr/>
        </p:nvSpPr>
        <p:spPr>
          <a:xfrm>
            <a:off x="1049655" y="1460500"/>
            <a:ext cx="3698875" cy="1938020"/>
          </a:xfrm>
          <a:prstGeom prst="rect">
            <a:avLst/>
          </a:prstGeom>
          <a:noFill/>
        </p:spPr>
        <p:txBody>
          <a:bodyPr wrap="square" rtlCol="0">
            <a:spAutoFit/>
          </a:bodyPr>
          <a:lstStyle/>
          <a:p>
            <a:pPr>
              <a:lnSpc>
                <a:spcPct val="150000"/>
              </a:lnSpc>
            </a:pPr>
            <a:r>
              <a:rPr lang="en-US" altLang="zh-CN" sz="2000"/>
              <a:t>       </a:t>
            </a:r>
            <a:r>
              <a:rPr lang="zh-CN" altLang="en-US" sz="2000"/>
              <a:t>孩子们将长颈鹿分为腿、身体、脖子、头部、尾巴等多个部位，分别考虑了这些部位可能需要的积木块及其数量。</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135505" y="1789430"/>
            <a:ext cx="7921625" cy="912495"/>
          </a:xfrm>
          <a:prstGeom prst="rect">
            <a:avLst/>
          </a:prstGeom>
          <a:noFill/>
        </p:spPr>
        <p:txBody>
          <a:bodyPr wrap="square" rtlCol="0" anchor="ctr" anchorCtr="0"/>
          <a:lstStyle/>
          <a:p>
            <a:pPr algn="ctr" fontAlgn="auto">
              <a:lnSpc>
                <a:spcPct val="100000"/>
              </a:lnSpc>
            </a:pPr>
            <a:r>
              <a:rPr lang="zh-CN" altLang="en-US" sz="2800" b="1" spc="600" dirty="0">
                <a:solidFill>
                  <a:schemeClr val="tx1">
                    <a:lumMod val="75000"/>
                    <a:lumOff val="25000"/>
                  </a:schemeClr>
                </a:solidFill>
                <a:latin typeface="微软雅黑" panose="020B0503020204020204" charset="-122"/>
                <a:ea typeface="微软雅黑" panose="020B0503020204020204" charset="-122"/>
              </a:rPr>
              <a:t>第一次搭建：没有尾巴的长颈鹿</a:t>
            </a:r>
          </a:p>
        </p:txBody>
      </p:sp>
      <p:sp>
        <p:nvSpPr>
          <p:cNvPr id="2" name="文本框 1"/>
          <p:cNvSpPr txBox="1"/>
          <p:nvPr/>
        </p:nvSpPr>
        <p:spPr>
          <a:xfrm>
            <a:off x="1393190" y="2457450"/>
            <a:ext cx="9719310" cy="2953385"/>
          </a:xfrm>
          <a:prstGeom prst="rect">
            <a:avLst/>
          </a:prstGeom>
          <a:noFill/>
        </p:spPr>
        <p:txBody>
          <a:bodyPr wrap="square" rtlCol="0">
            <a:spAutoFit/>
          </a:bodyPr>
          <a:lstStyle/>
          <a:p>
            <a:pPr>
              <a:lnSpc>
                <a:spcPct val="150000"/>
              </a:lnSpc>
            </a:pPr>
            <a:r>
              <a:rPr lang="en-US" altLang="zh-CN" sz="2400"/>
              <a:t>     </a:t>
            </a:r>
            <a:r>
              <a:rPr lang="en-US" altLang="zh-CN" sz="2000">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观察记录：</a:t>
            </a:r>
            <a:r>
              <a:rPr lang="zh-CN" altLang="en-US" sz="2000">
                <a:latin typeface="微软雅黑" panose="020B0503020204020204" charset="-122"/>
                <a:ea typeface="微软雅黑" panose="020B0503020204020204" charset="-122"/>
                <a:cs typeface="微软雅黑" panose="020B0503020204020204" charset="-122"/>
              </a:rPr>
              <a:t>做好扎实的准备工作后，孩子们按照建构计划开始了第一次的搭建。这一次的建构过程中，孩子们运用了垂直垒高、架空、盖顶等基本建构技能。使用了大圆柱搭建长颈鹿的腿；三倍块搭建长颈鹿的身体；大半圆组合搭建长颈鹿的脖子；半歌德形、半拱璧、小圆柱组合搭建长颈鹿的头部。但最后搭建长颈鹿的尾巴时出现了问题，孩子们虽有多次尝试：如用大曲面竖立摆放；用圆柱体横向摆放但是都没有成功。孩子们表示：“积木都要掉下来，就差尾巴了。”</a:t>
            </a:r>
          </a:p>
        </p:txBody>
      </p:sp>
      <p:sp>
        <p:nvSpPr>
          <p:cNvPr id="3" name="文本框 2"/>
          <p:cNvSpPr txBox="1"/>
          <p:nvPr>
            <p:custDataLst>
              <p:tags r:id="rId3"/>
            </p:custDataLst>
          </p:nvPr>
        </p:nvSpPr>
        <p:spPr>
          <a:xfrm>
            <a:off x="4311650" y="5253990"/>
            <a:ext cx="3129280" cy="912495"/>
          </a:xfrm>
          <a:prstGeom prst="rect">
            <a:avLst/>
          </a:prstGeom>
          <a:noFill/>
        </p:spPr>
        <p:txBody>
          <a:bodyPr wrap="square" rtlCol="0" anchor="ctr" anchorCtr="0"/>
          <a:lstStyle/>
          <a:p>
            <a:pPr algn="ctr" fontAlgn="auto">
              <a:lnSpc>
                <a:spcPct val="100000"/>
              </a:lnSpc>
            </a:pPr>
            <a:endParaRPr lang="zh-CN" altLang="en-US" sz="3200" b="1" spc="600" dirty="0">
              <a:solidFill>
                <a:schemeClr val="tx1">
                  <a:lumMod val="75000"/>
                  <a:lumOff val="25000"/>
                </a:schemeClr>
              </a:solidFill>
              <a:latin typeface="微软雅黑" panose="020B0503020204020204" charset="-122"/>
              <a:ea typeface="微软雅黑" panose="020B0503020204020204" charset="-122"/>
            </a:endParaRPr>
          </a:p>
        </p:txBody>
      </p:sp>
      <p:sp>
        <p:nvSpPr>
          <p:cNvPr id="4" name="文本框 3"/>
          <p:cNvSpPr txBox="1"/>
          <p:nvPr/>
        </p:nvSpPr>
        <p:spPr>
          <a:xfrm>
            <a:off x="4556760" y="1033780"/>
            <a:ext cx="3078480" cy="583565"/>
          </a:xfrm>
          <a:prstGeom prst="rect">
            <a:avLst/>
          </a:prstGeom>
          <a:noFill/>
        </p:spPr>
        <p:txBody>
          <a:bodyPr wrap="none" rtlCol="0">
            <a:spAutoFit/>
          </a:bodyPr>
          <a:lstStyle/>
          <a:p>
            <a:pPr algn="ctr" fontAlgn="auto">
              <a:lnSpc>
                <a:spcPct val="100000"/>
              </a:lnSpc>
            </a:pPr>
            <a:r>
              <a:rPr lang="zh-CN" altLang="en-US" sz="3200" b="1" spc="600" dirty="0">
                <a:solidFill>
                  <a:schemeClr val="tx1">
                    <a:lumMod val="75000"/>
                    <a:lumOff val="25000"/>
                  </a:schemeClr>
                </a:solidFill>
                <a:latin typeface="微软雅黑" panose="020B0503020204020204" charset="-122"/>
                <a:ea typeface="微软雅黑" panose="020B0503020204020204" charset="-122"/>
                <a:sym typeface="+mn-ea"/>
              </a:rPr>
              <a:t>三、建构历程</a:t>
            </a:r>
            <a:endParaRPr lang="zh-CN" altLang="en-US" sz="3200" b="1" spc="600" dirty="0">
              <a:solidFill>
                <a:schemeClr val="tx1">
                  <a:lumMod val="75000"/>
                  <a:lumOff val="25000"/>
                </a:schemeClr>
              </a:solidFill>
              <a:latin typeface="微软雅黑" panose="020B0503020204020204" charset="-122"/>
              <a:ea typeface="微软雅黑" panose="020B0503020204020204" charset="-122"/>
            </a:endParaRPr>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6730" y="804545"/>
            <a:ext cx="3959860" cy="5489575"/>
          </a:xfrm>
        </p:spPr>
        <p:txBody>
          <a:bodyPr/>
          <a:lstStyle/>
          <a:p>
            <a:pPr>
              <a:lnSpc>
                <a:spcPct val="150000"/>
              </a:lnSpc>
            </a:pP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综合分析：</a:t>
            </a:r>
            <a:r>
              <a:rPr lang="zh-CN" altLang="en-US" sz="2000" b="0">
                <a:latin typeface="微软雅黑" panose="020B0503020204020204" charset="-122"/>
                <a:ea typeface="微软雅黑" panose="020B0503020204020204" charset="-122"/>
              </a:rPr>
              <a:t>幼儿</a:t>
            </a:r>
            <a:r>
              <a:rPr lang="en-US" sz="2000" b="0">
                <a:latin typeface="微软雅黑" panose="020B0503020204020204" charset="-122"/>
                <a:ea typeface="微软雅黑" panose="020B0503020204020204" charset="-122"/>
                <a:cs typeface="宋体" panose="02010600030101010101" pitchFamily="2" charset="-122"/>
                <a:sym typeface="+mn-ea"/>
              </a:rPr>
              <a:t>能够根据平面图片搭建立体的长颈鹿造型</a:t>
            </a:r>
            <a:r>
              <a:rPr lang="zh-CN" altLang="en-US" sz="2000" b="0">
                <a:latin typeface="微软雅黑" panose="020B0503020204020204" charset="-122"/>
                <a:ea typeface="微软雅黑" panose="020B0503020204020204" charset="-122"/>
                <a:cs typeface="宋体" panose="02010600030101010101" pitchFamily="2" charset="-122"/>
                <a:sym typeface="+mn-ea"/>
              </a:rPr>
              <a:t>，并</a:t>
            </a:r>
            <a:r>
              <a:rPr lang="en-US" sz="2000" b="0">
                <a:latin typeface="微软雅黑" panose="020B0503020204020204" charset="-122"/>
                <a:ea typeface="微软雅黑" panose="020B0503020204020204" charset="-122"/>
                <a:cs typeface="宋体" panose="02010600030101010101" pitchFamily="2" charset="-122"/>
                <a:sym typeface="+mn-ea"/>
              </a:rPr>
              <a:t>选择合适的单元积木搭</a:t>
            </a:r>
            <a:r>
              <a:rPr lang="zh-CN" altLang="en-US" sz="2000" b="0">
                <a:latin typeface="微软雅黑" panose="020B0503020204020204" charset="-122"/>
                <a:ea typeface="微软雅黑" panose="020B0503020204020204" charset="-122"/>
                <a:cs typeface="宋体" panose="02010600030101010101" pitchFamily="2" charset="-122"/>
                <a:sym typeface="+mn-ea"/>
              </a:rPr>
              <a:t>建其</a:t>
            </a:r>
            <a:r>
              <a:rPr lang="en-US" sz="2000" b="0">
                <a:latin typeface="微软雅黑" panose="020B0503020204020204" charset="-122"/>
                <a:ea typeface="微软雅黑" panose="020B0503020204020204" charset="-122"/>
                <a:cs typeface="宋体" panose="02010600030101010101" pitchFamily="2" charset="-122"/>
                <a:sym typeface="+mn-ea"/>
              </a:rPr>
              <a:t>不同部位</a:t>
            </a:r>
            <a:r>
              <a:rPr lang="zh-CN" altLang="en-US" sz="2000" b="0">
                <a:latin typeface="微软雅黑" panose="020B0503020204020204" charset="-122"/>
                <a:ea typeface="微软雅黑" panose="020B0503020204020204" charset="-122"/>
                <a:cs typeface="宋体" panose="02010600030101010101" pitchFamily="2" charset="-122"/>
                <a:sym typeface="+mn-ea"/>
              </a:rPr>
              <a:t>。但</a:t>
            </a:r>
            <a:r>
              <a:rPr lang="en-US" sz="2000" b="0">
                <a:latin typeface="微软雅黑" panose="020B0503020204020204" charset="-122"/>
                <a:ea typeface="微软雅黑" panose="020B0503020204020204" charset="-122"/>
                <a:cs typeface="宋体" panose="02010600030101010101" pitchFamily="2" charset="-122"/>
                <a:sym typeface="+mn-ea"/>
              </a:rPr>
              <a:t>建构技能</a:t>
            </a:r>
            <a:r>
              <a:rPr lang="zh-CN" altLang="en-US" sz="2000" b="0">
                <a:latin typeface="微软雅黑" panose="020B0503020204020204" charset="-122"/>
                <a:ea typeface="微软雅黑" panose="020B0503020204020204" charset="-122"/>
                <a:cs typeface="宋体" panose="02010600030101010101" pitchFamily="2" charset="-122"/>
                <a:sym typeface="+mn-ea"/>
              </a:rPr>
              <a:t>看似</a:t>
            </a:r>
            <a:r>
              <a:rPr lang="en-US" sz="2000" b="0">
                <a:latin typeface="微软雅黑" panose="020B0503020204020204" charset="-122"/>
                <a:ea typeface="微软雅黑" panose="020B0503020204020204" charset="-122"/>
                <a:cs typeface="宋体" panose="02010600030101010101" pitchFamily="2" charset="-122"/>
                <a:sym typeface="+mn-ea"/>
              </a:rPr>
              <a:t>多样，</a:t>
            </a:r>
            <a:r>
              <a:rPr lang="zh-CN" altLang="en-US" sz="2000" b="0">
                <a:latin typeface="微软雅黑" panose="020B0503020204020204" charset="-122"/>
                <a:ea typeface="微软雅黑" panose="020B0503020204020204" charset="-122"/>
                <a:cs typeface="宋体" panose="02010600030101010101" pitchFamily="2" charset="-122"/>
                <a:sym typeface="+mn-ea"/>
              </a:rPr>
              <a:t>其实较为单一，总结来说就是从下而上的单向堆叠。同时幼儿能发现自己建构过程中遇到的问题，但没能思考其根本原因所在，因此虽有尝试但都没有成功。</a:t>
            </a:r>
            <a:endParaRPr lang="zh-CN" altLang="en-US" sz="2000" b="0">
              <a:latin typeface="微软雅黑" panose="020B0503020204020204" charset="-122"/>
              <a:ea typeface="微软雅黑" panose="020B0503020204020204" charset="-122"/>
            </a:endParaRPr>
          </a:p>
        </p:txBody>
      </p:sp>
      <p:pic>
        <p:nvPicPr>
          <p:cNvPr id="6" name="内容占位符 5" descr="C:\Users\lenovo\Desktop\5D071497C04275DFF32B249F74088619.png5D071497C04275DFF32B249F74088619"/>
          <p:cNvPicPr>
            <a:picLocks noGrp="1" noChangeAspect="1"/>
          </p:cNvPicPr>
          <p:nvPr>
            <p:ph sz="quarter" idx="14"/>
          </p:nvPr>
        </p:nvPicPr>
        <p:blipFill>
          <a:blip r:embed="rId3"/>
          <a:srcRect l="21667" t="8134" r="23209" b="6194"/>
          <a:stretch>
            <a:fillRect/>
          </a:stretch>
        </p:blipFill>
        <p:spPr>
          <a:xfrm>
            <a:off x="5391785" y="805180"/>
            <a:ext cx="2683510" cy="5560695"/>
          </a:xfrm>
          <a:prstGeom prst="rect">
            <a:avLst/>
          </a:prstGeom>
        </p:spPr>
      </p:pic>
      <p:pic>
        <p:nvPicPr>
          <p:cNvPr id="7" name="图片 6" descr="C:\Users\lenovo\Desktop\36B4B23B087F18D65BBB7F33BAF8AE36.png36B4B23B087F18D65BBB7F33BAF8AE36"/>
          <p:cNvPicPr>
            <a:picLocks noChangeAspect="1"/>
          </p:cNvPicPr>
          <p:nvPr/>
        </p:nvPicPr>
        <p:blipFill>
          <a:blip r:embed="rId4"/>
          <a:srcRect l="27521" t="12873" r="25775" b="6123"/>
          <a:stretch>
            <a:fillRect/>
          </a:stretch>
        </p:blipFill>
        <p:spPr>
          <a:xfrm>
            <a:off x="8660130" y="805180"/>
            <a:ext cx="2376170" cy="5495290"/>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88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8"/>
  <p:tag name="KSO_WM_UNIT_ID" val="_6*i*18"/>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9"/>
  <p:tag name="KSO_WM_UNIT_ID" val="_6*i*1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_6*i*11"/>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_6*i*12"/>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_6*i*13"/>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_6*i*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_6*i*1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0"/>
  <p:tag name="KSO_WM_UNIT_ID" val="_1*i*20"/>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_6*i*16"/>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_6*i*17"/>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6*i*4"/>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6*i*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6*i*6"/>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6*i*7"/>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6*i*8"/>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_6*i*9"/>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_6*i*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bottomTop"/>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bottomTop"/>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bottomTop"/>
  <p:tag name="KSO_WM_SLIDE_BK_DARK_LIGHT" val="2"/>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bottomTop"/>
  <p:tag name="KSO_WM_SLIDE_BK_DARK_LIGHT" val="2"/>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bottomTop"/>
  <p:tag name="KSO_WM_SLIDE_BK_DARK_LIGHT" val="2"/>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bottomTop"/>
  <p:tag name="KSO_WM_SLIDE_BK_DARK_LIGHT" val="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bottomTop"/>
  <p:tag name="KSO_WM_SLIDE_BK_DARK_LIGHT" val="2"/>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bottomTop"/>
  <p:tag name="KSO_WM_SLIDE_BK_DARK_LIGHT" val="2"/>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bottomTop"/>
  <p:tag name="KSO_WM_SLIDE_BK_DARK_LIGHT" val="2"/>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bottomTop"/>
  <p:tag name="KSO_WM_SLIDE_BK_DARK_LIGHT"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8"/>
  <p:tag name="KSO_WM_UNIT_ID" val="_1*i*18"/>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bottomTop"/>
  <p:tag name="KSO_WM_SLIDE_BK_DARK_LIGHT" val="2"/>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bottomTop"/>
  <p:tag name="KSO_WM_SLIDE_BK_DARK_LIGHT" val="2"/>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bottomTop"/>
  <p:tag name="KSO_WM_SLIDE_BK_DARK_LIGHT" val="2"/>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bottomTop"/>
  <p:tag name="KSO_WM_SLIDE_BK_DARK_LIGHT" val="2"/>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bottomTop"/>
  <p:tag name="KSO_WM_SLIDE_BK_DARK_LIGHT" val="2"/>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bottomTop"/>
  <p:tag name="KSO_WM_SLIDE_BK_DARK_LIGHT" val="2"/>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_11*i*1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9"/>
  <p:tag name="KSO_WM_UNIT_ID" val="_1*i*19"/>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4"/>
  <p:tag name="KSO_WM_UNIT_ID" val="_11*i*24"/>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1"/>
  <p:tag name="KSO_WM_UNIT_ID" val="_11*i*21"/>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0"/>
  <p:tag name="KSO_WM_UNIT_ID" val="_11*i*20"/>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_11*i*13"/>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_11*i*1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4"/>
  <p:tag name="KSO_WM_UNIT_ID" val="_1*i*24"/>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_11*i*15"/>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_11*i*16"/>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_11*i*17"/>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8"/>
  <p:tag name="KSO_WM_UNIT_ID" val="_11*i*18"/>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9"/>
  <p:tag name="KSO_WM_UNIT_ID" val="_11*i*19"/>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_11*i*11"/>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1*i*5"/>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1*i*6"/>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11*i*7"/>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11*i*8"/>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_11*i*9"/>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_11*i*10"/>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2"/>
  <p:tag name="KSO_WM_UNIT_ID" val="_12*i*22"/>
  <p:tag name="KSO_WM_UNIT_LAYERLEVEL" val="1"/>
  <p:tag name="KSO_WM_TAG_VERSION" val="1.0"/>
  <p:tag name="KSO_WM_BEAUTIFY_FLAG" val="#wm#"/>
  <p:tag name="KSO_WM_SLIDE_BACKGROUND_TYPE" val="general"/>
  <p:tag name="KSO_WM_SLIDE_BK_DARK_LIGHT" val="2"/>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2"/>
  <p:tag name="KSO_WM_UNIT_ID" val="_13*i*22"/>
  <p:tag name="KSO_WM_UNIT_LAYERLEVEL" val="1"/>
  <p:tag name="KSO_WM_TAG_VERSION" val="1.0"/>
  <p:tag name="KSO_WM_BEAUTIFY_FLAG" val="#wm#"/>
  <p:tag name="KSO_WM_SLIDE_BACKGROUND_TYPE" val="frame"/>
  <p:tag name="KSO_WM_SLIDE_BK_DARK_LIGHT" val="2"/>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88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_1*i*12"/>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_1*i*1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_1*i*14"/>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_1*i*15"/>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3888"/>
  <p:tag name="KSO_WM_SLIDE_LAYOUT" val="a_b"/>
  <p:tag name="KSO_WM_SLIDE_LAYOUT_CNT" val="1_1"/>
  <p:tag name="KSO_WM_SLIDE_MODEL_TYPE" val="cover"/>
</p:tagLst>
</file>

<file path=ppt/tags/tag237.xml><?xml version="1.0" encoding="utf-8"?>
<p:tagLst xmlns:a="http://schemas.openxmlformats.org/drawingml/2006/main" xmlns:r="http://schemas.openxmlformats.org/officeDocument/2006/relationships" xmlns:p="http://schemas.openxmlformats.org/presentationml/2006/main">
  <p:tag name="KSO_WM_SLIDE_ID" val="custom20203888_2"/>
  <p:tag name="KSO_WM_TEMPLATE_SUBCATEGORY" val="0"/>
  <p:tag name="KSO_WM_SLIDE_ITEM_CNT" val="2"/>
  <p:tag name="KSO_WM_SLIDE_INDEX" val="2"/>
  <p:tag name="KSO_WM_TAG_VERSION" val="1.0"/>
  <p:tag name="KSO_WM_BEAUTIFY_FLAG" val="#wm#"/>
  <p:tag name="KSO_WM_TEMPLATE_CATEGORY" val="custom"/>
  <p:tag name="KSO_WM_TEMPLATE_INDEX" val="20203888"/>
  <p:tag name="KSO_WM_SLIDE_LAYOUT" val="a_l"/>
  <p:tag name="KSO_WM_SLIDE_LAYOUT_CNT" val="1_1"/>
  <p:tag name="KSO_WM_SLIDE_TYPE" val="contents"/>
  <p:tag name="KSO_WM_SLIDE_SUBTYPE" val="diag"/>
  <p:tag name="KSO_WM_TEMPLATE_MASTER_TYPE" val="0"/>
  <p:tag name="KSO_WM_TEMPLATE_COLOR_TYPE" val="1"/>
  <p:tag name="KSO_WM_DIAGRAM_GROUP_CODE" val="l1-1"/>
  <p:tag name="KSO_WM_SLIDE_DIAGTYPE" val="l"/>
</p:tagLst>
</file>

<file path=ppt/tags/tag238.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03888_2*a*1"/>
  <p:tag name="KSO_WM_TEMPLATE_CATEGORY" val="custom"/>
  <p:tag name="KSO_WM_TEMPLATE_INDEX" val="20203888"/>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239.xml><?xml version="1.0" encoding="utf-8"?>
<p:tagLst xmlns:a="http://schemas.openxmlformats.org/drawingml/2006/main" xmlns:r="http://schemas.openxmlformats.org/officeDocument/2006/relationships" xmlns:p="http://schemas.openxmlformats.org/presentationml/2006/main">
  <p:tag name="KSO_WM_SLIDE_ID" val="custom20203888_2"/>
  <p:tag name="KSO_WM_TEMPLATE_SUBCATEGORY" val="0"/>
  <p:tag name="KSO_WM_SLIDE_ITEM_CNT" val="2"/>
  <p:tag name="KSO_WM_SLIDE_INDEX" val="2"/>
  <p:tag name="KSO_WM_TAG_VERSION" val="1.0"/>
  <p:tag name="KSO_WM_BEAUTIFY_FLAG" val="#wm#"/>
  <p:tag name="KSO_WM_TEMPLATE_CATEGORY" val="custom"/>
  <p:tag name="KSO_WM_TEMPLATE_INDEX" val="20203888"/>
  <p:tag name="KSO_WM_SLIDE_LAYOUT" val="a_l"/>
  <p:tag name="KSO_WM_SLIDE_LAYOUT_CNT" val="1_1"/>
  <p:tag name="KSO_WM_SLIDE_TYPE" val="contents"/>
  <p:tag name="KSO_WM_SLIDE_SUBTYPE" val="diag"/>
  <p:tag name="KSO_WM_TEMPLATE_MASTER_TYPE" val="0"/>
  <p:tag name="KSO_WM_TEMPLATE_COLOR_TYPE" val="1"/>
  <p:tag name="KSO_WM_DIAGRAM_GROUP_CODE" val="l1-1"/>
  <p:tag name="KSO_WM_SLIDE_DIAGTYPE" val="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_1*i*16"/>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03888_2*a*1"/>
  <p:tag name="KSO_WM_TEMPLATE_CATEGORY" val="custom"/>
  <p:tag name="KSO_WM_TEMPLATE_INDEX" val="20203888"/>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45.xml><?xml version="1.0" encoding="utf-8"?>
<p:tagLst xmlns:a="http://schemas.openxmlformats.org/drawingml/2006/main" xmlns:r="http://schemas.openxmlformats.org/officeDocument/2006/relationships" xmlns:p="http://schemas.openxmlformats.org/presentationml/2006/main">
  <p:tag name="KSO_WM_SLIDE_ID" val="custom20203888_2"/>
  <p:tag name="KSO_WM_TEMPLATE_SUBCATEGORY" val="0"/>
  <p:tag name="KSO_WM_SLIDE_ITEM_CNT" val="2"/>
  <p:tag name="KSO_WM_SLIDE_INDEX" val="2"/>
  <p:tag name="KSO_WM_TAG_VERSION" val="1.0"/>
  <p:tag name="KSO_WM_BEAUTIFY_FLAG" val="#wm#"/>
  <p:tag name="KSO_WM_TEMPLATE_CATEGORY" val="custom"/>
  <p:tag name="KSO_WM_TEMPLATE_INDEX" val="20203888"/>
  <p:tag name="KSO_WM_SLIDE_LAYOUT" val="a_l"/>
  <p:tag name="KSO_WM_SLIDE_LAYOUT_CNT" val="1_1"/>
  <p:tag name="KSO_WM_SLIDE_TYPE" val="contents"/>
  <p:tag name="KSO_WM_SLIDE_SUBTYPE" val="diag"/>
  <p:tag name="KSO_WM_TEMPLATE_MASTER_TYPE" val="0"/>
  <p:tag name="KSO_WM_TEMPLATE_COLOR_TYPE" val="1"/>
  <p:tag name="KSO_WM_DIAGRAM_GROUP_CODE" val="l1-1"/>
  <p:tag name="KSO_WM_SLIDE_DIAGTYPE" val="l"/>
</p:tagLst>
</file>

<file path=ppt/tags/tag246.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03888_2*a*1"/>
  <p:tag name="KSO_WM_TEMPLATE_CATEGORY" val="custom"/>
  <p:tag name="KSO_WM_TEMPLATE_INDEX" val="20203888"/>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247.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03888_2*a*1"/>
  <p:tag name="KSO_WM_TEMPLATE_CATEGORY" val="custom"/>
  <p:tag name="KSO_WM_TEMPLATE_INDEX" val="20203888"/>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_1*i*17"/>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51.xml><?xml version="1.0" encoding="utf-8"?>
<p:tagLst xmlns:a="http://schemas.openxmlformats.org/drawingml/2006/main" xmlns:r="http://schemas.openxmlformats.org/officeDocument/2006/relationships" xmlns:p="http://schemas.openxmlformats.org/presentationml/2006/main">
  <p:tag name="KSO_WM_SLIDE_ID" val="custom20203888_2"/>
  <p:tag name="KSO_WM_TEMPLATE_SUBCATEGORY" val="0"/>
  <p:tag name="KSO_WM_SLIDE_ITEM_CNT" val="2"/>
  <p:tag name="KSO_WM_SLIDE_INDEX" val="2"/>
  <p:tag name="KSO_WM_TAG_VERSION" val="1.0"/>
  <p:tag name="KSO_WM_BEAUTIFY_FLAG" val="#wm#"/>
  <p:tag name="KSO_WM_TEMPLATE_CATEGORY" val="custom"/>
  <p:tag name="KSO_WM_TEMPLATE_INDEX" val="20203888"/>
  <p:tag name="KSO_WM_SLIDE_LAYOUT" val="a_l"/>
  <p:tag name="KSO_WM_SLIDE_LAYOUT_CNT" val="1_1"/>
  <p:tag name="KSO_WM_SLIDE_TYPE" val="contents"/>
  <p:tag name="KSO_WM_SLIDE_SUBTYPE" val="diag"/>
  <p:tag name="KSO_WM_TEMPLATE_MASTER_TYPE" val="0"/>
  <p:tag name="KSO_WM_TEMPLATE_COLOR_TYPE" val="1"/>
  <p:tag name="KSO_WM_DIAGRAM_GROUP_CODE" val="l1-1"/>
  <p:tag name="KSO_WM_SLIDE_DIAGTYPE" val="l"/>
</p:tagLst>
</file>

<file path=ppt/tags/tag252.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03888_2*a*1"/>
  <p:tag name="KSO_WM_TEMPLATE_CATEGORY" val="custom"/>
  <p:tag name="KSO_WM_TEMPLATE_INDEX" val="20203888"/>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SLIDE_ID" val="custom20203888_2"/>
  <p:tag name="KSO_WM_TEMPLATE_SUBCATEGORY" val="0"/>
  <p:tag name="KSO_WM_SLIDE_ITEM_CNT" val="2"/>
  <p:tag name="KSO_WM_SLIDE_INDEX" val="2"/>
  <p:tag name="KSO_WM_TAG_VERSION" val="1.0"/>
  <p:tag name="KSO_WM_BEAUTIFY_FLAG" val="#wm#"/>
  <p:tag name="KSO_WM_TEMPLATE_CATEGORY" val="custom"/>
  <p:tag name="KSO_WM_TEMPLATE_INDEX" val="20203888"/>
  <p:tag name="KSO_WM_SLIDE_LAYOUT" val="a_l"/>
  <p:tag name="KSO_WM_SLIDE_LAYOUT_CNT" val="1_1"/>
  <p:tag name="KSO_WM_SLIDE_TYPE" val="contents"/>
  <p:tag name="KSO_WM_SLIDE_SUBTYPE" val="diag"/>
  <p:tag name="KSO_WM_TEMPLATE_MASTER_TYPE" val="0"/>
  <p:tag name="KSO_WM_TEMPLATE_COLOR_TYPE" val="1"/>
  <p:tag name="KSO_WM_DIAGRAM_GROUP_CODE" val="l1-1"/>
  <p:tag name="KSO_WM_SLIDE_DIAGTYPE" val="l"/>
</p:tagLst>
</file>

<file path=ppt/tags/tag261.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03888_2*a*1"/>
  <p:tag name="KSO_WM_TEMPLATE_CATEGORY" val="custom"/>
  <p:tag name="KSO_WM_TEMPLATE_INDEX" val="20203888"/>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65.xml><?xml version="1.0" encoding="utf-8"?>
<p:tagLst xmlns:a="http://schemas.openxmlformats.org/drawingml/2006/main" xmlns:r="http://schemas.openxmlformats.org/officeDocument/2006/relationships" xmlns:p="http://schemas.openxmlformats.org/presentationml/2006/main">
  <p:tag name="KSO_WM_SLIDE_ID" val="custom20203888_2"/>
  <p:tag name="KSO_WM_TEMPLATE_SUBCATEGORY" val="0"/>
  <p:tag name="KSO_WM_SLIDE_ITEM_CNT" val="2"/>
  <p:tag name="KSO_WM_SLIDE_INDEX" val="2"/>
  <p:tag name="KSO_WM_TAG_VERSION" val="1.0"/>
  <p:tag name="KSO_WM_BEAUTIFY_FLAG" val="#wm#"/>
  <p:tag name="KSO_WM_TEMPLATE_CATEGORY" val="custom"/>
  <p:tag name="KSO_WM_TEMPLATE_INDEX" val="20203888"/>
  <p:tag name="KSO_WM_SLIDE_LAYOUT" val="a_l"/>
  <p:tag name="KSO_WM_SLIDE_LAYOUT_CNT" val="1_1"/>
  <p:tag name="KSO_WM_SLIDE_TYPE" val="contents"/>
  <p:tag name="KSO_WM_SLIDE_SUBTYPE" val="diag"/>
  <p:tag name="KSO_WM_TEMPLATE_MASTER_TYPE" val="0"/>
  <p:tag name="KSO_WM_TEMPLATE_COLOR_TYPE" val="1"/>
  <p:tag name="KSO_WM_DIAGRAM_GROUP_CODE" val="l1-1"/>
  <p:tag name="KSO_WM_SLIDE_DIAGTYPE" val="l"/>
</p:tagLst>
</file>

<file path=ppt/tags/tag266.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03888_2*a*1"/>
  <p:tag name="KSO_WM_TEMPLATE_CATEGORY" val="custom"/>
  <p:tag name="KSO_WM_TEMPLATE_INDEX" val="20203888"/>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267.xml><?xml version="1.0" encoding="utf-8"?>
<p:tagLst xmlns:a="http://schemas.openxmlformats.org/drawingml/2006/main" xmlns:r="http://schemas.openxmlformats.org/officeDocument/2006/relationships" xmlns:p="http://schemas.openxmlformats.org/presentationml/2006/main">
  <p:tag name="KSO_WM_UNIT_TABLE_BEAUTIFY" val="smartTable{d5812e1a-b8ad-4d06-a83d-61e340b8a97d}"/>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69.xml><?xml version="1.0" encoding="utf-8"?>
<p:tagLst xmlns:a="http://schemas.openxmlformats.org/drawingml/2006/main" xmlns:r="http://schemas.openxmlformats.org/officeDocument/2006/relationships" xmlns:p="http://schemas.openxmlformats.org/presentationml/2006/main">
  <p:tag name="KSO_WM_UNIT_TABLE_BEAUTIFY" val="smartTable{598baa9f-b449-4509-bad2-b7b1d0bc5a77}"/>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UNIT_TABLE_BEAUTIFY" val="smartTable{51d0f63d-c0e5-4b68-a5bc-3b74287c51d8}"/>
</p:tagLst>
</file>

<file path=ppt/tags/tag271.xml><?xml version="1.0" encoding="utf-8"?>
<p:tagLst xmlns:a="http://schemas.openxmlformats.org/drawingml/2006/main" xmlns:r="http://schemas.openxmlformats.org/officeDocument/2006/relationships" xmlns:p="http://schemas.openxmlformats.org/presentationml/2006/main">
  <p:tag name="KSO_WM_UNIT_TABLE_BEAUTIFY" val="smartTable{0ba8ed9c-f986-4859-9ee5-afca2442a4e7}"/>
</p:tagLst>
</file>

<file path=ppt/tags/tag272.xml><?xml version="1.0" encoding="utf-8"?>
<p:tagLst xmlns:a="http://schemas.openxmlformats.org/drawingml/2006/main" xmlns:r="http://schemas.openxmlformats.org/officeDocument/2006/relationships" xmlns:p="http://schemas.openxmlformats.org/presentationml/2006/main">
  <p:tag name="KSO_WM_UNIT_TABLE_BEAUTIFY" val="smartTable{6e9f0564-3f13-403e-8bce-da3fedd75f0b}"/>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74.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03888_2*a*1"/>
  <p:tag name="KSO_WM_TEMPLATE_CATEGORY" val="custom"/>
  <p:tag name="KSO_WM_TEMPLATE_INDEX" val="20203888"/>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77.xml><?xml version="1.0" encoding="utf-8"?>
<p:tagLst xmlns:a="http://schemas.openxmlformats.org/drawingml/2006/main" xmlns:r="http://schemas.openxmlformats.org/officeDocument/2006/relationships" xmlns:p="http://schemas.openxmlformats.org/presentationml/2006/main">
  <p:tag name="KSO_WM_UNIT_TABLE_BEAUTIFY" val="smartTable{495da729-79a8-4dde-a269-b89aadb83741}"/>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3888"/>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1*i*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_1*i*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_1*i*10"/>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bottomTop"/>
  <p:tag name="KSO_WM_SLIDE_BK_DARK_LIGHT" val="2"/>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bottomTop"/>
  <p:tag name="KSO_WM_SLIDE_BK_DARK_LIGHT" val="2"/>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bottomTop"/>
  <p:tag name="KSO_WM_SLIDE_BK_DARK_LIGHT" val="2"/>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bottomTop"/>
  <p:tag name="KSO_WM_SLIDE_BK_DARK_LIGHT" val="2"/>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bottomTop"/>
  <p:tag name="KSO_WM_SLIDE_BK_DARK_LIGHT" val="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bottomTop"/>
  <p:tag name="KSO_WM_SLIDE_BK_DARK_LIGHT" val="2"/>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bottomTop"/>
  <p:tag name="KSO_WM_SLIDE_BK_DARK_LIGHT" val="2"/>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bottomTop"/>
  <p:tag name="KSO_WM_SLIDE_BK_DARK_LIGHT" val="2"/>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1.0"/>
  <p:tag name="KSO_WM_BEAUTIFY_FLAG" val="#wm#"/>
  <p:tag name="PA" val="v5.2.8"/>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1.0"/>
  <p:tag name="KSO_WM_BEAUTIFY_FLAG" val="#wm#"/>
  <p:tag name="PA" val="v5.2.8"/>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2"/>
  <p:tag name="KSO_WM_UNIT_ID" val="_3*i*22"/>
  <p:tag name="KSO_WM_UNIT_LAYERLEVEL" val="1"/>
  <p:tag name="KSO_WM_TAG_VERSION" val="1.0"/>
  <p:tag name="KSO_WM_BEAUTIFY_FLAG" val="#wm#"/>
  <p:tag name="PA" val="v5.2.8"/>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_3*i*13"/>
  <p:tag name="KSO_WM_UNIT_LAYERLEVEL" val="1"/>
  <p:tag name="KSO_WM_TAG_VERSION" val="1.0"/>
  <p:tag name="KSO_WM_BEAUTIFY_FLAG" val="#wm#"/>
  <p:tag name="KSO_WM_UNIT_COLOR_SCHEME_SHAPE_ID" val="8"/>
  <p:tag name="KSO_WM_UNIT_COLOR_SCHEME_PARENT_PAGE" val="0_1"/>
  <p:tag name="KSO_WM_UNIT_DECOLORIZATION" val="1"/>
  <p:tag name="PA" val="v5.2.8"/>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_3*i*13"/>
  <p:tag name="KSO_WM_UNIT_LAYERLEVEL" val="1"/>
  <p:tag name="KSO_WM_TAG_VERSION" val="1.0"/>
  <p:tag name="KSO_WM_BEAUTIFY_FLAG" val="#wm#"/>
  <p:tag name="KSO_WM_UNIT_COLOR_SCHEME_SHAPE_ID" val="8"/>
  <p:tag name="KSO_WM_UNIT_COLOR_SCHEME_PARENT_PAGE" val="0_1"/>
  <p:tag name="KSO_WM_UNIT_DECOLORIZATION" val="1"/>
  <p:tag name="PA" val="v5.2.8"/>
</p:tagLst>
</file>

<file path=ppt/tags/tag51.xml><?xml version="1.0" encoding="utf-8"?>
<p:tagLst xmlns:a="http://schemas.openxmlformats.org/drawingml/2006/main" xmlns:r="http://schemas.openxmlformats.org/officeDocument/2006/relationships" xmlns:p="http://schemas.openxmlformats.org/presentationml/2006/main">
  <p:tag name="PA" val="v5.2.8"/>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PA" val="v5.2.8"/>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9"/>
  <p:tag name="KSO_WM_UNIT_ID" val="_3*i*19"/>
  <p:tag name="KSO_WM_UNIT_LAYERLEVEL" val="1"/>
  <p:tag name="KSO_WM_TAG_VERSION" val="1.0"/>
  <p:tag name="KSO_WM_BEAUTIFY_FLAG" val="#wm#"/>
  <p:tag name="PA" val="v5.2.8"/>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_3*i*12"/>
  <p:tag name="KSO_WM_UNIT_LAYERLEVEL" val="1"/>
  <p:tag name="KSO_WM_TAG_VERSION" val="1.0"/>
  <p:tag name="KSO_WM_BEAUTIFY_FLAG" val="#wm#"/>
  <p:tag name="PA" val="v5.2.8"/>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_3*i*13"/>
  <p:tag name="KSO_WM_UNIT_LAYERLEVEL" val="1"/>
  <p:tag name="KSO_WM_TAG_VERSION" val="1.0"/>
  <p:tag name="KSO_WM_BEAUTIFY_FLAG" val="#wm#"/>
  <p:tag name="PA" val="v5.2.8"/>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_3*i*14"/>
  <p:tag name="KSO_WM_UNIT_LAYERLEVEL" val="1"/>
  <p:tag name="KSO_WM_TAG_VERSION" val="1.0"/>
  <p:tag name="KSO_WM_BEAUTIFY_FLAG" val="#wm#"/>
  <p:tag name="PA" val="v5.2.8"/>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_3*i*15"/>
  <p:tag name="KSO_WM_UNIT_LAYERLEVEL" val="1"/>
  <p:tag name="KSO_WM_TAG_VERSION" val="1.0"/>
  <p:tag name="KSO_WM_BEAUTIFY_FLAG" val="#wm#"/>
  <p:tag name="PA" val="v5.2.8"/>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_3*i*16"/>
  <p:tag name="KSO_WM_UNIT_LAYERLEVEL" val="1"/>
  <p:tag name="KSO_WM_TAG_VERSION" val="1.0"/>
  <p:tag name="KSO_WM_BEAUTIFY_FLAG" val="#wm#"/>
  <p:tag name="PA" val="v5.2.8"/>
</p:tagLst>
</file>

<file path=ppt/tags/tag6.xml><?xml version="1.0" encoding="utf-8"?>
<p:tagLst xmlns:a="http://schemas.openxmlformats.org/drawingml/2006/main" xmlns:r="http://schemas.openxmlformats.org/officeDocument/2006/relationships" xmlns:p="http://schemas.openxmlformats.org/presentationml/2006/main">
  <p:tag name="KSO_WM_TEMPLATE_SUBCATEGORY" val="0"/>
  <p:tag name="KSO_WM_TAG_VERSION" val="1.0"/>
  <p:tag name="KSO_WM_BEAUTIFY_FLAG" val="#wm#"/>
  <p:tag name="KSO_WM_TEMPLATE_CATEGORY" val="custom"/>
  <p:tag name="KSO_WM_TEMPLATE_INDEX" val="20203888"/>
  <p:tag name="KSO_WM_TEMPLATE_MASTER_TYPE" val="0"/>
  <p:tag name="KSO_WM_TEMPLATE_COLOR_TYPE" val="1"/>
  <p:tag name="KSO_WM_TEMPLATE_MASTER_THUMB_INDEX" val="12"/>
  <p:tag name="KSO_WM_TEMPLATE_THUMBS_INDEX" val="1、4、5、8、11、12、14、16、17、18、19、20、21、22、23、24、25、26、27、2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_3*i*17"/>
  <p:tag name="KSO_WM_UNIT_LAYERLEVEL" val="1"/>
  <p:tag name="KSO_WM_TAG_VERSION" val="1.0"/>
  <p:tag name="KSO_WM_BEAUTIFY_FLAG" val="#wm#"/>
  <p:tag name="PA" val="v5.2.8"/>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8"/>
  <p:tag name="KSO_WM_UNIT_ID" val="_3*i*18"/>
  <p:tag name="KSO_WM_UNIT_LAYERLEVEL" val="1"/>
  <p:tag name="KSO_WM_TAG_VERSION" val="1.0"/>
  <p:tag name="KSO_WM_BEAUTIFY_FLAG" val="#wm#"/>
  <p:tag name="PA" val="v5.2.8"/>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_3*i*11"/>
  <p:tag name="KSO_WM_UNIT_LAYERLEVEL" val="1"/>
  <p:tag name="KSO_WM_TAG_VERSION" val="1.0"/>
  <p:tag name="KSO_WM_BEAUTIFY_FLAG" val="#wm#"/>
  <p:tag name="PA" val="v5.2.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3*i*4"/>
  <p:tag name="KSO_WM_UNIT_LAYERLEVEL" val="1"/>
  <p:tag name="KSO_WM_TAG_VERSION" val="1.0"/>
  <p:tag name="KSO_WM_BEAUTIFY_FLAG" val="#wm#"/>
  <p:tag name="PA" val="v5.2.8"/>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3*i*5"/>
  <p:tag name="KSO_WM_UNIT_LAYERLEVEL" val="1"/>
  <p:tag name="KSO_WM_TAG_VERSION" val="1.0"/>
  <p:tag name="KSO_WM_BEAUTIFY_FLAG" val="#wm#"/>
  <p:tag name="PA" val="v5.2.8"/>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3*i*6"/>
  <p:tag name="KSO_WM_UNIT_LAYERLEVEL" val="1"/>
  <p:tag name="KSO_WM_TAG_VERSION" val="1.0"/>
  <p:tag name="KSO_WM_BEAUTIFY_FLAG" val="#wm#"/>
  <p:tag name="PA" val="v5.2.8"/>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3*i*7"/>
  <p:tag name="KSO_WM_UNIT_LAYERLEVEL" val="1"/>
  <p:tag name="KSO_WM_TAG_VERSION" val="1.0"/>
  <p:tag name="KSO_WM_BEAUTIFY_FLAG" val="#wm#"/>
  <p:tag name="PA" val="v5.2.8"/>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3*i*8"/>
  <p:tag name="KSO_WM_UNIT_LAYERLEVEL" val="1"/>
  <p:tag name="KSO_WM_TAG_VERSION" val="1.0"/>
  <p:tag name="KSO_WM_BEAUTIFY_FLAG" val="#wm#"/>
  <p:tag name="PA" val="v5.2.8"/>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_3*i*9"/>
  <p:tag name="KSO_WM_UNIT_LAYERLEVEL" val="1"/>
  <p:tag name="KSO_WM_TAG_VERSION" val="1.0"/>
  <p:tag name="KSO_WM_BEAUTIFY_FLAG" val="#wm#"/>
  <p:tag name="PA" val="v5.2.8"/>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_3*i*10"/>
  <p:tag name="KSO_WM_UNIT_LAYERLEVEL" val="1"/>
  <p:tag name="KSO_WM_TAG_VERSION" val="1.0"/>
  <p:tag name="KSO_WM_BEAUTIFY_FLAG" val="#wm#"/>
  <p:tag name="PA" val="v5.2.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1.0"/>
  <p:tag name="KSO_WM_BEAUTIFY_FLAG" val="#wm#"/>
  <p:tag name="KSO_WM_UNIT_COLOR_SCHEME_SHAPE_ID" val="9"/>
  <p:tag name="KSO_WM_UNIT_COLOR_SCHEME_PARENT_PAGE" val="0_1"/>
  <p:tag name="KSO_WM_UNIT_DECOLORIZATION" val="1"/>
  <p:tag name="PA" val="v5.2.8"/>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1.0"/>
  <p:tag name="KSO_WM_BEAUTIFY_FLAG" val="#wm#"/>
  <p:tag name="KSO_WM_UNIT_COLOR_SCHEME_SHAPE_ID" val="10"/>
  <p:tag name="KSO_WM_UNIT_COLOR_SCHEME_PARENT_PAGE" val="0_1"/>
  <p:tag name="KSO_WM_UNIT_DECOLORIZATION" val="1"/>
  <p:tag name="PA" val="v5.2.8"/>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1.0"/>
  <p:tag name="KSO_WM_BEAUTIFY_FLAG" val="#wm#"/>
  <p:tag name="KSO_WM_UNIT_COLOR_SCHEME_SHAPE_ID" val="9"/>
  <p:tag name="KSO_WM_UNIT_COLOR_SCHEME_PARENT_PAGE" val="0_1"/>
  <p:tag name="KSO_WM_UNIT_DECOLORIZATION" val="1"/>
  <p:tag name="PA" val="v5.2.8"/>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1.0"/>
  <p:tag name="KSO_WM_BEAUTIFY_FLAG" val="#wm#"/>
  <p:tag name="KSO_WM_UNIT_COLOR_SCHEME_SHAPE_ID" val="10"/>
  <p:tag name="KSO_WM_UNIT_COLOR_SCHEME_PARENT_PAGE" val="0_1"/>
  <p:tag name="KSO_WM_UNIT_DECOLORIZATION" val="1"/>
  <p:tag name="PA" val="v5.2.8"/>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bottomTop"/>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bottomTop"/>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2"/>
  <p:tag name="KSO_WM_UNIT_ID" val="_6*i*2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27">
      <a:dk1>
        <a:srgbClr val="000000"/>
      </a:dk1>
      <a:lt1>
        <a:srgbClr val="FFFFFF"/>
      </a:lt1>
      <a:dk2>
        <a:srgbClr val="DDE4FF"/>
      </a:dk2>
      <a:lt2>
        <a:srgbClr val="FFFFFF"/>
      </a:lt2>
      <a:accent1>
        <a:srgbClr val="4E79DA"/>
      </a:accent1>
      <a:accent2>
        <a:srgbClr val="6D78C2"/>
      </a:accent2>
      <a:accent3>
        <a:srgbClr val="8D77AA"/>
      </a:accent3>
      <a:accent4>
        <a:srgbClr val="AC7693"/>
      </a:accent4>
      <a:accent5>
        <a:srgbClr val="CC757B"/>
      </a:accent5>
      <a:accent6>
        <a:srgbClr val="EB7463"/>
      </a:accent6>
      <a:hlink>
        <a:srgbClr val="0563C1"/>
      </a:hlink>
      <a:folHlink>
        <a:srgbClr val="954E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2923</Words>
  <Application>Microsoft Office PowerPoint</Application>
  <PresentationFormat>自定义</PresentationFormat>
  <Paragraphs>193</Paragraphs>
  <Slides>29</Slides>
  <Notes>1</Notes>
  <HiddenSlides>0</HiddenSlides>
  <MMClips>0</MMClips>
  <ScaleCrop>false</ScaleCrop>
  <HeadingPairs>
    <vt:vector size="4" baseType="variant">
      <vt:variant>
        <vt:lpstr>主题</vt:lpstr>
      </vt:variant>
      <vt:variant>
        <vt:i4>1</vt:i4>
      </vt:variant>
      <vt:variant>
        <vt:lpstr>幻灯片标题</vt:lpstr>
      </vt:variant>
      <vt:variant>
        <vt:i4>29</vt:i4>
      </vt:variant>
    </vt:vector>
  </HeadingPairs>
  <TitlesOfParts>
    <vt:vector size="30" baseType="lpstr">
      <vt:lpstr>Office 主题​​</vt:lpstr>
      <vt:lpstr>长颈鹿成长记</vt:lpstr>
      <vt:lpstr>PowerPoint 演示文稿</vt:lpstr>
      <vt:lpstr>PowerPoint 演示文稿</vt:lpstr>
      <vt:lpstr>经验准备</vt:lpstr>
      <vt:lpstr>材料准备</vt:lpstr>
      <vt:lpstr>准备的作用</vt:lpstr>
      <vt:lpstr>幼儿的建构计划</vt:lpstr>
      <vt:lpstr>PowerPoint 演示文稿</vt:lpstr>
      <vt:lpstr>     综合分析：幼儿能够根据平面图片搭建立体的长颈鹿造型，并选择合适的单元积木搭建其不同部位。但建构技能看似多样，其实较为单一，总结来说就是从下而上的单向堆叠。同时幼儿能发现自己建构过程中遇到的问题，但没能思考其根本原因所在，因此虽有尝试但都没有成功。</vt:lpstr>
      <vt:lpstr>介入与支持</vt:lpstr>
      <vt:lpstr>作品欣赏</vt:lpstr>
      <vt:lpstr>PowerPoint 演示文稿</vt:lpstr>
      <vt:lpstr>探索一：有限的四倍块如何搭建又高又稳的长颈鹿身体</vt:lpstr>
      <vt:lpstr>介入与支持</vt:lpstr>
      <vt:lpstr>介入与支持</vt:lpstr>
      <vt:lpstr>探索二：四倍块又没有了怎么办？</vt:lpstr>
      <vt:lpstr>介入与支持</vt:lpstr>
      <vt:lpstr>介入与支持</vt:lpstr>
      <vt:lpstr>作品欣赏</vt:lpstr>
      <vt:lpstr>PowerPoint 演示文稿</vt:lpstr>
      <vt:lpstr>     思考与分析：孩子对长颈鹿的深刻印象是其主要的外形特征，如：很高，脖子很长，腿很长。但忽略了长颈鹿外形的细节，也因此在建构作品中没有体现出来。</vt:lpstr>
      <vt:lpstr>介入与支持</vt:lpstr>
      <vt:lpstr>作品欣赏</vt:lpstr>
      <vt:lpstr>PowerPoint 演示文稿</vt:lpstr>
      <vt:lpstr>      ㈡幼儿其他方面的发展。       在整个建构过程中，幼儿表现出积极的态度和良好的行为倾向，同时也收获了很多有益经验。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长颈鹿成长记</dc:title>
  <dc:creator/>
  <cp:lastModifiedBy>SYYE</cp:lastModifiedBy>
  <cp:revision>71</cp:revision>
  <dcterms:created xsi:type="dcterms:W3CDTF">2019-06-19T02:08:00Z</dcterms:created>
  <dcterms:modified xsi:type="dcterms:W3CDTF">2020-04-03T08:47:32Z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