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58" r:id="rId3"/>
    <p:sldId id="372" r:id="rId4"/>
    <p:sldId id="373" r:id="rId6"/>
    <p:sldId id="374" r:id="rId7"/>
    <p:sldId id="375" r:id="rId8"/>
    <p:sldId id="378" r:id="rId9"/>
    <p:sldId id="377" r:id="rId10"/>
    <p:sldId id="37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楷体_GB2312" panose="02010600030101010101" charset="-122"/>
      <p:regular r:id="rId21"/>
    </p:embeddedFont>
    <p:embeddedFont>
      <p:font typeface="微软雅黑" panose="020B0503020204020204" pitchFamily="34" charset="-122"/>
      <p:regular r:id="rId2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C0169C"/>
    <a:srgbClr val="E7A3DA"/>
    <a:srgbClr val="0000FF"/>
    <a:srgbClr val="D30A9D"/>
    <a:srgbClr val="E3F19D"/>
    <a:srgbClr val="F2DCDB"/>
    <a:srgbClr val="E993AC"/>
    <a:srgbClr val="FDF4BF"/>
    <a:srgbClr val="F30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60"/>
  </p:normalViewPr>
  <p:slideViewPr>
    <p:cSldViewPr>
      <p:cViewPr>
        <p:scale>
          <a:sx n="90" d="100"/>
          <a:sy n="90" d="100"/>
        </p:scale>
        <p:origin x="-228" y="-78"/>
      </p:cViewPr>
      <p:guideLst>
        <p:guide orient="horz" pos="234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021B0BC-9A6C-4546-A693-31D9D952B5A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63AB2A-4B0F-4F03-923A-B94B94317A4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3AB2A-4B0F-4F03-923A-B94B94317A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像</a:t>
            </a:r>
            <a:r>
              <a:rPr lang="en-US" altLang="zh-CN" dirty="0" smtClean="0"/>
              <a:t>334-121</a:t>
            </a:r>
            <a:r>
              <a:rPr lang="zh-CN" altLang="en-US" dirty="0" smtClean="0"/>
              <a:t>这样每一位都够减的是我们以前学过的不退位减法。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那上周我们学习了哪些内容，同学们回忆一下。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笔算他们的时候，有什么需要注意的地方？提醒提醒你的爸爸妈妈。（掌握了吗？我们继续来闯关吧）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3AB2A-4B0F-4F03-923A-B94B94317A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6C29-1D1C-4815-A57B-9FDD56234AF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9859-5586-4E48-9D1F-083FDA46AF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056D-344B-4C57-9A7F-23BA1C0106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C2E-0D65-46FC-96AE-986D159F53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D9AA-7D2B-43A9-8F1F-FE10F90F7C5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0BA3-7606-4338-9A3B-FDE880865D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AE31-5B01-4E30-9235-3E3516EC944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BA71-3120-4402-AD78-117E7A65D4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6008-6953-4DDE-BD5E-2B23C2C8309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DC36-D600-4C84-95B3-078B27D2E3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5F68-C276-4A50-991F-7A3F0D8B26C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4FD1-D780-4C9B-BA65-152E1DB7F9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EA15-04E2-41E1-8D82-46615EBAE2B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58DA-5AFB-400F-9FB5-5E183AA022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D891-59E6-4944-92C3-0DA45EC02F4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DFC4-89CC-4C06-A31F-96B93C4338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2333-A664-4256-9FB6-360B8D7E638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700F-E1B3-41F7-9A21-91B8138B77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4028-B5DD-416D-9527-A28B55E7358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AE53-88CB-4833-B344-FF6427F77A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2048-D5A6-4826-BCB6-8ED12C9222A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C5AD-BED6-4729-91DB-3D3D556F4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0A907E-4B43-4FA4-8A8A-9B44271CC0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1F12EF-F65B-45BF-80CC-913EBB174E4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ts val="1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07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11560" y="2427734"/>
            <a:ext cx="6345237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300" b="1" dirty="0">
                <a:latin typeface="黑体" panose="02010609060101010101" pitchFamily="49" charset="-122"/>
                <a:ea typeface="黑体" panose="02010609060101010101" pitchFamily="49" charset="-122"/>
              </a:rPr>
              <a:t>三位</a:t>
            </a:r>
            <a:r>
              <a:rPr lang="zh-CN" altLang="en-US" sz="33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数的加法笔算</a:t>
            </a:r>
            <a:endParaRPr lang="en-US" altLang="zh-CN" sz="33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3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33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（不连续进位）</a:t>
            </a:r>
            <a:endParaRPr lang="zh-CN" altLang="zh-CN" sz="33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8" name="TextBox 6"/>
          <p:cNvSpPr txBox="1"/>
          <p:nvPr/>
        </p:nvSpPr>
        <p:spPr>
          <a:xfrm>
            <a:off x="3131840" y="4227934"/>
            <a:ext cx="3384376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太仓港港口开发区第一小</a:t>
            </a:r>
            <a:r>
              <a:rPr lang="zh-CN" altLang="en-US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endParaRPr lang="zh-CN" altLang="en-US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0"/>
            <a:ext cx="1816894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3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旧知回顾</a:t>
            </a:r>
            <a:endParaRPr lang="zh-CN" altLang="en-US" sz="3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3598" y="902424"/>
            <a:ext cx="3996444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竖式计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54+38=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r>
              <a:rPr lang="en-US" altLang="zh-CN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493658" y="1806969"/>
            <a:ext cx="1450658" cy="4071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r"/>
            <a:r>
              <a:rPr lang="en-US" altLang="zh-CN" sz="2100" dirty="0" smtClean="0"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5   4</a:t>
            </a:r>
            <a:endParaRPr lang="en-US" altLang="zh-CN" sz="21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325065" y="2119389"/>
            <a:ext cx="1637348" cy="4071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r"/>
            <a:r>
              <a:rPr lang="en-US" altLang="zh-CN" sz="2100" dirty="0"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 3   </a:t>
            </a:r>
            <a:r>
              <a:rPr lang="en-US" altLang="zh-CN" sz="2100" dirty="0" smtClean="0"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en-US" altLang="zh-CN" sz="21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2465766" y="2346581"/>
            <a:ext cx="323850" cy="2385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100" b="1" dirty="0">
                <a:solidFill>
                  <a:srgbClr val="FF0000"/>
                </a:solidFill>
              </a:rPr>
              <a:t>1</a:t>
            </a:r>
            <a:endParaRPr lang="en-US" altLang="zh-CN" sz="1100" b="1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896365" y="2522603"/>
            <a:ext cx="13501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2627784" y="2547458"/>
            <a:ext cx="334804" cy="4071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r"/>
            <a:r>
              <a:rPr lang="en-US" altLang="zh-CN" sz="2100" dirty="0" smtClean="0"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altLang="zh-CN" sz="21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249742" y="2547458"/>
            <a:ext cx="334804" cy="4071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algn="r"/>
            <a:r>
              <a:rPr lang="en-US" altLang="zh-CN" sz="2100" dirty="0" smtClean="0"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en-US" altLang="zh-CN" sz="21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76971" y="897565"/>
            <a:ext cx="554969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bldLvl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8－例4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1595244"/>
            <a:ext cx="3168352" cy="2261114"/>
          </a:xfrm>
          <a:prstGeom prst="rect">
            <a:avLst/>
          </a:prstGeom>
        </p:spPr>
      </p:pic>
      <p:grpSp>
        <p:nvGrpSpPr>
          <p:cNvPr id="2" name="组合 7"/>
          <p:cNvGrpSpPr/>
          <p:nvPr/>
        </p:nvGrpSpPr>
        <p:grpSpPr>
          <a:xfrm>
            <a:off x="730175" y="797915"/>
            <a:ext cx="360000" cy="380282"/>
            <a:chOff x="719592" y="1018103"/>
            <a:chExt cx="360000" cy="380282"/>
          </a:xfrm>
        </p:grpSpPr>
        <p:pic>
          <p:nvPicPr>
            <p:cNvPr id="3" name="Picture 6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115616" y="732641"/>
            <a:ext cx="6768752" cy="944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同学们制作了一批树叶粘贴画，选出</a:t>
            </a:r>
            <a:r>
              <a:rPr lang="en-US" altLang="zh-CN" sz="20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142</a:t>
            </a:r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幅放进橱窗展览，还剩</a:t>
            </a:r>
            <a:r>
              <a:rPr lang="en-US" altLang="zh-CN" sz="20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86</a:t>
            </a:r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幅。</a:t>
            </a:r>
            <a:endParaRPr lang="zh-CN" altLang="en-US" sz="2000" dirty="0" smtClean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pic>
        <p:nvPicPr>
          <p:cNvPr id="7" name="图片 6" descr="茄子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15616" y="3147814"/>
            <a:ext cx="612000" cy="689143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1619672" y="3291830"/>
            <a:ext cx="2520280" cy="324000"/>
          </a:xfrm>
          <a:prstGeom prst="wedgeRoundRectCallout">
            <a:avLst>
              <a:gd name="adj1" fmla="val 54851"/>
              <a:gd name="adj2" fmla="val -146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763688" y="3219822"/>
            <a:ext cx="259228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一共制作了多少幅？</a:t>
            </a:r>
            <a:r>
              <a:rPr lang="en-US" altLang="zh-CN" sz="2200" dirty="0" smtClean="0">
                <a:solidFill>
                  <a:srgbClr val="0000FF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131840" y="3694261"/>
            <a:ext cx="30963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142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86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528" y="0"/>
            <a:ext cx="1816894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3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探索新知</a:t>
            </a:r>
            <a:endParaRPr lang="zh-CN" altLang="en-US" sz="3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23528" y="797915"/>
            <a:ext cx="360000" cy="380282"/>
            <a:chOff x="719592" y="1018103"/>
            <a:chExt cx="360000" cy="380282"/>
          </a:xfrm>
        </p:grpSpPr>
        <p:pic>
          <p:nvPicPr>
            <p:cNvPr id="3" name="Picture 6"/>
            <p:cNvPicPr>
              <a:picLocks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2771800" y="737682"/>
            <a:ext cx="30963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142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86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 smtClean="0">
                <a:solidFill>
                  <a:srgbClr val="0070C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83568" y="1203598"/>
            <a:ext cx="6480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你能用竖式计算吗</a:t>
            </a:r>
            <a:r>
              <a:rPr lang="zh-CN" altLang="en-US" sz="2000" b="1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？自己试一试。</a:t>
            </a:r>
            <a:endParaRPr lang="zh-CN" altLang="en-US" sz="2000" dirty="0" smtClean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607010" y="1956820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1   4   2 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246970" y="2286164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    8   6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09601" y="2754036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471146" y="28514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39058" y="28514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2399098" y="275379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1967050" y="274525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7010" y="28514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475656" y="1635646"/>
            <a:ext cx="144016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200" b="1" dirty="0" smtClean="0">
                <a:solidFill>
                  <a:srgbClr val="E06689"/>
                </a:solidFill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百  十  个</a:t>
            </a:r>
            <a:endParaRPr lang="zh-CN" altLang="en-US" sz="2200" dirty="0">
              <a:solidFill>
                <a:srgbClr val="E06689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12160" y="1491630"/>
            <a:ext cx="2464216" cy="874286"/>
            <a:chOff x="5148064" y="1995686"/>
            <a:chExt cx="2464216" cy="874286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207332" y="2120708"/>
              <a:ext cx="1740931" cy="684000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solidFill>
              <a:srgbClr val="FDD3E2"/>
            </a:solidFill>
            <a:ln w="9525">
              <a:solidFill>
                <a:srgbClr val="CC0066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7" name="图片 16" descr="豆角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092280" y="1995686"/>
              <a:ext cx="520000" cy="874286"/>
            </a:xfrm>
            <a:prstGeom prst="rect">
              <a:avLst/>
            </a:prstGeom>
          </p:spPr>
        </p:pic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5148064" y="2067694"/>
              <a:ext cx="1872208" cy="769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和的百位上是几？为什么？</a:t>
              </a:r>
              <a:r>
                <a:rPr lang="en-US" altLang="zh-CN" sz="22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 </a:t>
              </a:r>
              <a:endParaRPr lang="zh-CN" altLang="en-US" sz="2200" b="1" dirty="0"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539274" y="274525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4258567" y="691075"/>
            <a:ext cx="7920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228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5101457" y="716476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</a:rPr>
              <a:t>幅</a:t>
            </a:r>
            <a:endParaRPr lang="zh-CN" altLang="en-US" sz="2400" b="1" dirty="0"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1766970" y="2499742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755576" y="3363838"/>
            <a:ext cx="46085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</a:rPr>
              <a:t>要知道算得对不对，可以怎样做？</a:t>
            </a:r>
            <a:endParaRPr lang="zh-CN" altLang="en-US" sz="2000" b="1" dirty="0" smtClean="0"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536" y="3939902"/>
            <a:ext cx="5296352" cy="542857"/>
            <a:chOff x="827584" y="3723878"/>
            <a:chExt cx="5296352" cy="542857"/>
          </a:xfrm>
        </p:grpSpPr>
        <p:pic>
          <p:nvPicPr>
            <p:cNvPr id="39" name="图片 38" descr="1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7584" y="3723878"/>
              <a:ext cx="500000" cy="542857"/>
            </a:xfrm>
            <a:prstGeom prst="rect">
              <a:avLst/>
            </a:prstGeom>
          </p:spPr>
        </p:pic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 flipH="1">
              <a:off x="1331640" y="3723878"/>
              <a:ext cx="4392488" cy="360040"/>
            </a:xfrm>
            <a:prstGeom prst="wedgeRoundRectCallout">
              <a:avLst>
                <a:gd name="adj1" fmla="val 53102"/>
                <a:gd name="adj2" fmla="val 11828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文本框 10245"/>
            <p:cNvSpPr txBox="1">
              <a:spLocks noChangeArrowheads="1"/>
            </p:cNvSpPr>
            <p:nvPr/>
          </p:nvSpPr>
          <p:spPr bwMode="auto">
            <a:xfrm>
              <a:off x="1335912" y="3723878"/>
              <a:ext cx="478802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</a:rPr>
                <a:t>可以交换两个加数的位置再算一遍。</a:t>
              </a:r>
              <a:endParaRPr lang="zh-CN" altLang="en-US" sz="2000" b="1" dirty="0"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2843808" y="2211710"/>
            <a:ext cx="93610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</a:rPr>
              <a:t>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</a:rPr>
              <a:t>算：</a:t>
            </a:r>
            <a:endParaRPr lang="zh-CN" altLang="en-US" sz="2000" b="1" dirty="0" smtClean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3995936" y="1995686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8   6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3635896" y="2325030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+ 1   4   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851920" y="2792902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4788024" y="278777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355976" y="278777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3923928" y="278777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4139952" y="2571750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5327576" y="3219822"/>
            <a:ext cx="381642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答：一共制作了</a:t>
            </a:r>
            <a:r>
              <a:rPr lang="zh-CN" altLang="en-US" sz="2000" b="1" u="sng" dirty="0" smtClean="0">
                <a:solidFill>
                  <a:srgbClr val="0070C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   </a:t>
            </a:r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幅。</a:t>
            </a:r>
            <a:endParaRPr lang="zh-CN" altLang="en-US" sz="20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7092280" y="3147814"/>
            <a:ext cx="7920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228</a:t>
            </a:r>
            <a:endParaRPr lang="zh-CN" altLang="en-US" sz="20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/>
      <p:bldP spid="13" grpId="0"/>
      <p:bldP spid="14" grpId="0" animBg="1"/>
      <p:bldP spid="15" grpId="0"/>
      <p:bldP spid="19" grpId="0"/>
      <p:bldP spid="34" grpId="0"/>
      <p:bldP spid="35" grpId="0"/>
      <p:bldP spid="36" grpId="0" bldLvl="0" animBg="1"/>
      <p:bldP spid="37" grpId="0"/>
      <p:bldP spid="42" grpId="0"/>
      <p:bldP spid="43" grpId="0"/>
      <p:bldP spid="44" grpId="0"/>
      <p:bldP spid="46" grpId="0"/>
      <p:bldP spid="47" grpId="0"/>
      <p:bldP spid="48" grpId="0"/>
      <p:bldP spid="49" grpId="0" bldLvl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699542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971600" y="1059582"/>
            <a:ext cx="475252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用竖式计算</a:t>
            </a:r>
            <a:r>
              <a:rPr lang="en-US" altLang="zh-CN" sz="20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643</a:t>
            </a:r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0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752 </a:t>
            </a:r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，并验算。</a:t>
            </a:r>
            <a:r>
              <a:rPr lang="en-US" altLang="zh-CN" sz="2000" dirty="0" smtClean="0">
                <a:solidFill>
                  <a:srgbClr val="0000FF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</a:t>
            </a:r>
            <a:endParaRPr lang="zh-CN" altLang="en-US" sz="20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411760" y="1419622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6   4   3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619672" y="1748966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  7   5   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69564" y="2216838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3203848" y="21304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2771800" y="212190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2344024" y="212190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1907704" y="212190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6084168" y="1419622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7   5   2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5292080" y="1748966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  6   4   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541972" y="2216838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6876256" y="21304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6444208" y="21304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6016432" y="21304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5580112" y="213045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499992" y="1491630"/>
            <a:ext cx="1008112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验算：</a:t>
            </a:r>
            <a:r>
              <a:rPr lang="en-US" altLang="zh-CN" sz="2200" dirty="0" smtClean="0">
                <a:solidFill>
                  <a:srgbClr val="0000FF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43608" y="2448940"/>
            <a:ext cx="5328592" cy="693333"/>
            <a:chOff x="1763688" y="2787774"/>
            <a:chExt cx="5328592" cy="693333"/>
          </a:xfrm>
        </p:grpSpPr>
        <p:pic>
          <p:nvPicPr>
            <p:cNvPr id="19" name="图片 18" descr="白菜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63688" y="2787774"/>
              <a:ext cx="544762" cy="693333"/>
            </a:xfrm>
            <a:prstGeom prst="rect">
              <a:avLst/>
            </a:prstGeom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flipH="1">
              <a:off x="2483768" y="2995331"/>
              <a:ext cx="4392488" cy="324000"/>
            </a:xfrm>
            <a:prstGeom prst="wedgeRoundRectCallout">
              <a:avLst>
                <a:gd name="adj1" fmla="val 52716"/>
                <a:gd name="adj2" fmla="val -11690"/>
                <a:gd name="adj3" fmla="val 16667"/>
              </a:avLst>
            </a:prstGeom>
            <a:solidFill>
              <a:srgbClr val="AFFFFF">
                <a:alpha val="94118"/>
              </a:srgbClr>
            </a:solidFill>
            <a:ln w="9525">
              <a:solidFill>
                <a:srgbClr val="2FD1D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2411760" y="2931790"/>
              <a:ext cx="4680520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笔算加法要注意什</a:t>
              </a:r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么</a:t>
              </a:r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？</a:t>
              </a:r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说</a:t>
              </a:r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一说</a:t>
              </a:r>
              <a:r>
                <a:rPr lang="zh-CN" altLang="en-US" sz="22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。</a:t>
              </a:r>
              <a:r>
                <a:rPr lang="en-US" altLang="zh-CN" sz="2200" dirty="0" smtClean="0">
                  <a:solidFill>
                    <a:srgbClr val="0000FF"/>
                  </a:solidFill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 </a:t>
              </a:r>
              <a:endParaRPr lang="zh-CN" altLang="en-US" sz="2200" dirty="0">
                <a:solidFill>
                  <a:srgbClr val="0000FF"/>
                </a:solidFill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23" name="组合 35"/>
          <p:cNvGrpSpPr/>
          <p:nvPr/>
        </p:nvGrpSpPr>
        <p:grpSpPr>
          <a:xfrm>
            <a:off x="1043608" y="3210821"/>
            <a:ext cx="7272808" cy="1017113"/>
            <a:chOff x="1043608" y="3210821"/>
            <a:chExt cx="7272808" cy="1233137"/>
          </a:xfrm>
        </p:grpSpPr>
        <p:sp>
          <p:nvSpPr>
            <p:cNvPr id="24" name="矩形 23"/>
            <p:cNvSpPr/>
            <p:nvPr/>
          </p:nvSpPr>
          <p:spPr>
            <a:xfrm>
              <a:off x="1043608" y="3210821"/>
              <a:ext cx="7272808" cy="1233137"/>
            </a:xfrm>
            <a:prstGeom prst="rect">
              <a:avLst/>
            </a:prstGeom>
            <a:solidFill>
              <a:srgbClr val="BAD28E"/>
            </a:solidFill>
            <a:ln w="19050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283968" y="3210821"/>
              <a:ext cx="0" cy="1233137"/>
            </a:xfrm>
            <a:prstGeom prst="line">
              <a:avLst/>
            </a:prstGeom>
            <a:solidFill>
              <a:srgbClr val="BAD28E"/>
            </a:solidFill>
            <a:ln w="9525"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 descr="截图未命名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59632" y="3579862"/>
            <a:ext cx="446857" cy="476000"/>
          </a:xfrm>
          <a:prstGeom prst="rect">
            <a:avLst/>
          </a:prstGeom>
        </p:spPr>
      </p:pic>
      <p:pic>
        <p:nvPicPr>
          <p:cNvPr id="27" name="图片 26" descr="蘑菇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3507854"/>
            <a:ext cx="471333" cy="611333"/>
          </a:xfrm>
          <a:prstGeom prst="rect">
            <a:avLst/>
          </a:prstGeom>
        </p:spPr>
      </p:pic>
      <p:grpSp>
        <p:nvGrpSpPr>
          <p:cNvPr id="28" name="组合 36"/>
          <p:cNvGrpSpPr/>
          <p:nvPr/>
        </p:nvGrpSpPr>
        <p:grpSpPr>
          <a:xfrm>
            <a:off x="1859495" y="3303958"/>
            <a:ext cx="1992425" cy="743880"/>
            <a:chOff x="1859495" y="3303958"/>
            <a:chExt cx="1992425" cy="743880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 flipH="1">
              <a:off x="1907704" y="3363838"/>
              <a:ext cx="1872208" cy="684000"/>
            </a:xfrm>
            <a:prstGeom prst="wedgeRoundRectCallout">
              <a:avLst>
                <a:gd name="adj1" fmla="val 60115"/>
                <a:gd name="adj2" fmla="val 27645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文本框 10245"/>
            <p:cNvSpPr txBox="1">
              <a:spLocks noChangeArrowheads="1"/>
            </p:cNvSpPr>
            <p:nvPr/>
          </p:nvSpPr>
          <p:spPr bwMode="auto">
            <a:xfrm>
              <a:off x="1859495" y="3303958"/>
              <a:ext cx="1992425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相同数位对齐，从个位加起。</a:t>
              </a:r>
              <a:endParaRPr lang="zh-CN" altLang="en-US" sz="2000" b="1" dirty="0"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grpSp>
        <p:nvGrpSpPr>
          <p:cNvPr id="29" name="组合 37"/>
          <p:cNvGrpSpPr/>
          <p:nvPr/>
        </p:nvGrpSpPr>
        <p:grpSpPr>
          <a:xfrm>
            <a:off x="4427984" y="3303958"/>
            <a:ext cx="3312368" cy="743880"/>
            <a:chOff x="4427984" y="3303958"/>
            <a:chExt cx="3312368" cy="743880"/>
          </a:xfrm>
        </p:grpSpPr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4449190" y="3363838"/>
              <a:ext cx="3096344" cy="684000"/>
            </a:xfrm>
            <a:prstGeom prst="wedgeRoundRectCallout">
              <a:avLst>
                <a:gd name="adj1" fmla="val 54204"/>
                <a:gd name="adj2" fmla="val 6602"/>
                <a:gd name="adj3" fmla="val 16667"/>
              </a:avLst>
            </a:prstGeom>
            <a:solidFill>
              <a:srgbClr val="EBCDFB"/>
            </a:solidFill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文本框 10245"/>
            <p:cNvSpPr txBox="1">
              <a:spLocks noChangeArrowheads="1"/>
            </p:cNvSpPr>
            <p:nvPr/>
          </p:nvSpPr>
          <p:spPr bwMode="auto">
            <a:xfrm>
              <a:off x="4427984" y="3303958"/>
              <a:ext cx="331236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哪一位上的数相加满</a:t>
              </a:r>
              <a:r>
                <a:rPr lang="en-US" altLang="zh-CN" sz="2000" dirty="0" smtClean="0">
                  <a:latin typeface="Arial" panose="020B0604020202020204" pitchFamily="34" charset="0"/>
                  <a:ea typeface="楷体_GB2312" panose="02010600030101010101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，就向前一位进</a:t>
              </a:r>
              <a:r>
                <a:rPr lang="en-US" altLang="zh-CN" sz="2000" dirty="0" smtClean="0">
                  <a:latin typeface="Arial" panose="020B0604020202020204" pitchFamily="34" charset="0"/>
                  <a:ea typeface="楷体_GB2312" panose="02010600030101010101" charset="-122"/>
                  <a:cs typeface="Arial" panose="020B0604020202020204" pitchFamily="34" charset="0"/>
                  <a:sym typeface="宋体" panose="02010600030101010101" pitchFamily="2" charset="-122"/>
                </a:rPr>
                <a:t>1</a:t>
              </a:r>
              <a:r>
                <a:rPr lang="zh-CN" altLang="en-US" sz="2000" b="1" dirty="0" smtClean="0">
                  <a:latin typeface="楷体_GB2312" panose="02010600030101010101" charset="-122"/>
                  <a:ea typeface="楷体_GB2312" panose="02010600030101010101" charset="-122"/>
                  <a:sym typeface="宋体" panose="02010600030101010101" pitchFamily="2" charset="-122"/>
                </a:rPr>
                <a:t>。</a:t>
              </a:r>
              <a:endParaRPr lang="zh-CN" altLang="en-US" sz="2000" b="1" dirty="0">
                <a:latin typeface="楷体_GB2312" panose="02010600030101010101" charset="-122"/>
                <a:ea typeface="楷体_GB2312" panose="02010600030101010101" charset="-122"/>
              </a:endParaRPr>
            </a:p>
          </p:txBody>
        </p:sp>
      </p:grp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195736" y="1995686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5796136" y="1995686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36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52075" y="1156991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78231" y="1156991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308659" y="1156991"/>
            <a:ext cx="1476000" cy="828000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39552" y="1127318"/>
            <a:ext cx="49505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1.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043608" y="112731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313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605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3739636" y="112731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87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252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6300192" y="112731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943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154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043608" y="156363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605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313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739636" y="156363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252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87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300192" y="1563638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154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943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833006" y="196585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8   7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472966" y="2295203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+ 2   5   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88990" y="2763075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625094" y="26766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193046" y="266814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765270" y="266814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660232" y="196585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9   4   3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868144" y="2295203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  1   5   4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126503" y="2763075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7452320" y="26766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7020272" y="26766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6592496" y="26766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6156176" y="26766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204558" y="1965859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3   1   3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844518" y="2295203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+ 6   0   5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060542" y="2763075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996646" y="26766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1564598" y="266814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1136822" y="266814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3833000" y="3156127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2   5   2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3472960" y="3485471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     8   7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688984" y="3953343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625088" y="386695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4193040" y="385841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3765264" y="385841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6660226" y="3156127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1   5   4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868138" y="3485471"/>
            <a:ext cx="201622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  9   4   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6126503" y="3953343"/>
            <a:ext cx="1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7452314" y="386695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7020266" y="386695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6592490" y="386695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6156170" y="386695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1204552" y="3156127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6   0   5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844512" y="3485471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+ 3   1   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1060536" y="3953343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1996640" y="386695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1564592" y="385841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1136816" y="385841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3995936" y="2499742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3995936" y="3723878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6444208" y="2571750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>
            <a:off x="6444208" y="3723878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75" name="文本框 10245"/>
          <p:cNvSpPr txBox="1">
            <a:spLocks noChangeArrowheads="1"/>
          </p:cNvSpPr>
          <p:nvPr/>
        </p:nvSpPr>
        <p:spPr bwMode="auto">
          <a:xfrm>
            <a:off x="2771800" y="483518"/>
            <a:ext cx="424847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</a:rPr>
              <a:t>观察算式，你有什么发现？</a:t>
            </a:r>
            <a:endParaRPr lang="zh-CN" altLang="en-US" sz="2000" b="1" dirty="0" smtClean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1"/>
      <p:bldP spid="72" grpId="0" bldLvl="0" animBg="1"/>
      <p:bldP spid="73" grpId="0" bldLvl="0" animBg="1"/>
      <p:bldP spid="74" grpId="0" bldLvl="0" animBg="1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77155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467544" y="1216337"/>
            <a:ext cx="49505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pic>
        <p:nvPicPr>
          <p:cNvPr id="4" name="图片 3" descr="69－第4题－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63854"/>
            <a:ext cx="2162175" cy="1543050"/>
          </a:xfrm>
          <a:prstGeom prst="rect">
            <a:avLst/>
          </a:prstGeom>
        </p:spPr>
      </p:pic>
      <p:pic>
        <p:nvPicPr>
          <p:cNvPr id="5" name="图片 4" descr="69－第4题－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131590"/>
            <a:ext cx="2162175" cy="1543050"/>
          </a:xfrm>
          <a:prstGeom prst="rect">
            <a:avLst/>
          </a:prstGeom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827405" y="3046095"/>
            <a:ext cx="338582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山地自行车多少元？</a:t>
            </a:r>
            <a:endParaRPr lang="zh-CN" altLang="en-US" sz="24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224595" y="2571750"/>
            <a:ext cx="15121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公路自行车</a:t>
            </a:r>
            <a:r>
              <a:rPr lang="en-US" altLang="zh-CN" sz="2000" dirty="0" smtClean="0">
                <a:solidFill>
                  <a:srgbClr val="0000FF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</a:t>
            </a:r>
            <a:endParaRPr lang="zh-CN" altLang="en-US" sz="20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3384835" y="2571750"/>
            <a:ext cx="15121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山地自行车</a:t>
            </a:r>
            <a:r>
              <a:rPr lang="en-US" altLang="zh-CN" sz="2000" dirty="0" smtClean="0">
                <a:solidFill>
                  <a:srgbClr val="0000FF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</a:t>
            </a:r>
            <a:endParaRPr lang="zh-CN" altLang="en-US" sz="20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pic>
        <p:nvPicPr>
          <p:cNvPr id="9" name="图片 8" descr="玉米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1647155"/>
            <a:ext cx="554286" cy="708571"/>
          </a:xfrm>
          <a:prstGeom prst="rect">
            <a:avLst/>
          </a:prstGeom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436096" y="1630221"/>
            <a:ext cx="2304256" cy="68400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364088" y="1575147"/>
            <a:ext cx="252028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山地自行车比公路自行车贵</a:t>
            </a:r>
            <a:r>
              <a:rPr lang="en-US" altLang="zh-CN" sz="22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175</a:t>
            </a:r>
            <a:r>
              <a:rPr lang="zh-CN" altLang="en-US" sz="22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元。</a:t>
            </a:r>
            <a:r>
              <a:rPr lang="en-US" altLang="zh-CN" sz="2200" dirty="0" smtClean="0">
                <a:solidFill>
                  <a:srgbClr val="0000FF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 </a:t>
            </a:r>
            <a:endParaRPr lang="zh-CN" altLang="en-US" sz="2200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907704" y="1309474"/>
            <a:ext cx="86409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243</a:t>
            </a:r>
            <a:r>
              <a:rPr lang="zh-CN" altLang="en-US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元</a:t>
            </a:r>
            <a:endParaRPr lang="zh-CN" altLang="en-US" dirty="0">
              <a:solidFill>
                <a:srgbClr val="0000FF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5292080" y="2527269"/>
            <a:ext cx="15121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243</a:t>
            </a:r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175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220072" y="4028844"/>
            <a:ext cx="33843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答：山地自行车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418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元。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6660232" y="2527269"/>
            <a:ext cx="18722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418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0030101010101" charset="-122"/>
                <a:ea typeface="楷体_GB2312" panose="02010600030101010101" charset="-122"/>
                <a:sym typeface="宋体" panose="02010600030101010101" pitchFamily="2" charset="-122"/>
              </a:rPr>
              <a:t>（元）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6120328" y="2901963"/>
            <a:ext cx="122413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2   4   3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5760288" y="3231307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+ 1   7   5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976312" y="3699179"/>
            <a:ext cx="14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6912416" y="3612795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480368" y="36042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6052592" y="3604249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anose="02010600030101010101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anose="02010600030101010101" charset="-122"/>
              <a:ea typeface="楷体_GB2312" panose="02010600030101010101" charset="-122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6300192" y="3435846"/>
            <a:ext cx="431800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>
                <a:solidFill>
                  <a:srgbClr val="FF0000"/>
                </a:solidFill>
              </a:rPr>
              <a:t>1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2" grpId="0"/>
      <p:bldP spid="23" grpId="0"/>
      <p:bldP spid="24" grpId="0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7413"/>
          <p:cNvSpPr txBox="1"/>
          <p:nvPr/>
        </p:nvSpPr>
        <p:spPr>
          <a:xfrm>
            <a:off x="2483768" y="699542"/>
            <a:ext cx="4104456" cy="877163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三位</a:t>
            </a:r>
            <a:r>
              <a:rPr lang="zh-CN" altLang="en-US" sz="2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</a:t>
            </a:r>
            <a:r>
              <a:rPr lang="zh-CN" altLang="en-US" sz="2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加法</a:t>
            </a:r>
            <a:r>
              <a:rPr lang="zh-CN" altLang="en-US" sz="2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zh-CN" altLang="en-US" sz="21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笔</a:t>
            </a:r>
            <a:r>
              <a:rPr lang="zh-CN" altLang="en-US" sz="2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 </a:t>
            </a:r>
            <a:endParaRPr lang="en-US" altLang="zh-CN" sz="2100" b="1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2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（不连续进位）</a:t>
            </a:r>
            <a:endParaRPr lang="zh-CN" altLang="en-US" sz="21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17413"/>
          <p:cNvSpPr txBox="1"/>
          <p:nvPr/>
        </p:nvSpPr>
        <p:spPr>
          <a:xfrm>
            <a:off x="2123728" y="1779662"/>
            <a:ext cx="3312368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</a:t>
            </a:r>
            <a:r>
              <a:rPr lang="zh-CN" altLang="en-US" sz="20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同数位对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齐。</a:t>
            </a:r>
            <a:endParaRPr lang="en-US" altLang="zh-CN" sz="20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7413"/>
          <p:cNvSpPr txBox="1"/>
          <p:nvPr/>
        </p:nvSpPr>
        <p:spPr>
          <a:xfrm>
            <a:off x="2123728" y="2931790"/>
            <a:ext cx="6023610" cy="7232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哪一位上的数相加满</a:t>
            </a:r>
            <a:r>
              <a:rPr lang="en-US" altLang="zh-CN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，就向前一位进</a:t>
            </a:r>
            <a:r>
              <a:rPr lang="en-US" altLang="zh-CN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5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b="1" dirty="0" smtClean="0">
              <a:latin typeface="楷体_GB2312" panose="02010600030101010101" charset="-122"/>
              <a:ea typeface="楷体_GB2312" panose="02010600030101010101" charset="-122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15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7413"/>
          <p:cNvSpPr txBox="1"/>
          <p:nvPr/>
        </p:nvSpPr>
        <p:spPr>
          <a:xfrm>
            <a:off x="2123728" y="2355726"/>
            <a:ext cx="3312368" cy="3770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位加起</a:t>
            </a:r>
            <a:r>
              <a:rPr lang="zh-CN" altLang="en-US" sz="2000" b="1" noProof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355976" y="3723878"/>
            <a:ext cx="396044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四位数加四位数呢？怎么算？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355976" y="4155926"/>
            <a:ext cx="396044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2456+3261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，自己试一试吧。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WPS 演示</Application>
  <PresentationFormat>全屏显示(16:9)</PresentationFormat>
  <Paragraphs>251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黑体</vt:lpstr>
      <vt:lpstr>楷体</vt:lpstr>
      <vt:lpstr>方正粗黑宋简体</vt:lpstr>
      <vt:lpstr>楷体_GB2312</vt:lpstr>
      <vt:lpstr>Times New Roman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Xx_小西瓜。</cp:lastModifiedBy>
  <cp:revision>434</cp:revision>
  <dcterms:created xsi:type="dcterms:W3CDTF">2015-12-28T01:01:00Z</dcterms:created>
  <dcterms:modified xsi:type="dcterms:W3CDTF">2020-05-04T18:45:47Z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