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9" r:id="rId3"/>
    <p:sldId id="300" r:id="rId4"/>
    <p:sldId id="258" r:id="rId5"/>
    <p:sldId id="259" r:id="rId6"/>
    <p:sldId id="301" r:id="rId7"/>
    <p:sldId id="260" r:id="rId8"/>
    <p:sldId id="262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81" r:id="rId18"/>
    <p:sldId id="282" r:id="rId19"/>
    <p:sldId id="277" r:id="rId20"/>
    <p:sldId id="293" r:id="rId21"/>
    <p:sldId id="294" r:id="rId22"/>
    <p:sldId id="298" r:id="rId23"/>
    <p:sldId id="297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29F"/>
    <a:srgbClr val="FF00FF"/>
    <a:srgbClr val="020B5E"/>
    <a:srgbClr val="19124E"/>
    <a:srgbClr val="0A1156"/>
    <a:srgbClr val="1704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90DC-C37C-4568-AE30-E2996C9873A7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8157A-918F-4FE1-9C2C-2904CC0FB4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3D592-41B8-42C9-B6EE-8EC051B13546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二年级下册封面2016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9349" y="3429001"/>
            <a:ext cx="7680853" cy="779700"/>
          </a:xfrm>
          <a:prstGeom prst="rect">
            <a:avLst/>
          </a:prstGeom>
          <a:noFill/>
        </p:spPr>
        <p:txBody>
          <a:bodyPr wrap="square" lIns="121917" tIns="60958" rIns="121917" bIns="60958" anchor="b">
            <a:spAutoFit/>
          </a:bodyPr>
          <a:lstStyle/>
          <a:p>
            <a:pPr algn="ctr">
              <a:defRPr/>
            </a:pPr>
            <a:r>
              <a:rPr lang="zh-CN" altLang="en-U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两步计算的加、减法实际问题</a:t>
            </a:r>
            <a:endParaRPr lang="en-US" altLang="zh-CN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499" y="5445457"/>
            <a:ext cx="4038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/>
              <a:t>太仓市沙溪镇第三小学         王稳稳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3944203" y="5964072"/>
            <a:ext cx="4476466" cy="518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0"/>
          <p:cNvGrpSpPr/>
          <p:nvPr/>
        </p:nvGrpSpPr>
        <p:grpSpPr>
          <a:xfrm>
            <a:off x="913673" y="1745354"/>
            <a:ext cx="8735294" cy="1202562"/>
            <a:chOff x="1418640" y="3969939"/>
            <a:chExt cx="8844476" cy="1150104"/>
          </a:xfrm>
        </p:grpSpPr>
        <p:sp>
          <p:nvSpPr>
            <p:cNvPr id="18" name="Text Box 53" descr="浅色横线"/>
            <p:cNvSpPr txBox="1">
              <a:spLocks noChangeArrowheads="1"/>
            </p:cNvSpPr>
            <p:nvPr/>
          </p:nvSpPr>
          <p:spPr bwMode="auto">
            <a:xfrm>
              <a:off x="3662718" y="4521887"/>
              <a:ext cx="1509784" cy="400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18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人上车</a:t>
              </a:r>
            </a:p>
          </p:txBody>
        </p:sp>
        <p:sp>
          <p:nvSpPr>
            <p:cNvPr id="19" name="Text Box 54" descr="浅色横线"/>
            <p:cNvSpPr txBox="1">
              <a:spLocks noChangeArrowheads="1"/>
            </p:cNvSpPr>
            <p:nvPr/>
          </p:nvSpPr>
          <p:spPr bwMode="auto">
            <a:xfrm>
              <a:off x="6285268" y="4502837"/>
              <a:ext cx="1521251" cy="400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15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人下车</a:t>
              </a:r>
            </a:p>
          </p:txBody>
        </p:sp>
        <p:sp>
          <p:nvSpPr>
            <p:cNvPr id="20" name="Text Box 53" descr="浅色横线"/>
            <p:cNvSpPr txBox="1">
              <a:spLocks noChangeArrowheads="1"/>
            </p:cNvSpPr>
            <p:nvPr/>
          </p:nvSpPr>
          <p:spPr bwMode="auto">
            <a:xfrm>
              <a:off x="1418640" y="4412018"/>
              <a:ext cx="1324560" cy="708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车上原来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34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1" name="Text Box 55" descr="浅色横线"/>
            <p:cNvSpPr txBox="1">
              <a:spLocks noChangeArrowheads="1"/>
            </p:cNvSpPr>
            <p:nvPr/>
          </p:nvSpPr>
          <p:spPr bwMode="auto">
            <a:xfrm>
              <a:off x="8700763" y="4384722"/>
              <a:ext cx="1562353" cy="708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离站时车上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有多少人？</a:t>
              </a:r>
            </a:p>
          </p:txBody>
        </p:sp>
        <p:grpSp>
          <p:nvGrpSpPr>
            <p:cNvPr id="17" name="组合 21"/>
            <p:cNvGrpSpPr/>
            <p:nvPr/>
          </p:nvGrpSpPr>
          <p:grpSpPr>
            <a:xfrm>
              <a:off x="5195250" y="3969939"/>
              <a:ext cx="1082720" cy="923330"/>
              <a:chOff x="5195250" y="3969939"/>
              <a:chExt cx="1082720" cy="92333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276378" y="3969939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5195250" y="4690279"/>
                <a:ext cx="1082720" cy="4551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组合 24"/>
            <p:cNvGrpSpPr/>
            <p:nvPr/>
          </p:nvGrpSpPr>
          <p:grpSpPr>
            <a:xfrm>
              <a:off x="7917977" y="4338430"/>
              <a:ext cx="789293" cy="399616"/>
              <a:chOff x="7917978" y="4311135"/>
              <a:chExt cx="789293" cy="39961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033225" y="43111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V="1">
                <a:off x="7917978" y="4694830"/>
                <a:ext cx="789293" cy="15921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组合 27"/>
            <p:cNvGrpSpPr/>
            <p:nvPr/>
          </p:nvGrpSpPr>
          <p:grpSpPr>
            <a:xfrm>
              <a:off x="2806131" y="4051826"/>
              <a:ext cx="862842" cy="830997"/>
              <a:chOff x="2806131" y="4051826"/>
              <a:chExt cx="862842" cy="830997"/>
            </a:xfrm>
          </p:grpSpPr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2822813" y="4706204"/>
                <a:ext cx="846160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806131" y="4051826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035791" y="3523396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52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518247" y="3512023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52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18614" y="7096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3129F"/>
                </a:solidFill>
              </a:rPr>
              <a:t>方法二：</a:t>
            </a:r>
            <a:endParaRPr lang="zh-CN" altLang="en-US" sz="2400" dirty="0">
              <a:solidFill>
                <a:srgbClr val="0312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44"/>
          <p:cNvGrpSpPr/>
          <p:nvPr/>
        </p:nvGrpSpPr>
        <p:grpSpPr>
          <a:xfrm>
            <a:off x="914401" y="1422357"/>
            <a:ext cx="8761861" cy="1320844"/>
            <a:chOff x="1214651" y="5161842"/>
            <a:chExt cx="9253182" cy="1068222"/>
          </a:xfrm>
        </p:grpSpPr>
        <p:sp>
          <p:nvSpPr>
            <p:cNvPr id="32" name="Text Box 53" descr="浅色横线"/>
            <p:cNvSpPr txBox="1">
              <a:spLocks noChangeArrowheads="1"/>
            </p:cNvSpPr>
            <p:nvPr/>
          </p:nvSpPr>
          <p:spPr bwMode="auto">
            <a:xfrm>
              <a:off x="1214651" y="5704762"/>
              <a:ext cx="1700738" cy="3235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18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人上车</a:t>
              </a:r>
            </a:p>
          </p:txBody>
        </p:sp>
        <p:sp>
          <p:nvSpPr>
            <p:cNvPr id="33" name="Text Box 54" descr="浅色横线"/>
            <p:cNvSpPr txBox="1">
              <a:spLocks noChangeArrowheads="1"/>
            </p:cNvSpPr>
            <p:nvPr/>
          </p:nvSpPr>
          <p:spPr bwMode="auto">
            <a:xfrm>
              <a:off x="3847594" y="5692562"/>
              <a:ext cx="1604495" cy="3235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15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人下车</a:t>
              </a:r>
            </a:p>
          </p:txBody>
        </p:sp>
        <p:sp>
          <p:nvSpPr>
            <p:cNvPr id="34" name="Text Box 55" descr="浅色横线"/>
            <p:cNvSpPr txBox="1">
              <a:spLocks noChangeArrowheads="1"/>
            </p:cNvSpPr>
            <p:nvPr/>
          </p:nvSpPr>
          <p:spPr bwMode="auto">
            <a:xfrm>
              <a:off x="8829944" y="5455860"/>
              <a:ext cx="1637889" cy="7080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离站时车上</a:t>
              </a:r>
              <a:endParaRPr lang="en-US" altLang="zh-CN" sz="2000" b="1" dirty="0">
                <a:latin typeface="楷体_GB2312"/>
                <a:ea typeface="楷体_GB2312"/>
                <a:cs typeface="楷体_GB231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有多少人？</a:t>
              </a:r>
            </a:p>
          </p:txBody>
        </p:sp>
        <p:sp>
          <p:nvSpPr>
            <p:cNvPr id="35" name="Text Box 53" descr="浅色横线"/>
            <p:cNvSpPr txBox="1">
              <a:spLocks noChangeArrowheads="1"/>
            </p:cNvSpPr>
            <p:nvPr/>
          </p:nvSpPr>
          <p:spPr bwMode="auto">
            <a:xfrm>
              <a:off x="6392776" y="5522178"/>
              <a:ext cx="1413743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车上原来</a:t>
              </a:r>
              <a:endParaRPr lang="en-US" altLang="zh-CN" sz="2000" b="1" dirty="0">
                <a:latin typeface="楷体_GB2312"/>
                <a:ea typeface="楷体_GB2312"/>
                <a:cs typeface="楷体_GB231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34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</a:t>
              </a:r>
              <a:endParaRPr lang="zh-CN" altLang="en-US" sz="2800" b="1" dirty="0">
                <a:latin typeface="楷体_GB2312"/>
                <a:ea typeface="楷体_GB2312"/>
                <a:cs typeface="楷体_GB2312"/>
              </a:endParaRPr>
            </a:p>
          </p:txBody>
        </p:sp>
        <p:grpSp>
          <p:nvGrpSpPr>
            <p:cNvPr id="31" name="组合 35"/>
            <p:cNvGrpSpPr/>
            <p:nvPr/>
          </p:nvGrpSpPr>
          <p:grpSpPr>
            <a:xfrm>
              <a:off x="2912186" y="5161842"/>
              <a:ext cx="960967" cy="923330"/>
              <a:chOff x="2912186" y="5161842"/>
              <a:chExt cx="960967" cy="923330"/>
            </a:xfrm>
          </p:grpSpPr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flipV="1">
                <a:off x="2912186" y="5883180"/>
                <a:ext cx="960967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919866" y="5161842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6" name="组合 38"/>
            <p:cNvGrpSpPr/>
            <p:nvPr/>
          </p:nvGrpSpPr>
          <p:grpSpPr>
            <a:xfrm>
              <a:off x="5492372" y="5225533"/>
              <a:ext cx="960967" cy="830997"/>
              <a:chOff x="5492372" y="5225533"/>
              <a:chExt cx="960967" cy="830997"/>
            </a:xfrm>
          </p:grpSpPr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V="1">
                <a:off x="5492372" y="5884507"/>
                <a:ext cx="960967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508388" y="5225533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9" name="组合 41"/>
            <p:cNvGrpSpPr/>
            <p:nvPr/>
          </p:nvGrpSpPr>
          <p:grpSpPr>
            <a:xfrm>
              <a:off x="7892103" y="5459822"/>
              <a:ext cx="828816" cy="436058"/>
              <a:chOff x="7892103" y="5459822"/>
              <a:chExt cx="828816" cy="436058"/>
            </a:xfrm>
          </p:grpSpPr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 flipV="1">
                <a:off x="7892103" y="5895833"/>
                <a:ext cx="828816" cy="47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8062796" y="545982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079010" y="3498376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506875" y="3527946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18614" y="7096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3129F"/>
                </a:solidFill>
              </a:rPr>
              <a:t>方法三：</a:t>
            </a:r>
            <a:endParaRPr lang="zh-CN" altLang="en-US" sz="2400" dirty="0">
              <a:solidFill>
                <a:srgbClr val="0312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384047" y="432897"/>
            <a:ext cx="8510580" cy="1191845"/>
            <a:chOff x="1206846" y="2930435"/>
            <a:chExt cx="9461275" cy="1069367"/>
          </a:xfrm>
        </p:grpSpPr>
        <p:sp>
          <p:nvSpPr>
            <p:cNvPr id="4" name="Text Box 53" descr="浅色横线"/>
            <p:cNvSpPr txBox="1">
              <a:spLocks noChangeArrowheads="1"/>
            </p:cNvSpPr>
            <p:nvPr/>
          </p:nvSpPr>
          <p:spPr bwMode="auto">
            <a:xfrm>
              <a:off x="6291618" y="3459849"/>
              <a:ext cx="1678676" cy="400050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18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人上车</a:t>
              </a:r>
            </a:p>
          </p:txBody>
        </p:sp>
        <p:sp>
          <p:nvSpPr>
            <p:cNvPr id="5" name="Text Box 54" descr="浅色横线"/>
            <p:cNvSpPr txBox="1">
              <a:spLocks noChangeArrowheads="1"/>
            </p:cNvSpPr>
            <p:nvPr/>
          </p:nvSpPr>
          <p:spPr bwMode="auto">
            <a:xfrm>
              <a:off x="3666950" y="3445562"/>
              <a:ext cx="1778507" cy="400050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15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人下车</a:t>
              </a:r>
            </a:p>
          </p:txBody>
        </p:sp>
        <p:sp>
          <p:nvSpPr>
            <p:cNvPr id="6" name="Text Box 55" descr="浅色横线"/>
            <p:cNvSpPr txBox="1">
              <a:spLocks noChangeArrowheads="1"/>
            </p:cNvSpPr>
            <p:nvPr/>
          </p:nvSpPr>
          <p:spPr bwMode="auto">
            <a:xfrm>
              <a:off x="8884534" y="3305863"/>
              <a:ext cx="1783587" cy="635141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离站时车上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有多少人？</a:t>
              </a:r>
            </a:p>
          </p:txBody>
        </p:sp>
        <p:sp>
          <p:nvSpPr>
            <p:cNvPr id="7" name="Text Box 53" descr="浅色横线"/>
            <p:cNvSpPr txBox="1">
              <a:spLocks noChangeArrowheads="1"/>
            </p:cNvSpPr>
            <p:nvPr/>
          </p:nvSpPr>
          <p:spPr bwMode="auto">
            <a:xfrm>
              <a:off x="1206846" y="3364660"/>
              <a:ext cx="1450291" cy="635142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车上原来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34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3" name="组合 7"/>
            <p:cNvGrpSpPr/>
            <p:nvPr/>
          </p:nvGrpSpPr>
          <p:grpSpPr>
            <a:xfrm>
              <a:off x="2699227" y="3016870"/>
              <a:ext cx="944725" cy="923330"/>
              <a:chOff x="2767466" y="3003222"/>
              <a:chExt cx="944725" cy="923330"/>
            </a:xfrm>
          </p:grpSpPr>
          <p:sp>
            <p:nvSpPr>
              <p:cNvPr id="9" name="Line 23"/>
              <p:cNvSpPr>
                <a:spLocks noChangeShapeType="1"/>
              </p:cNvSpPr>
              <p:nvPr/>
            </p:nvSpPr>
            <p:spPr bwMode="auto">
              <a:xfrm>
                <a:off x="2866031" y="3712192"/>
                <a:ext cx="846160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67466" y="3003222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" name="组合 10"/>
            <p:cNvGrpSpPr/>
            <p:nvPr/>
          </p:nvGrpSpPr>
          <p:grpSpPr>
            <a:xfrm>
              <a:off x="8022611" y="3275463"/>
              <a:ext cx="848434" cy="393510"/>
              <a:chOff x="8022611" y="3275463"/>
              <a:chExt cx="848434" cy="39351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222018" y="3275463"/>
                <a:ext cx="4154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V="1">
                <a:off x="8022611" y="3657601"/>
                <a:ext cx="848434" cy="11372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13"/>
            <p:cNvGrpSpPr/>
            <p:nvPr/>
          </p:nvGrpSpPr>
          <p:grpSpPr>
            <a:xfrm>
              <a:off x="5465169" y="2930435"/>
              <a:ext cx="812801" cy="830997"/>
              <a:chOff x="5465169" y="2930435"/>
              <a:chExt cx="812801" cy="83099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465169" y="2930435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5513698" y="3657598"/>
                <a:ext cx="764272" cy="2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30"/>
          <p:cNvGrpSpPr/>
          <p:nvPr/>
        </p:nvGrpSpPr>
        <p:grpSpPr>
          <a:xfrm>
            <a:off x="1459584" y="2236673"/>
            <a:ext cx="8735294" cy="1202562"/>
            <a:chOff x="1418640" y="3969939"/>
            <a:chExt cx="8844476" cy="1150104"/>
          </a:xfrm>
        </p:grpSpPr>
        <p:sp>
          <p:nvSpPr>
            <p:cNvPr id="18" name="Text Box 53" descr="浅色横线"/>
            <p:cNvSpPr txBox="1">
              <a:spLocks noChangeArrowheads="1"/>
            </p:cNvSpPr>
            <p:nvPr/>
          </p:nvSpPr>
          <p:spPr bwMode="auto">
            <a:xfrm>
              <a:off x="3662718" y="4521887"/>
              <a:ext cx="1509784" cy="400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18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人上车</a:t>
              </a:r>
            </a:p>
          </p:txBody>
        </p:sp>
        <p:sp>
          <p:nvSpPr>
            <p:cNvPr id="19" name="Text Box 54" descr="浅色横线"/>
            <p:cNvSpPr txBox="1">
              <a:spLocks noChangeArrowheads="1"/>
            </p:cNvSpPr>
            <p:nvPr/>
          </p:nvSpPr>
          <p:spPr bwMode="auto">
            <a:xfrm>
              <a:off x="6285268" y="4502837"/>
              <a:ext cx="1521251" cy="400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15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人下车</a:t>
              </a:r>
            </a:p>
          </p:txBody>
        </p:sp>
        <p:sp>
          <p:nvSpPr>
            <p:cNvPr id="20" name="Text Box 53" descr="浅色横线"/>
            <p:cNvSpPr txBox="1">
              <a:spLocks noChangeArrowheads="1"/>
            </p:cNvSpPr>
            <p:nvPr/>
          </p:nvSpPr>
          <p:spPr bwMode="auto">
            <a:xfrm>
              <a:off x="1418640" y="4412018"/>
              <a:ext cx="1324560" cy="708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车上原来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34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1" name="Text Box 55" descr="浅色横线"/>
            <p:cNvSpPr txBox="1">
              <a:spLocks noChangeArrowheads="1"/>
            </p:cNvSpPr>
            <p:nvPr/>
          </p:nvSpPr>
          <p:spPr bwMode="auto">
            <a:xfrm>
              <a:off x="8700763" y="4384722"/>
              <a:ext cx="1562353" cy="708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离站时车上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有多少人？</a:t>
              </a:r>
            </a:p>
          </p:txBody>
        </p:sp>
        <p:grpSp>
          <p:nvGrpSpPr>
            <p:cNvPr id="17" name="组合 21"/>
            <p:cNvGrpSpPr/>
            <p:nvPr/>
          </p:nvGrpSpPr>
          <p:grpSpPr>
            <a:xfrm>
              <a:off x="5195250" y="3969939"/>
              <a:ext cx="1082720" cy="923330"/>
              <a:chOff x="5195250" y="3969939"/>
              <a:chExt cx="1082720" cy="92333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276378" y="3969939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5195250" y="4690279"/>
                <a:ext cx="1082720" cy="4551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组合 24"/>
            <p:cNvGrpSpPr/>
            <p:nvPr/>
          </p:nvGrpSpPr>
          <p:grpSpPr>
            <a:xfrm>
              <a:off x="7917977" y="4338430"/>
              <a:ext cx="789293" cy="399616"/>
              <a:chOff x="7917978" y="4311135"/>
              <a:chExt cx="789293" cy="39961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033225" y="43111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V="1">
                <a:off x="7917978" y="4694830"/>
                <a:ext cx="789293" cy="15921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组合 27"/>
            <p:cNvGrpSpPr/>
            <p:nvPr/>
          </p:nvGrpSpPr>
          <p:grpSpPr>
            <a:xfrm>
              <a:off x="2806131" y="4051826"/>
              <a:ext cx="862842" cy="830997"/>
              <a:chOff x="2806131" y="4051826"/>
              <a:chExt cx="862842" cy="830997"/>
            </a:xfrm>
          </p:grpSpPr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2822813" y="4706204"/>
                <a:ext cx="846160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806131" y="4051826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8" name="组合 44"/>
          <p:cNvGrpSpPr/>
          <p:nvPr/>
        </p:nvGrpSpPr>
        <p:grpSpPr>
          <a:xfrm>
            <a:off x="1351130" y="3715181"/>
            <a:ext cx="8761861" cy="1320844"/>
            <a:chOff x="1214651" y="5161842"/>
            <a:chExt cx="9253182" cy="1068222"/>
          </a:xfrm>
        </p:grpSpPr>
        <p:sp>
          <p:nvSpPr>
            <p:cNvPr id="32" name="Text Box 53" descr="浅色横线"/>
            <p:cNvSpPr txBox="1">
              <a:spLocks noChangeArrowheads="1"/>
            </p:cNvSpPr>
            <p:nvPr/>
          </p:nvSpPr>
          <p:spPr bwMode="auto">
            <a:xfrm>
              <a:off x="1214651" y="5704762"/>
              <a:ext cx="1700738" cy="3235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18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人上车</a:t>
              </a:r>
            </a:p>
          </p:txBody>
        </p:sp>
        <p:sp>
          <p:nvSpPr>
            <p:cNvPr id="33" name="Text Box 54" descr="浅色横线"/>
            <p:cNvSpPr txBox="1">
              <a:spLocks noChangeArrowheads="1"/>
            </p:cNvSpPr>
            <p:nvPr/>
          </p:nvSpPr>
          <p:spPr bwMode="auto">
            <a:xfrm>
              <a:off x="3847594" y="5692562"/>
              <a:ext cx="1604495" cy="3235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15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人下车</a:t>
              </a:r>
            </a:p>
          </p:txBody>
        </p:sp>
        <p:sp>
          <p:nvSpPr>
            <p:cNvPr id="34" name="Text Box 55" descr="浅色横线"/>
            <p:cNvSpPr txBox="1">
              <a:spLocks noChangeArrowheads="1"/>
            </p:cNvSpPr>
            <p:nvPr/>
          </p:nvSpPr>
          <p:spPr bwMode="auto">
            <a:xfrm>
              <a:off x="8829944" y="5455860"/>
              <a:ext cx="1637889" cy="7080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离站时车上</a:t>
              </a:r>
              <a:endParaRPr lang="en-US" altLang="zh-CN" sz="2000" b="1" dirty="0">
                <a:latin typeface="楷体_GB2312"/>
                <a:ea typeface="楷体_GB2312"/>
                <a:cs typeface="楷体_GB231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有多少人？</a:t>
              </a:r>
            </a:p>
          </p:txBody>
        </p:sp>
        <p:sp>
          <p:nvSpPr>
            <p:cNvPr id="35" name="Text Box 53" descr="浅色横线"/>
            <p:cNvSpPr txBox="1">
              <a:spLocks noChangeArrowheads="1"/>
            </p:cNvSpPr>
            <p:nvPr/>
          </p:nvSpPr>
          <p:spPr bwMode="auto">
            <a:xfrm>
              <a:off x="6392776" y="5522178"/>
              <a:ext cx="1413743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车上原来</a:t>
              </a:r>
              <a:endParaRPr lang="en-US" altLang="zh-CN" sz="2000" b="1" dirty="0">
                <a:latin typeface="楷体_GB2312"/>
                <a:ea typeface="楷体_GB2312"/>
                <a:cs typeface="楷体_GB231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34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</a:t>
              </a:r>
              <a:endParaRPr lang="zh-CN" altLang="en-US" sz="2800" b="1" dirty="0">
                <a:latin typeface="楷体_GB2312"/>
                <a:ea typeface="楷体_GB2312"/>
                <a:cs typeface="楷体_GB2312"/>
              </a:endParaRPr>
            </a:p>
          </p:txBody>
        </p:sp>
        <p:grpSp>
          <p:nvGrpSpPr>
            <p:cNvPr id="31" name="组合 35"/>
            <p:cNvGrpSpPr/>
            <p:nvPr/>
          </p:nvGrpSpPr>
          <p:grpSpPr>
            <a:xfrm>
              <a:off x="2912186" y="5161842"/>
              <a:ext cx="960967" cy="923330"/>
              <a:chOff x="2912186" y="5161842"/>
              <a:chExt cx="960967" cy="923330"/>
            </a:xfrm>
          </p:grpSpPr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flipV="1">
                <a:off x="2912186" y="5883180"/>
                <a:ext cx="960967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919866" y="5161842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6" name="组合 38"/>
            <p:cNvGrpSpPr/>
            <p:nvPr/>
          </p:nvGrpSpPr>
          <p:grpSpPr>
            <a:xfrm>
              <a:off x="5492372" y="5225533"/>
              <a:ext cx="960967" cy="830997"/>
              <a:chOff x="5492372" y="5225533"/>
              <a:chExt cx="960967" cy="830997"/>
            </a:xfrm>
          </p:grpSpPr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V="1">
                <a:off x="5492372" y="5884507"/>
                <a:ext cx="960967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508388" y="5225533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9" name="组合 41"/>
            <p:cNvGrpSpPr/>
            <p:nvPr/>
          </p:nvGrpSpPr>
          <p:grpSpPr>
            <a:xfrm>
              <a:off x="7892103" y="5459822"/>
              <a:ext cx="828816" cy="436058"/>
              <a:chOff x="7892103" y="5459822"/>
              <a:chExt cx="828816" cy="436058"/>
            </a:xfrm>
          </p:grpSpPr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 flipV="1">
                <a:off x="7892103" y="5895833"/>
                <a:ext cx="828816" cy="47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8062796" y="545982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596788" y="1869743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164843" y="1831075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44722" y="3550692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52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412778" y="3539319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52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492155" y="5081516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415054" y="5056495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32513" y="4367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3129F"/>
                </a:solidFill>
              </a:rPr>
              <a:t>方法一：</a:t>
            </a:r>
            <a:endParaRPr lang="zh-CN" altLang="en-US" sz="2000" b="1" dirty="0">
              <a:solidFill>
                <a:srgbClr val="03129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843" y="21586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3129F"/>
                </a:solidFill>
              </a:rPr>
              <a:t>方法二：</a:t>
            </a:r>
            <a:endParaRPr lang="zh-CN" altLang="en-US" sz="2000" b="1" dirty="0">
              <a:solidFill>
                <a:srgbClr val="03129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5301" y="39487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3129F"/>
                </a:solidFill>
                <a:latin typeface="+mn-ea"/>
              </a:rPr>
              <a:t>方法三：</a:t>
            </a:r>
            <a:endParaRPr lang="zh-CN" altLang="en-US" sz="2000" b="1" dirty="0">
              <a:solidFill>
                <a:srgbClr val="03129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3"/>
          <p:cNvPicPr>
            <a:picLocks noChangeAspect="1" noChangeArrowheads="1"/>
          </p:cNvPicPr>
          <p:nvPr/>
        </p:nvPicPr>
        <p:blipFill>
          <a:blip r:embed="rId2" cstate="print"/>
          <a:srcRect l="7402" t="7587" r="22502" b="55022"/>
          <a:stretch>
            <a:fillRect/>
          </a:stretch>
        </p:blipFill>
        <p:spPr bwMode="auto">
          <a:xfrm>
            <a:off x="748512" y="694474"/>
            <a:ext cx="9910392" cy="266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470911" y="1293103"/>
            <a:ext cx="1248833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1797092" y="4339988"/>
            <a:ext cx="2542896" cy="920192"/>
            <a:chOff x="1510489" y="4954137"/>
            <a:chExt cx="2542896" cy="920192"/>
          </a:xfrm>
        </p:grpSpPr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2129570" y="4954137"/>
              <a:ext cx="1923815" cy="409433"/>
            </a:xfrm>
            <a:prstGeom prst="wedgeRoundRectCallout">
              <a:avLst>
                <a:gd name="adj1" fmla="val -49777"/>
                <a:gd name="adj2" fmla="val 105902"/>
                <a:gd name="adj3" fmla="val 16667"/>
              </a:avLst>
            </a:prstGeom>
            <a:solidFill>
              <a:schemeClr val="accent5">
                <a:lumMod val="60000"/>
                <a:lumOff val="40000"/>
                <a:alpha val="94118"/>
              </a:schemeClr>
            </a:solidFill>
            <a:ln w="9525">
              <a:solidFill>
                <a:srgbClr val="2FD1D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zh-CN" altLang="en-US" b="1" dirty="0" smtClean="0">
                  <a:solidFill>
                    <a:srgbClr val="7030A0"/>
                  </a:solidFill>
                </a:rPr>
                <a:t>可以再算一次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pic>
          <p:nvPicPr>
            <p:cNvPr id="49" name="图片 48" descr="截图未命名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510489" y="5186149"/>
              <a:ext cx="646046" cy="688180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>
            <a:off x="1053488" y="3357349"/>
            <a:ext cx="5483790" cy="811505"/>
            <a:chOff x="2240843" y="3992546"/>
            <a:chExt cx="5025550" cy="708571"/>
          </a:xfrm>
        </p:grpSpPr>
        <p:grpSp>
          <p:nvGrpSpPr>
            <p:cNvPr id="56" name="组合 55"/>
            <p:cNvGrpSpPr/>
            <p:nvPr/>
          </p:nvGrpSpPr>
          <p:grpSpPr>
            <a:xfrm>
              <a:off x="2240843" y="3992546"/>
              <a:ext cx="5006119" cy="708571"/>
              <a:chOff x="4301655" y="2900724"/>
              <a:chExt cx="5006119" cy="708571"/>
            </a:xfrm>
          </p:grpSpPr>
          <p:sp>
            <p:nvSpPr>
              <p:cNvPr id="54" name="AutoShape 12"/>
              <p:cNvSpPr>
                <a:spLocks noChangeArrowheads="1"/>
              </p:cNvSpPr>
              <p:nvPr/>
            </p:nvSpPr>
            <p:spPr bwMode="auto">
              <a:xfrm flipH="1">
                <a:off x="5121038" y="2920622"/>
                <a:ext cx="4186736" cy="430703"/>
              </a:xfrm>
              <a:prstGeom prst="wedgeRoundRectCallout">
                <a:avLst>
                  <a:gd name="adj1" fmla="val 54810"/>
                  <a:gd name="adj2" fmla="val 11828"/>
                  <a:gd name="adj3" fmla="val 16667"/>
                </a:avLst>
              </a:prstGeom>
              <a:solidFill>
                <a:srgbClr val="C3EAB8"/>
              </a:solidFill>
              <a:ln w="9525">
                <a:solidFill>
                  <a:srgbClr val="68A828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53" name="图片 52" descr="玉米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4301655" y="2900724"/>
                <a:ext cx="554286" cy="708571"/>
              </a:xfrm>
              <a:prstGeom prst="rect">
                <a:avLst/>
              </a:prstGeom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3234520" y="4012442"/>
              <a:ext cx="4031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F0000"/>
                  </a:solidFill>
                </a:rPr>
                <a:t>这个答案正确吗？可以怎样检验？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397087" y="4244455"/>
            <a:ext cx="2838733" cy="1203109"/>
            <a:chOff x="7861111" y="3671249"/>
            <a:chExt cx="2838733" cy="1203109"/>
          </a:xfrm>
        </p:grpSpPr>
        <p:pic>
          <p:nvPicPr>
            <p:cNvPr id="69" name="图片 68" descr="番茄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94821" y="4274810"/>
              <a:ext cx="822636" cy="599548"/>
            </a:xfrm>
            <a:prstGeom prst="rect">
              <a:avLst/>
            </a:prstGeom>
          </p:spPr>
        </p:pic>
        <p:sp>
          <p:nvSpPr>
            <p:cNvPr id="70" name="AutoShape 12"/>
            <p:cNvSpPr>
              <a:spLocks noChangeArrowheads="1"/>
            </p:cNvSpPr>
            <p:nvPr/>
          </p:nvSpPr>
          <p:spPr bwMode="auto">
            <a:xfrm>
              <a:off x="7861111" y="3671249"/>
              <a:ext cx="2838733" cy="477672"/>
            </a:xfrm>
            <a:prstGeom prst="wedgeRoundRectCallout">
              <a:avLst>
                <a:gd name="adj1" fmla="val -2055"/>
                <a:gd name="adj2" fmla="val 65678"/>
                <a:gd name="adj3" fmla="val 16667"/>
              </a:avLst>
            </a:prstGeom>
            <a:solidFill>
              <a:schemeClr val="accent2">
                <a:lumMod val="60000"/>
                <a:lumOff val="40000"/>
                <a:alpha val="94118"/>
              </a:schemeClr>
            </a:solidFill>
            <a:ln w="9525">
              <a:solidFill>
                <a:srgbClr val="2FD1D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zh-CN" altLang="en-US" dirty="0" smtClean="0"/>
                <a:t>换一种方法，再算一遍</a:t>
              </a:r>
              <a:endParaRPr lang="zh-CN" altLang="en-US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235611" y="5139928"/>
            <a:ext cx="4048580" cy="1287272"/>
            <a:chOff x="4890704" y="4948859"/>
            <a:chExt cx="4048580" cy="1287272"/>
          </a:xfrm>
        </p:grpSpPr>
        <p:pic>
          <p:nvPicPr>
            <p:cNvPr id="71" name="图片 70" descr="蘑菇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CD6"/>
                </a:clrFrom>
                <a:clrTo>
                  <a:srgbClr val="FFFCD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62736" y="5358628"/>
              <a:ext cx="676548" cy="877503"/>
            </a:xfrm>
            <a:prstGeom prst="rect">
              <a:avLst/>
            </a:prstGeom>
          </p:spPr>
        </p:pic>
        <p:grpSp>
          <p:nvGrpSpPr>
            <p:cNvPr id="72" name="组合 71"/>
            <p:cNvGrpSpPr/>
            <p:nvPr/>
          </p:nvGrpSpPr>
          <p:grpSpPr>
            <a:xfrm>
              <a:off x="4890704" y="4948859"/>
              <a:ext cx="3574382" cy="430887"/>
              <a:chOff x="6228184" y="3346412"/>
              <a:chExt cx="1800200" cy="344627"/>
            </a:xfrm>
          </p:grpSpPr>
          <p:sp>
            <p:nvSpPr>
              <p:cNvPr id="73" name="AutoShape 12"/>
              <p:cNvSpPr>
                <a:spLocks noChangeArrowheads="1"/>
              </p:cNvSpPr>
              <p:nvPr/>
            </p:nvSpPr>
            <p:spPr bwMode="auto">
              <a:xfrm>
                <a:off x="6280306" y="3357240"/>
                <a:ext cx="1676069" cy="324000"/>
              </a:xfrm>
              <a:prstGeom prst="wedgeRoundRectCallout">
                <a:avLst>
                  <a:gd name="adj1" fmla="val 39615"/>
                  <a:gd name="adj2" fmla="val 90527"/>
                  <a:gd name="adj3" fmla="val 16667"/>
                </a:avLst>
              </a:prstGeom>
              <a:solidFill>
                <a:srgbClr val="EBCDFB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" name="文本框 10245"/>
              <p:cNvSpPr txBox="1">
                <a:spLocks noChangeArrowheads="1"/>
              </p:cNvSpPr>
              <p:nvPr/>
            </p:nvSpPr>
            <p:spPr bwMode="auto">
              <a:xfrm>
                <a:off x="6228184" y="3346412"/>
                <a:ext cx="1800200" cy="344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200" b="1" dirty="0" smtClean="0">
                    <a:latin typeface="楷体_GB2312" pitchFamily="49" charset="-122"/>
                    <a:ea typeface="楷体_GB2312" pitchFamily="49" charset="-122"/>
                  </a:rPr>
                  <a:t> 还可以用倒着推算的方法</a:t>
                </a:r>
                <a:endParaRPr lang="zh-CN" altLang="en-US" sz="2200" b="1" dirty="0"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3"/>
          <p:cNvPicPr>
            <a:picLocks noChangeAspect="1" noChangeArrowheads="1"/>
          </p:cNvPicPr>
          <p:nvPr/>
        </p:nvPicPr>
        <p:blipFill>
          <a:blip r:embed="rId2" cstate="print"/>
          <a:srcRect l="7402" t="7587" r="22502" b="55022"/>
          <a:stretch>
            <a:fillRect/>
          </a:stretch>
        </p:blipFill>
        <p:spPr bwMode="auto">
          <a:xfrm>
            <a:off x="721216" y="244098"/>
            <a:ext cx="9910392" cy="266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470911" y="1293103"/>
            <a:ext cx="1248833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" name="Text Box 53" descr="浅色横线"/>
          <p:cNvSpPr txBox="1">
            <a:spLocks noChangeArrowheads="1"/>
          </p:cNvSpPr>
          <p:nvPr/>
        </p:nvSpPr>
        <p:spPr bwMode="auto">
          <a:xfrm>
            <a:off x="6291618" y="3459849"/>
            <a:ext cx="1678676" cy="400050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人上车</a:t>
            </a:r>
          </a:p>
        </p:txBody>
      </p:sp>
      <p:sp>
        <p:nvSpPr>
          <p:cNvPr id="32" name="Text Box 54" descr="浅色横线"/>
          <p:cNvSpPr txBox="1">
            <a:spLocks noChangeArrowheads="1"/>
          </p:cNvSpPr>
          <p:nvPr/>
        </p:nvSpPr>
        <p:spPr bwMode="auto">
          <a:xfrm>
            <a:off x="3666950" y="3445562"/>
            <a:ext cx="1778507" cy="400050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人下车</a:t>
            </a:r>
          </a:p>
        </p:txBody>
      </p:sp>
      <p:sp>
        <p:nvSpPr>
          <p:cNvPr id="33" name="Text Box 55" descr="浅色横线"/>
          <p:cNvSpPr txBox="1">
            <a:spLocks noChangeArrowheads="1"/>
          </p:cNvSpPr>
          <p:nvPr/>
        </p:nvSpPr>
        <p:spPr bwMode="auto">
          <a:xfrm>
            <a:off x="8884534" y="3305863"/>
            <a:ext cx="1556003" cy="708025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离站时车上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有多少人？</a:t>
            </a:r>
          </a:p>
        </p:txBody>
      </p:sp>
      <p:sp>
        <p:nvSpPr>
          <p:cNvPr id="34" name="Text Box 53" descr="浅色横线"/>
          <p:cNvSpPr txBox="1">
            <a:spLocks noChangeArrowheads="1"/>
          </p:cNvSpPr>
          <p:nvPr/>
        </p:nvSpPr>
        <p:spPr bwMode="auto">
          <a:xfrm>
            <a:off x="797194" y="3401397"/>
            <a:ext cx="1970617" cy="708025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车上原来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组合 70"/>
          <p:cNvGrpSpPr/>
          <p:nvPr/>
        </p:nvGrpSpPr>
        <p:grpSpPr>
          <a:xfrm>
            <a:off x="2699227" y="3016870"/>
            <a:ext cx="944725" cy="923330"/>
            <a:chOff x="2767466" y="3003222"/>
            <a:chExt cx="944725" cy="923330"/>
          </a:xfrm>
        </p:grpSpPr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2866031" y="3712192"/>
              <a:ext cx="846160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767466" y="3003222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dirty="0" smtClean="0">
                  <a:solidFill>
                    <a:srgbClr val="C00000"/>
                  </a:solidFill>
                </a:rPr>
                <a:t>－</a:t>
              </a:r>
              <a:endParaRPr lang="zh-CN" altLang="en-US" sz="5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组合 71"/>
          <p:cNvGrpSpPr/>
          <p:nvPr/>
        </p:nvGrpSpPr>
        <p:grpSpPr>
          <a:xfrm>
            <a:off x="8022611" y="3275463"/>
            <a:ext cx="848434" cy="393510"/>
            <a:chOff x="8022611" y="3275463"/>
            <a:chExt cx="848434" cy="393510"/>
          </a:xfrm>
        </p:grpSpPr>
        <p:sp>
          <p:nvSpPr>
            <p:cNvPr id="26" name="矩形 25"/>
            <p:cNvSpPr/>
            <p:nvPr/>
          </p:nvSpPr>
          <p:spPr>
            <a:xfrm>
              <a:off x="8222018" y="3275463"/>
              <a:ext cx="415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</a:rPr>
                <a:t>〓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 flipV="1">
              <a:off x="8022611" y="3657601"/>
              <a:ext cx="848434" cy="11372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69"/>
          <p:cNvGrpSpPr/>
          <p:nvPr/>
        </p:nvGrpSpPr>
        <p:grpSpPr>
          <a:xfrm>
            <a:off x="5465169" y="2930435"/>
            <a:ext cx="812801" cy="830997"/>
            <a:chOff x="5465169" y="2930435"/>
            <a:chExt cx="812801" cy="830997"/>
          </a:xfrm>
        </p:grpSpPr>
        <p:sp>
          <p:nvSpPr>
            <p:cNvPr id="23" name="矩形 22"/>
            <p:cNvSpPr/>
            <p:nvPr/>
          </p:nvSpPr>
          <p:spPr>
            <a:xfrm>
              <a:off x="5465169" y="2930435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 smtClean="0">
                  <a:solidFill>
                    <a:srgbClr val="C00000"/>
                  </a:solidFill>
                </a:rPr>
                <a:t>＋</a:t>
              </a:r>
              <a:endParaRPr lang="zh-CN" altLang="en-US" sz="4800" dirty="0">
                <a:solidFill>
                  <a:srgbClr val="C00000"/>
                </a:solidFill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5513698" y="3657598"/>
              <a:ext cx="764272" cy="2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53" descr="浅色横线"/>
          <p:cNvSpPr txBox="1">
            <a:spLocks noChangeArrowheads="1"/>
          </p:cNvSpPr>
          <p:nvPr/>
        </p:nvSpPr>
        <p:spPr bwMode="auto">
          <a:xfrm>
            <a:off x="828438" y="4612446"/>
            <a:ext cx="1871663" cy="398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车上原有</a:t>
            </a:r>
            <a:r>
              <a:rPr lang="en-US" altLang="zh-CN" sz="20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34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" name="Text Box 53" descr="浅色横线"/>
          <p:cNvSpPr txBox="1">
            <a:spLocks noChangeArrowheads="1"/>
          </p:cNvSpPr>
          <p:nvPr/>
        </p:nvSpPr>
        <p:spPr bwMode="auto">
          <a:xfrm>
            <a:off x="3901031" y="4615929"/>
            <a:ext cx="165360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人下车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Text Box 54" descr="浅色横线"/>
          <p:cNvSpPr txBox="1">
            <a:spLocks noChangeArrowheads="1"/>
          </p:cNvSpPr>
          <p:nvPr/>
        </p:nvSpPr>
        <p:spPr bwMode="auto">
          <a:xfrm>
            <a:off x="6391015" y="4536269"/>
            <a:ext cx="156563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 smtClean="0"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人上车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Text Box 55" descr="浅色横线"/>
          <p:cNvSpPr txBox="1">
            <a:spLocks noChangeArrowheads="1"/>
          </p:cNvSpPr>
          <p:nvPr/>
        </p:nvSpPr>
        <p:spPr bwMode="auto">
          <a:xfrm>
            <a:off x="8938503" y="4424222"/>
            <a:ext cx="1536700" cy="706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离站时车上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37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人。</a:t>
            </a: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8098098" y="4130039"/>
            <a:ext cx="588629" cy="1446630"/>
            <a:chOff x="9636" y="6998"/>
            <a:chExt cx="928" cy="2277"/>
          </a:xfrm>
        </p:grpSpPr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36" y="7874"/>
              <a:ext cx="90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文本框 1"/>
            <p:cNvSpPr txBox="1">
              <a:spLocks noChangeArrowheads="1"/>
            </p:cNvSpPr>
            <p:nvPr/>
          </p:nvSpPr>
          <p:spPr bwMode="auto">
            <a:xfrm>
              <a:off x="9672" y="6998"/>
              <a:ext cx="892" cy="2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4400" b="1" dirty="0">
                  <a:solidFill>
                    <a:srgbClr val="FF0000"/>
                  </a:solidFill>
                  <a:latin typeface="+mn-ea"/>
                </a:rPr>
                <a:t>－ </a:t>
              </a: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5646809" y="4293999"/>
            <a:ext cx="597535" cy="639762"/>
            <a:chOff x="6334" y="7342"/>
            <a:chExt cx="941" cy="100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0" y="7900"/>
              <a:ext cx="90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文本框 5"/>
            <p:cNvSpPr txBox="1">
              <a:spLocks noChangeArrowheads="1"/>
            </p:cNvSpPr>
            <p:nvPr/>
          </p:nvSpPr>
          <p:spPr bwMode="auto">
            <a:xfrm>
              <a:off x="6334" y="7342"/>
              <a:ext cx="941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＋</a:t>
              </a:r>
              <a:r>
                <a:rPr lang="zh-CN" alt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2893388" y="4314940"/>
            <a:ext cx="828675" cy="659765"/>
            <a:chOff x="3160" y="7311"/>
            <a:chExt cx="1305" cy="1039"/>
          </a:xfrm>
        </p:grpSpPr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0" y="7837"/>
              <a:ext cx="103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文本框 6"/>
            <p:cNvSpPr txBox="1">
              <a:spLocks noChangeArrowheads="1"/>
            </p:cNvSpPr>
            <p:nvPr/>
          </p:nvSpPr>
          <p:spPr bwMode="auto">
            <a:xfrm>
              <a:off x="3524" y="7311"/>
              <a:ext cx="941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j-ea"/>
                  <a:ea typeface="+mj-ea"/>
                </a:rPr>
                <a:t>=</a:t>
              </a:r>
              <a:r>
                <a:rPr lang="zh-CN" alt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96036" y="5459104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4663" y="6102825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4953308" y="5415689"/>
            <a:ext cx="3152775" cy="411765"/>
            <a:chOff x="9720" y="9160"/>
            <a:chExt cx="4965" cy="650"/>
          </a:xfrm>
        </p:grpSpPr>
        <p:sp>
          <p:nvSpPr>
            <p:cNvPr id="40" name="TextBox 28"/>
            <p:cNvSpPr txBox="1">
              <a:spLocks noChangeArrowheads="1"/>
            </p:cNvSpPr>
            <p:nvPr/>
          </p:nvSpPr>
          <p:spPr bwMode="auto">
            <a:xfrm>
              <a:off x="11188" y="9181"/>
              <a:ext cx="3497" cy="6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rgbClr val="03129F"/>
                  </a:solidFill>
                  <a:latin typeface="+mn-ea"/>
                </a:rPr>
                <a:t>37-18=19</a:t>
              </a:r>
              <a:r>
                <a:rPr lang="zh-CN" altLang="en-US" sz="2000" b="1" dirty="0">
                  <a:solidFill>
                    <a:srgbClr val="03129F"/>
                  </a:solidFill>
                  <a:latin typeface="+mn-ea"/>
                </a:rPr>
                <a:t>（人）</a:t>
              </a:r>
            </a:p>
          </p:txBody>
        </p:sp>
        <p:sp>
          <p:nvSpPr>
            <p:cNvPr id="41" name="文本框 9"/>
            <p:cNvSpPr txBox="1">
              <a:spLocks noChangeArrowheads="1"/>
            </p:cNvSpPr>
            <p:nvPr/>
          </p:nvSpPr>
          <p:spPr bwMode="auto">
            <a:xfrm>
              <a:off x="9720" y="9160"/>
              <a:ext cx="417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b="1" dirty="0">
                  <a:solidFill>
                    <a:srgbClr val="03129F"/>
                  </a:solidFill>
                </a:rPr>
                <a:t>检验：</a:t>
              </a:r>
            </a:p>
          </p:txBody>
        </p:sp>
      </p:grpSp>
      <p:sp>
        <p:nvSpPr>
          <p:cNvPr id="43" name="TextBox 28"/>
          <p:cNvSpPr txBox="1">
            <a:spLocks noChangeArrowheads="1"/>
          </p:cNvSpPr>
          <p:nvPr/>
        </p:nvSpPr>
        <p:spPr bwMode="auto">
          <a:xfrm>
            <a:off x="5898723" y="6045532"/>
            <a:ext cx="2220913" cy="398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3129F"/>
                </a:solidFill>
                <a:latin typeface="+mn-ea"/>
              </a:rPr>
              <a:t>19</a:t>
            </a:r>
            <a:r>
              <a:rPr lang="zh-CN" altLang="en-US" sz="2000" b="1" dirty="0">
                <a:solidFill>
                  <a:srgbClr val="03129F"/>
                </a:solidFill>
                <a:latin typeface="+mn-ea"/>
              </a:rPr>
              <a:t>＋</a:t>
            </a:r>
            <a:r>
              <a:rPr lang="en-US" altLang="zh-CN" sz="2000" b="1" dirty="0">
                <a:solidFill>
                  <a:srgbClr val="03129F"/>
                </a:solidFill>
                <a:latin typeface="+mn-ea"/>
              </a:rPr>
              <a:t>15=34</a:t>
            </a:r>
            <a:r>
              <a:rPr lang="zh-CN" altLang="en-US" sz="2000" b="1" dirty="0">
                <a:solidFill>
                  <a:srgbClr val="03129F"/>
                </a:solidFill>
                <a:latin typeface="+mn-ea"/>
              </a:rPr>
              <a:t>（人）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/>
          <p:nvPr/>
        </p:nvGrpSpPr>
        <p:grpSpPr>
          <a:xfrm>
            <a:off x="1384047" y="432897"/>
            <a:ext cx="8510580" cy="1191845"/>
            <a:chOff x="1206846" y="2930435"/>
            <a:chExt cx="9461275" cy="1069367"/>
          </a:xfrm>
        </p:grpSpPr>
        <p:sp>
          <p:nvSpPr>
            <p:cNvPr id="4" name="Text Box 53" descr="浅色横线"/>
            <p:cNvSpPr txBox="1">
              <a:spLocks noChangeArrowheads="1"/>
            </p:cNvSpPr>
            <p:nvPr/>
          </p:nvSpPr>
          <p:spPr bwMode="auto">
            <a:xfrm>
              <a:off x="6291618" y="3459849"/>
              <a:ext cx="1678676" cy="400050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18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人上车</a:t>
              </a:r>
            </a:p>
          </p:txBody>
        </p:sp>
        <p:sp>
          <p:nvSpPr>
            <p:cNvPr id="5" name="Text Box 54" descr="浅色横线"/>
            <p:cNvSpPr txBox="1">
              <a:spLocks noChangeArrowheads="1"/>
            </p:cNvSpPr>
            <p:nvPr/>
          </p:nvSpPr>
          <p:spPr bwMode="auto">
            <a:xfrm>
              <a:off x="3666950" y="3445562"/>
              <a:ext cx="1778507" cy="400050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15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人下车</a:t>
              </a:r>
            </a:p>
          </p:txBody>
        </p:sp>
        <p:sp>
          <p:nvSpPr>
            <p:cNvPr id="6" name="Text Box 55" descr="浅色横线"/>
            <p:cNvSpPr txBox="1">
              <a:spLocks noChangeArrowheads="1"/>
            </p:cNvSpPr>
            <p:nvPr/>
          </p:nvSpPr>
          <p:spPr bwMode="auto">
            <a:xfrm>
              <a:off x="8884534" y="3305863"/>
              <a:ext cx="1783587" cy="635141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离站时车上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有多少人？</a:t>
              </a:r>
            </a:p>
          </p:txBody>
        </p:sp>
        <p:sp>
          <p:nvSpPr>
            <p:cNvPr id="7" name="Text Box 53" descr="浅色横线"/>
            <p:cNvSpPr txBox="1">
              <a:spLocks noChangeArrowheads="1"/>
            </p:cNvSpPr>
            <p:nvPr/>
          </p:nvSpPr>
          <p:spPr bwMode="auto">
            <a:xfrm>
              <a:off x="1206846" y="3364660"/>
              <a:ext cx="1450291" cy="635142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车上原来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34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3" name="组合 7"/>
            <p:cNvGrpSpPr/>
            <p:nvPr/>
          </p:nvGrpSpPr>
          <p:grpSpPr>
            <a:xfrm>
              <a:off x="2699227" y="3016870"/>
              <a:ext cx="944725" cy="923330"/>
              <a:chOff x="2767466" y="3003222"/>
              <a:chExt cx="944725" cy="923330"/>
            </a:xfrm>
          </p:grpSpPr>
          <p:sp>
            <p:nvSpPr>
              <p:cNvPr id="9" name="Line 23"/>
              <p:cNvSpPr>
                <a:spLocks noChangeShapeType="1"/>
              </p:cNvSpPr>
              <p:nvPr/>
            </p:nvSpPr>
            <p:spPr bwMode="auto">
              <a:xfrm>
                <a:off x="2866031" y="3712192"/>
                <a:ext cx="846160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67466" y="3003222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" name="组合 10"/>
            <p:cNvGrpSpPr/>
            <p:nvPr/>
          </p:nvGrpSpPr>
          <p:grpSpPr>
            <a:xfrm>
              <a:off x="8022611" y="3275463"/>
              <a:ext cx="848434" cy="393510"/>
              <a:chOff x="8022611" y="3275463"/>
              <a:chExt cx="848434" cy="39351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222018" y="3275463"/>
                <a:ext cx="4154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V="1">
                <a:off x="8022611" y="3657601"/>
                <a:ext cx="848434" cy="11372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13"/>
            <p:cNvGrpSpPr/>
            <p:nvPr/>
          </p:nvGrpSpPr>
          <p:grpSpPr>
            <a:xfrm>
              <a:off x="5465169" y="2930435"/>
              <a:ext cx="812801" cy="830997"/>
              <a:chOff x="5465169" y="2930435"/>
              <a:chExt cx="812801" cy="83099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465169" y="2930435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5513698" y="3657598"/>
                <a:ext cx="764272" cy="2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30"/>
          <p:cNvGrpSpPr/>
          <p:nvPr/>
        </p:nvGrpSpPr>
        <p:grpSpPr>
          <a:xfrm>
            <a:off x="1459584" y="2236673"/>
            <a:ext cx="8735294" cy="1202562"/>
            <a:chOff x="1418640" y="3969939"/>
            <a:chExt cx="8844476" cy="1150104"/>
          </a:xfrm>
        </p:grpSpPr>
        <p:sp>
          <p:nvSpPr>
            <p:cNvPr id="18" name="Text Box 53" descr="浅色横线"/>
            <p:cNvSpPr txBox="1">
              <a:spLocks noChangeArrowheads="1"/>
            </p:cNvSpPr>
            <p:nvPr/>
          </p:nvSpPr>
          <p:spPr bwMode="auto">
            <a:xfrm>
              <a:off x="3662718" y="4521887"/>
              <a:ext cx="1509784" cy="400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18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人上车</a:t>
              </a:r>
            </a:p>
          </p:txBody>
        </p:sp>
        <p:sp>
          <p:nvSpPr>
            <p:cNvPr id="19" name="Text Box 54" descr="浅色横线"/>
            <p:cNvSpPr txBox="1">
              <a:spLocks noChangeArrowheads="1"/>
            </p:cNvSpPr>
            <p:nvPr/>
          </p:nvSpPr>
          <p:spPr bwMode="auto">
            <a:xfrm>
              <a:off x="6285268" y="4502837"/>
              <a:ext cx="1521251" cy="4000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15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人下车</a:t>
              </a:r>
            </a:p>
          </p:txBody>
        </p:sp>
        <p:sp>
          <p:nvSpPr>
            <p:cNvPr id="20" name="Text Box 53" descr="浅色横线"/>
            <p:cNvSpPr txBox="1">
              <a:spLocks noChangeArrowheads="1"/>
            </p:cNvSpPr>
            <p:nvPr/>
          </p:nvSpPr>
          <p:spPr bwMode="auto">
            <a:xfrm>
              <a:off x="1418640" y="4412018"/>
              <a:ext cx="1324560" cy="708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车上原来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34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1" name="Text Box 55" descr="浅色横线"/>
            <p:cNvSpPr txBox="1">
              <a:spLocks noChangeArrowheads="1"/>
            </p:cNvSpPr>
            <p:nvPr/>
          </p:nvSpPr>
          <p:spPr bwMode="auto">
            <a:xfrm>
              <a:off x="8700763" y="4384722"/>
              <a:ext cx="1562353" cy="708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离站时车上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有多少人？</a:t>
              </a:r>
            </a:p>
          </p:txBody>
        </p:sp>
        <p:grpSp>
          <p:nvGrpSpPr>
            <p:cNvPr id="17" name="组合 21"/>
            <p:cNvGrpSpPr/>
            <p:nvPr/>
          </p:nvGrpSpPr>
          <p:grpSpPr>
            <a:xfrm>
              <a:off x="5195250" y="3969939"/>
              <a:ext cx="1082720" cy="923330"/>
              <a:chOff x="5195250" y="3969939"/>
              <a:chExt cx="1082720" cy="92333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276378" y="3969939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5195250" y="4690279"/>
                <a:ext cx="1082720" cy="4551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组合 24"/>
            <p:cNvGrpSpPr/>
            <p:nvPr/>
          </p:nvGrpSpPr>
          <p:grpSpPr>
            <a:xfrm>
              <a:off x="7917977" y="4338430"/>
              <a:ext cx="789293" cy="399616"/>
              <a:chOff x="7917978" y="4311135"/>
              <a:chExt cx="789293" cy="39961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033225" y="431113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 flipV="1">
                <a:off x="7917978" y="4694830"/>
                <a:ext cx="789293" cy="15921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组合 27"/>
            <p:cNvGrpSpPr/>
            <p:nvPr/>
          </p:nvGrpSpPr>
          <p:grpSpPr>
            <a:xfrm>
              <a:off x="2806131" y="4051826"/>
              <a:ext cx="862842" cy="830997"/>
              <a:chOff x="2806131" y="4051826"/>
              <a:chExt cx="862842" cy="830997"/>
            </a:xfrm>
          </p:grpSpPr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2822813" y="4706204"/>
                <a:ext cx="846160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806131" y="4051826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8" name="组合 44"/>
          <p:cNvGrpSpPr/>
          <p:nvPr/>
        </p:nvGrpSpPr>
        <p:grpSpPr>
          <a:xfrm>
            <a:off x="1351130" y="3715181"/>
            <a:ext cx="8761861" cy="1320844"/>
            <a:chOff x="1214651" y="5161842"/>
            <a:chExt cx="9253182" cy="1068222"/>
          </a:xfrm>
        </p:grpSpPr>
        <p:sp>
          <p:nvSpPr>
            <p:cNvPr id="32" name="Text Box 53" descr="浅色横线"/>
            <p:cNvSpPr txBox="1">
              <a:spLocks noChangeArrowheads="1"/>
            </p:cNvSpPr>
            <p:nvPr/>
          </p:nvSpPr>
          <p:spPr bwMode="auto">
            <a:xfrm>
              <a:off x="1214651" y="5704762"/>
              <a:ext cx="1700738" cy="3235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18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人上车</a:t>
              </a:r>
            </a:p>
          </p:txBody>
        </p:sp>
        <p:sp>
          <p:nvSpPr>
            <p:cNvPr id="33" name="Text Box 54" descr="浅色横线"/>
            <p:cNvSpPr txBox="1">
              <a:spLocks noChangeArrowheads="1"/>
            </p:cNvSpPr>
            <p:nvPr/>
          </p:nvSpPr>
          <p:spPr bwMode="auto">
            <a:xfrm>
              <a:off x="3847594" y="5692562"/>
              <a:ext cx="1604495" cy="3235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15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人下车</a:t>
              </a:r>
            </a:p>
          </p:txBody>
        </p:sp>
        <p:sp>
          <p:nvSpPr>
            <p:cNvPr id="34" name="Text Box 55" descr="浅色横线"/>
            <p:cNvSpPr txBox="1">
              <a:spLocks noChangeArrowheads="1"/>
            </p:cNvSpPr>
            <p:nvPr/>
          </p:nvSpPr>
          <p:spPr bwMode="auto">
            <a:xfrm>
              <a:off x="8829944" y="5455860"/>
              <a:ext cx="1637889" cy="7080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离站时车上</a:t>
              </a:r>
              <a:endParaRPr lang="en-US" altLang="zh-CN" sz="2000" b="1" dirty="0">
                <a:latin typeface="楷体_GB2312"/>
                <a:ea typeface="楷体_GB2312"/>
                <a:cs typeface="楷体_GB231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有多少人？</a:t>
              </a:r>
            </a:p>
          </p:txBody>
        </p:sp>
        <p:sp>
          <p:nvSpPr>
            <p:cNvPr id="35" name="Text Box 53" descr="浅色横线"/>
            <p:cNvSpPr txBox="1">
              <a:spLocks noChangeArrowheads="1"/>
            </p:cNvSpPr>
            <p:nvPr/>
          </p:nvSpPr>
          <p:spPr bwMode="auto">
            <a:xfrm>
              <a:off x="6392776" y="5522178"/>
              <a:ext cx="1413743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车上原来</a:t>
              </a:r>
              <a:endParaRPr lang="en-US" altLang="zh-CN" sz="2000" b="1" dirty="0">
                <a:latin typeface="楷体_GB2312"/>
                <a:ea typeface="楷体_GB2312"/>
                <a:cs typeface="楷体_GB231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有</a:t>
              </a:r>
              <a:r>
                <a:rPr lang="en-US" altLang="zh-CN" sz="2000" b="1" dirty="0">
                  <a:latin typeface="楷体_GB2312"/>
                  <a:ea typeface="楷体_GB2312"/>
                  <a:cs typeface="楷体_GB2312"/>
                </a:rPr>
                <a:t>34</a:t>
              </a:r>
              <a:r>
                <a:rPr lang="zh-CN" altLang="en-US" sz="2000" b="1" dirty="0">
                  <a:latin typeface="楷体_GB2312"/>
                  <a:ea typeface="楷体_GB2312"/>
                  <a:cs typeface="楷体_GB2312"/>
                </a:rPr>
                <a:t>人</a:t>
              </a:r>
              <a:endParaRPr lang="zh-CN" altLang="en-US" sz="2800" b="1" dirty="0">
                <a:latin typeface="楷体_GB2312"/>
                <a:ea typeface="楷体_GB2312"/>
                <a:cs typeface="楷体_GB2312"/>
              </a:endParaRPr>
            </a:p>
          </p:txBody>
        </p:sp>
        <p:grpSp>
          <p:nvGrpSpPr>
            <p:cNvPr id="31" name="组合 35"/>
            <p:cNvGrpSpPr/>
            <p:nvPr/>
          </p:nvGrpSpPr>
          <p:grpSpPr>
            <a:xfrm>
              <a:off x="2912186" y="5161842"/>
              <a:ext cx="960967" cy="923330"/>
              <a:chOff x="2912186" y="5161842"/>
              <a:chExt cx="960967" cy="923330"/>
            </a:xfrm>
          </p:grpSpPr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flipV="1">
                <a:off x="2912186" y="5883180"/>
                <a:ext cx="960967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919866" y="5161842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6" name="组合 38"/>
            <p:cNvGrpSpPr/>
            <p:nvPr/>
          </p:nvGrpSpPr>
          <p:grpSpPr>
            <a:xfrm>
              <a:off x="5492372" y="5225533"/>
              <a:ext cx="960967" cy="830997"/>
              <a:chOff x="5492372" y="5225533"/>
              <a:chExt cx="960967" cy="830997"/>
            </a:xfrm>
          </p:grpSpPr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V="1">
                <a:off x="5492372" y="5884507"/>
                <a:ext cx="960967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508388" y="5225533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9" name="组合 41"/>
            <p:cNvGrpSpPr/>
            <p:nvPr/>
          </p:nvGrpSpPr>
          <p:grpSpPr>
            <a:xfrm>
              <a:off x="7892103" y="5459822"/>
              <a:ext cx="828816" cy="436058"/>
              <a:chOff x="7892103" y="5459822"/>
              <a:chExt cx="828816" cy="436058"/>
            </a:xfrm>
          </p:grpSpPr>
          <p:sp>
            <p:nvSpPr>
              <p:cNvPr id="43" name="Line 23"/>
              <p:cNvSpPr>
                <a:spLocks noChangeShapeType="1"/>
              </p:cNvSpPr>
              <p:nvPr/>
            </p:nvSpPr>
            <p:spPr bwMode="auto">
              <a:xfrm flipV="1">
                <a:off x="7892103" y="5895833"/>
                <a:ext cx="828816" cy="47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8062796" y="545982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596788" y="1869743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164843" y="1831075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44722" y="3550692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52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412778" y="3539319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52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492155" y="5081516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415054" y="5056495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32513" y="4367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3129F"/>
                </a:solidFill>
              </a:rPr>
              <a:t>方法一：</a:t>
            </a:r>
            <a:endParaRPr lang="zh-CN" altLang="en-US" sz="2000" b="1" dirty="0">
              <a:solidFill>
                <a:srgbClr val="03129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3843" y="21586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3129F"/>
                </a:solidFill>
              </a:rPr>
              <a:t>方法二：</a:t>
            </a:r>
            <a:endParaRPr lang="zh-CN" altLang="en-US" sz="2000" b="1" dirty="0">
              <a:solidFill>
                <a:srgbClr val="03129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5301" y="394875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03129F"/>
                </a:solidFill>
                <a:latin typeface="+mn-ea"/>
              </a:rPr>
              <a:t>方法三：</a:t>
            </a:r>
            <a:endParaRPr lang="zh-CN" altLang="en-US" sz="2000" b="1" dirty="0">
              <a:solidFill>
                <a:srgbClr val="03129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二年级下册封面2016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132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9349" y="3429001"/>
            <a:ext cx="7680853" cy="779700"/>
          </a:xfrm>
          <a:prstGeom prst="rect">
            <a:avLst/>
          </a:prstGeom>
          <a:noFill/>
        </p:spPr>
        <p:txBody>
          <a:bodyPr wrap="square" lIns="121917" tIns="60958" rIns="121917" bIns="60958" anchor="b">
            <a:spAutoFit/>
          </a:bodyPr>
          <a:lstStyle/>
          <a:p>
            <a:pPr algn="ctr">
              <a:defRPr/>
            </a:pPr>
            <a:r>
              <a:rPr lang="zh-CN" altLang="en-U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3129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两步计算的加、减法实际问题</a:t>
            </a:r>
            <a:endParaRPr lang="en-US" altLang="zh-CN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3129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4203" y="5964072"/>
            <a:ext cx="4476466" cy="518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/>
          <p:cNvSpPr txBox="1">
            <a:spLocks noChangeArrowheads="1"/>
          </p:cNvSpPr>
          <p:nvPr/>
        </p:nvSpPr>
        <p:spPr bwMode="auto">
          <a:xfrm>
            <a:off x="2856932" y="2171035"/>
            <a:ext cx="429449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整理条件和问题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确定解题思路</a:t>
            </a:r>
          </a:p>
          <a:p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列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式解答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检验</a:t>
            </a:r>
          </a:p>
        </p:txBody>
      </p:sp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973541" y="975152"/>
            <a:ext cx="3887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3129F"/>
                </a:solidFill>
                <a:latin typeface="宋体" pitchFamily="2" charset="-122"/>
                <a:ea typeface="宋体" pitchFamily="2" charset="-122"/>
              </a:rPr>
              <a:t>解题步骤：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889379" y="1051256"/>
            <a:ext cx="8229600" cy="676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zh-CN" sz="2800" b="1" dirty="0" smtClean="0">
                <a:ea typeface="仿宋_GB2312" pitchFamily="49" charset="-122"/>
              </a:rPr>
              <a:t>1.</a:t>
            </a:r>
            <a:r>
              <a:rPr lang="zh-CN" altLang="en-US" sz="2800" b="1" dirty="0" smtClean="0">
                <a:ea typeface="仿宋_GB2312" pitchFamily="49" charset="-122"/>
              </a:rPr>
              <a:t>小华现在有多少张画片？算一算，填一填。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2652713" y="4133850"/>
            <a:ext cx="241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楷体" pitchFamily="49" charset="-122"/>
                <a:ea typeface="楷体" pitchFamily="49" charset="-122"/>
              </a:rPr>
              <a:t>37+13=50(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张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2693988" y="4545013"/>
            <a:ext cx="2951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楷体" pitchFamily="49" charset="-122"/>
                <a:ea typeface="楷体" pitchFamily="49" charset="-122"/>
              </a:rPr>
              <a:t>50-15=35(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张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7133" name="Text Box 53" descr="浅色横线"/>
          <p:cNvSpPr txBox="1">
            <a:spLocks noChangeArrowheads="1"/>
          </p:cNvSpPr>
          <p:nvPr/>
        </p:nvSpPr>
        <p:spPr bwMode="auto">
          <a:xfrm>
            <a:off x="1682750" y="1651000"/>
            <a:ext cx="4473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先求出：买了</a:t>
            </a:r>
            <a:r>
              <a:rPr lang="en-US" altLang="zh-CN" sz="2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13</a:t>
            </a:r>
            <a:r>
              <a:rPr lang="zh-CN" altLang="en-US" sz="2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张后一共有多少张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221022" y="1817758"/>
            <a:ext cx="722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608662" y="1926941"/>
            <a:ext cx="722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-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188056" y="1913293"/>
            <a:ext cx="722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＋</a:t>
            </a:r>
          </a:p>
        </p:txBody>
      </p:sp>
      <p:sp>
        <p:nvSpPr>
          <p:cNvPr id="7" name="Text Box 53" descr="浅色横线"/>
          <p:cNvSpPr txBox="1">
            <a:spLocks noChangeArrowheads="1"/>
          </p:cNvSpPr>
          <p:nvPr/>
        </p:nvSpPr>
        <p:spPr bwMode="auto">
          <a:xfrm>
            <a:off x="6238875" y="2974975"/>
            <a:ext cx="1914525" cy="430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送给小芳</a:t>
            </a:r>
            <a:r>
              <a:rPr lang="en-US" altLang="zh-CN" sz="2200" b="1" dirty="0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张</a:t>
            </a:r>
          </a:p>
        </p:txBody>
      </p:sp>
      <p:sp>
        <p:nvSpPr>
          <p:cNvPr id="8" name="Text Box 54" descr="浅色横线"/>
          <p:cNvSpPr txBox="1">
            <a:spLocks noChangeArrowheads="1"/>
          </p:cNvSpPr>
          <p:nvPr/>
        </p:nvSpPr>
        <p:spPr bwMode="auto">
          <a:xfrm>
            <a:off x="3911600" y="2960688"/>
            <a:ext cx="1692275" cy="4302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又买了</a:t>
            </a:r>
            <a:r>
              <a:rPr lang="en-US" altLang="zh-CN" sz="2200" b="1" dirty="0">
                <a:latin typeface="楷体_GB2312" pitchFamily="49" charset="-122"/>
                <a:ea typeface="楷体_GB2312" pitchFamily="49" charset="-122"/>
              </a:rPr>
              <a:t>13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张</a:t>
            </a:r>
          </a:p>
        </p:txBody>
      </p:sp>
      <p:sp>
        <p:nvSpPr>
          <p:cNvPr id="9" name="Text Box 55" descr="浅色横线"/>
          <p:cNvSpPr txBox="1">
            <a:spLocks noChangeArrowheads="1"/>
          </p:cNvSpPr>
          <p:nvPr/>
        </p:nvSpPr>
        <p:spPr bwMode="auto">
          <a:xfrm>
            <a:off x="8780462" y="2960688"/>
            <a:ext cx="161913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还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剩 </a:t>
            </a:r>
            <a:r>
              <a:rPr lang="en-US" altLang="zh-CN" sz="2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35 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张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 Box 53" descr="浅色横线"/>
          <p:cNvSpPr txBox="1">
            <a:spLocks noChangeArrowheads="1"/>
          </p:cNvSpPr>
          <p:nvPr/>
        </p:nvSpPr>
        <p:spPr bwMode="auto">
          <a:xfrm>
            <a:off x="1641215" y="2988623"/>
            <a:ext cx="1435100" cy="430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原有</a:t>
            </a:r>
            <a:r>
              <a:rPr lang="en-US" altLang="zh-CN" sz="2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37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张</a:t>
            </a:r>
          </a:p>
        </p:txBody>
      </p:sp>
      <p:grpSp>
        <p:nvGrpSpPr>
          <p:cNvPr id="11" name="组合 14"/>
          <p:cNvGrpSpPr>
            <a:grpSpLocks/>
          </p:cNvGrpSpPr>
          <p:nvPr/>
        </p:nvGrpSpPr>
        <p:grpSpPr bwMode="auto">
          <a:xfrm>
            <a:off x="8207375" y="2701925"/>
            <a:ext cx="642938" cy="615950"/>
            <a:chOff x="12925" y="4255"/>
            <a:chExt cx="1013" cy="969"/>
          </a:xfrm>
        </p:grpSpPr>
        <p:pic>
          <p:nvPicPr>
            <p:cNvPr id="38938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2925" y="4872"/>
              <a:ext cx="79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9" name="文本框 1"/>
            <p:cNvSpPr txBox="1">
              <a:spLocks noChangeArrowheads="1"/>
            </p:cNvSpPr>
            <p:nvPr/>
          </p:nvSpPr>
          <p:spPr bwMode="auto">
            <a:xfrm>
              <a:off x="13048" y="4254"/>
              <a:ext cx="891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＋</a:t>
              </a:r>
              <a:r>
                <a:rPr lang="zh-CN" alt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12" name="组合 15"/>
          <p:cNvGrpSpPr>
            <a:grpSpLocks/>
          </p:cNvGrpSpPr>
          <p:nvPr/>
        </p:nvGrpSpPr>
        <p:grpSpPr bwMode="auto">
          <a:xfrm>
            <a:off x="5680075" y="2701925"/>
            <a:ext cx="831850" cy="615950"/>
            <a:chOff x="12925" y="4255"/>
            <a:chExt cx="1309" cy="970"/>
          </a:xfrm>
        </p:grpSpPr>
        <p:pic>
          <p:nvPicPr>
            <p:cNvPr id="38936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2925" y="4872"/>
              <a:ext cx="79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7" name="文本框 1"/>
            <p:cNvSpPr txBox="1">
              <a:spLocks noChangeArrowheads="1"/>
            </p:cNvSpPr>
            <p:nvPr/>
          </p:nvSpPr>
          <p:spPr bwMode="auto">
            <a:xfrm>
              <a:off x="13048" y="4255"/>
              <a:ext cx="1186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n-ea"/>
                </a:rPr>
                <a:t>-</a:t>
              </a:r>
              <a:r>
                <a:rPr lang="zh-CN" altLang="en-US" sz="28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 </a:t>
              </a:r>
            </a:p>
          </p:txBody>
        </p:sp>
      </p:grpSp>
      <p:grpSp>
        <p:nvGrpSpPr>
          <p:cNvPr id="13" name="组合 18"/>
          <p:cNvGrpSpPr>
            <a:grpSpLocks/>
          </p:cNvGrpSpPr>
          <p:nvPr/>
        </p:nvGrpSpPr>
        <p:grpSpPr bwMode="auto">
          <a:xfrm>
            <a:off x="3267075" y="2701925"/>
            <a:ext cx="644525" cy="615950"/>
            <a:chOff x="12925" y="4255"/>
            <a:chExt cx="1014" cy="970"/>
          </a:xfrm>
        </p:grpSpPr>
        <p:pic>
          <p:nvPicPr>
            <p:cNvPr id="38934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2925" y="4872"/>
              <a:ext cx="79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5" name="文本框 1"/>
            <p:cNvSpPr txBox="1">
              <a:spLocks noChangeArrowheads="1"/>
            </p:cNvSpPr>
            <p:nvPr/>
          </p:nvSpPr>
          <p:spPr bwMode="auto">
            <a:xfrm>
              <a:off x="13048" y="4255"/>
              <a:ext cx="891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+mj-ea"/>
                  <a:ea typeface="+mj-ea"/>
                </a:rPr>
                <a:t>=</a:t>
              </a:r>
              <a:r>
                <a:rPr lang="zh-CN" altLang="en-US" sz="28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14" name="组合 21"/>
          <p:cNvGrpSpPr>
            <a:grpSpLocks/>
          </p:cNvGrpSpPr>
          <p:nvPr/>
        </p:nvGrpSpPr>
        <p:grpSpPr bwMode="auto">
          <a:xfrm>
            <a:off x="6511925" y="4084638"/>
            <a:ext cx="2989263" cy="460375"/>
            <a:chOff x="8608" y="9159"/>
            <a:chExt cx="4709" cy="727"/>
          </a:xfrm>
        </p:grpSpPr>
        <p:sp>
          <p:nvSpPr>
            <p:cNvPr id="38932" name="TextBox 28"/>
            <p:cNvSpPr txBox="1">
              <a:spLocks noChangeArrowheads="1"/>
            </p:cNvSpPr>
            <p:nvPr/>
          </p:nvSpPr>
          <p:spPr bwMode="auto">
            <a:xfrm>
              <a:off x="9820" y="9159"/>
              <a:ext cx="3497" cy="7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35</a:t>
              </a:r>
              <a:r>
                <a:rPr lang="zh-CN" altLang="en-US" sz="2400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＋</a:t>
              </a:r>
              <a:r>
                <a:rPr lang="en-US" altLang="zh-CN" sz="2400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15=50</a:t>
              </a:r>
              <a:r>
                <a:rPr lang="zh-CN" altLang="en-US" sz="2400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（张）</a:t>
              </a:r>
            </a:p>
          </p:txBody>
        </p:sp>
        <p:sp>
          <p:nvSpPr>
            <p:cNvPr id="38933" name="文本框 9"/>
            <p:cNvSpPr txBox="1">
              <a:spLocks noChangeArrowheads="1"/>
            </p:cNvSpPr>
            <p:nvPr/>
          </p:nvSpPr>
          <p:spPr bwMode="auto">
            <a:xfrm>
              <a:off x="8608" y="9238"/>
              <a:ext cx="1801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rgbClr val="020B5E"/>
                  </a:solidFill>
                </a:rPr>
                <a:t>检验：</a:t>
              </a:r>
            </a:p>
          </p:txBody>
        </p:sp>
      </p:grp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7350125" y="4483100"/>
            <a:ext cx="2220913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50-13=37</a:t>
            </a:r>
            <a:r>
              <a:rPr lang="zh-CN" altLang="en-US" sz="24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（张）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40699" y="339039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3129F"/>
                </a:solidFill>
                <a:ea typeface="华文楷体" pitchFamily="2" charset="-122"/>
              </a:rPr>
              <a:t>我来挑战！</a:t>
            </a:r>
          </a:p>
        </p:txBody>
      </p:sp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1644793" y="2199422"/>
            <a:ext cx="9163911" cy="446088"/>
            <a:chOff x="340" y="1570"/>
            <a:chExt cx="5484" cy="281"/>
          </a:xfrm>
        </p:grpSpPr>
        <p:sp>
          <p:nvSpPr>
            <p:cNvPr id="38" name="Text Box 53" descr="浅色横线"/>
            <p:cNvSpPr txBox="1">
              <a:spLocks noChangeArrowheads="1"/>
            </p:cNvSpPr>
            <p:nvPr/>
          </p:nvSpPr>
          <p:spPr bwMode="auto">
            <a:xfrm>
              <a:off x="3001" y="1580"/>
              <a:ext cx="1238" cy="271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送给小芳</a:t>
              </a:r>
              <a:r>
                <a:rPr lang="en-US" altLang="zh-CN" sz="2200" b="1" dirty="0">
                  <a:latin typeface="楷体_GB2312" pitchFamily="49" charset="-122"/>
                  <a:ea typeface="楷体_GB2312" pitchFamily="49" charset="-122"/>
                </a:rPr>
                <a:t>15</a:t>
              </a:r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张</a:t>
              </a:r>
            </a:p>
          </p:txBody>
        </p:sp>
        <p:sp>
          <p:nvSpPr>
            <p:cNvPr id="40" name="Text Box 55" descr="浅色横线"/>
            <p:cNvSpPr txBox="1">
              <a:spLocks noChangeArrowheads="1"/>
            </p:cNvSpPr>
            <p:nvPr/>
          </p:nvSpPr>
          <p:spPr bwMode="auto">
            <a:xfrm>
              <a:off x="4611" y="1571"/>
              <a:ext cx="1213" cy="271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还</a:t>
              </a:r>
              <a:r>
                <a:rPr lang="zh-CN" altLang="en-US" sz="2200" b="1" dirty="0" smtClean="0">
                  <a:latin typeface="楷体_GB2312" pitchFamily="49" charset="-122"/>
                  <a:ea typeface="楷体_GB2312" pitchFamily="49" charset="-122"/>
                </a:rPr>
                <a:t>剩（  ）张</a:t>
              </a:r>
              <a:endParaRPr lang="zh-CN" altLang="en-US" sz="2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39" name="Text Box 54" descr="浅色横线"/>
            <p:cNvSpPr txBox="1">
              <a:spLocks noChangeArrowheads="1"/>
            </p:cNvSpPr>
            <p:nvPr/>
          </p:nvSpPr>
          <p:spPr bwMode="auto">
            <a:xfrm>
              <a:off x="1577" y="1571"/>
              <a:ext cx="1076" cy="271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又买了</a:t>
              </a:r>
              <a:r>
                <a:rPr lang="en-US" altLang="zh-CN" sz="2200" b="1" dirty="0" smtClean="0">
                  <a:latin typeface="楷体_GB2312" pitchFamily="49" charset="-122"/>
                  <a:ea typeface="楷体_GB2312" pitchFamily="49" charset="-122"/>
                </a:rPr>
                <a:t>13</a:t>
              </a:r>
              <a:r>
                <a:rPr lang="zh-CN" altLang="en-US" sz="2200" b="1" dirty="0" smtClean="0">
                  <a:latin typeface="楷体_GB2312" pitchFamily="49" charset="-122"/>
                  <a:ea typeface="楷体_GB2312" pitchFamily="49" charset="-122"/>
                </a:rPr>
                <a:t>张</a:t>
              </a:r>
              <a:endParaRPr lang="zh-CN" altLang="en-US" sz="2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1" name="Text Box 53" descr="浅色横线"/>
            <p:cNvSpPr txBox="1">
              <a:spLocks noChangeArrowheads="1"/>
            </p:cNvSpPr>
            <p:nvPr/>
          </p:nvSpPr>
          <p:spPr bwMode="auto">
            <a:xfrm>
              <a:off x="340" y="1570"/>
              <a:ext cx="880" cy="271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原有</a:t>
              </a:r>
              <a:r>
                <a:rPr lang="en-US" altLang="zh-CN" sz="2200" b="1" dirty="0">
                  <a:latin typeface="楷体_GB2312" pitchFamily="49" charset="-122"/>
                  <a:ea typeface="楷体_GB2312" pitchFamily="49" charset="-122"/>
                </a:rPr>
                <a:t>37</a:t>
              </a:r>
              <a:r>
                <a:rPr lang="zh-CN" altLang="en-US" sz="2200" b="1" dirty="0">
                  <a:latin typeface="楷体_GB2312" pitchFamily="49" charset="-122"/>
                  <a:ea typeface="楷体_GB2312" pitchFamily="49" charset="-122"/>
                </a:rPr>
                <a:t>张</a:t>
              </a:r>
            </a:p>
          </p:txBody>
        </p:sp>
        <p:pic>
          <p:nvPicPr>
            <p:cNvPr id="42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1630"/>
              <a:ext cx="272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1646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" y="1630"/>
              <a:ext cx="272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596343" y="2183499"/>
            <a:ext cx="568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2" grpId="0"/>
      <p:bldP spid="66593" grpId="0"/>
      <p:bldP spid="47133" grpId="0"/>
      <p:bldP spid="3" grpId="0"/>
      <p:bldP spid="2" grpId="0"/>
      <p:bldP spid="6" grpId="0"/>
      <p:bldP spid="7" grpId="0" animBg="1"/>
      <p:bldP spid="8" grpId="0" animBg="1"/>
      <p:bldP spid="9" grpId="0" animBg="1"/>
      <p:bldP spid="10" grpId="0" bldLvl="0" animBg="1"/>
      <p:bldP spid="2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 l="21700" t="9647" r="17542" b="21800"/>
          <a:stretch>
            <a:fillRect/>
          </a:stretch>
        </p:blipFill>
        <p:spPr>
          <a:xfrm>
            <a:off x="1910687" y="297331"/>
            <a:ext cx="5977720" cy="3278383"/>
          </a:xfrm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95039" y="229856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3129F"/>
                </a:solidFill>
                <a:ea typeface="华文楷体" pitchFamily="2" charset="-122"/>
              </a:rPr>
              <a:t>我来挑战！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32262" y="4446374"/>
            <a:ext cx="4373540" cy="3214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73207" y="3798675"/>
            <a:ext cx="4300871" cy="656304"/>
            <a:chOff x="1528551" y="3580310"/>
            <a:chExt cx="4607984" cy="507218"/>
          </a:xfrm>
        </p:grpSpPr>
        <p:sp>
          <p:nvSpPr>
            <p:cNvPr id="33801" name="AutoShape 9"/>
            <p:cNvSpPr>
              <a:spLocks/>
            </p:cNvSpPr>
            <p:nvPr/>
          </p:nvSpPr>
          <p:spPr bwMode="auto">
            <a:xfrm rot="5400000">
              <a:off x="3688080" y="1639074"/>
              <a:ext cx="288925" cy="4607984"/>
            </a:xfrm>
            <a:prstGeom prst="leftBrace">
              <a:avLst>
                <a:gd name="adj1" fmla="val 9968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2815515" y="3580310"/>
              <a:ext cx="2310122" cy="30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上午摘了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120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个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21884" y="3699941"/>
            <a:ext cx="2777686" cy="718604"/>
            <a:chOff x="6136535" y="3604407"/>
            <a:chExt cx="2976033" cy="555365"/>
          </a:xfrm>
        </p:grpSpPr>
        <p:sp>
          <p:nvSpPr>
            <p:cNvPr id="33803" name="AutoShape 11"/>
            <p:cNvSpPr>
              <a:spLocks/>
            </p:cNvSpPr>
            <p:nvPr/>
          </p:nvSpPr>
          <p:spPr bwMode="auto">
            <a:xfrm rot="5400000">
              <a:off x="7480883" y="2528087"/>
              <a:ext cx="287337" cy="2976033"/>
            </a:xfrm>
            <a:prstGeom prst="leftBrace">
              <a:avLst>
                <a:gd name="adj1" fmla="val 647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6585647" y="3604407"/>
              <a:ext cx="21898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下午又摘了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80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个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9557" y="4732835"/>
            <a:ext cx="2151424" cy="900543"/>
            <a:chOff x="1514900" y="4760132"/>
            <a:chExt cx="2305051" cy="695976"/>
          </a:xfrm>
        </p:grpSpPr>
        <p:sp>
          <p:nvSpPr>
            <p:cNvPr id="33805" name="AutoShape 13"/>
            <p:cNvSpPr>
              <a:spLocks/>
            </p:cNvSpPr>
            <p:nvPr/>
          </p:nvSpPr>
          <p:spPr bwMode="auto">
            <a:xfrm rot="5400000">
              <a:off x="2523757" y="3751275"/>
              <a:ext cx="287338" cy="2305051"/>
            </a:xfrm>
            <a:prstGeom prst="rightBrace">
              <a:avLst>
                <a:gd name="adj1" fmla="val 50138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1951350" y="5055998"/>
              <a:ext cx="14742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卖出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60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个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55428" y="4749424"/>
            <a:ext cx="4955557" cy="914397"/>
            <a:chOff x="3915488" y="4763073"/>
            <a:chExt cx="5119330" cy="706683"/>
          </a:xfrm>
        </p:grpSpPr>
        <p:sp>
          <p:nvSpPr>
            <p:cNvPr id="33806" name="AutoShape 14"/>
            <p:cNvSpPr>
              <a:spLocks/>
            </p:cNvSpPr>
            <p:nvPr/>
          </p:nvSpPr>
          <p:spPr bwMode="auto">
            <a:xfrm rot="5400000">
              <a:off x="6353426" y="2325135"/>
              <a:ext cx="243454" cy="5119330"/>
            </a:xfrm>
            <a:prstGeom prst="rightBrace">
              <a:avLst>
                <a:gd name="adj1" fmla="val 114825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5499892" y="5069646"/>
              <a:ext cx="28115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ea typeface="华文楷体" pitchFamily="2" charset="-122"/>
                </a:rPr>
                <a:t>现在有西瓜多少个？</a:t>
              </a:r>
            </a:p>
          </p:txBody>
        </p:sp>
      </p:grp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7397087" y="716011"/>
            <a:ext cx="50326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方法一：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120-60=60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（个）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      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859809" y="887105"/>
            <a:ext cx="532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2.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798" name="Rectangle 6" descr="浅色下对角线"/>
          <p:cNvSpPr>
            <a:spLocks noChangeArrowheads="1"/>
          </p:cNvSpPr>
          <p:nvPr/>
        </p:nvSpPr>
        <p:spPr bwMode="auto">
          <a:xfrm>
            <a:off x="532263" y="4446373"/>
            <a:ext cx="2201015" cy="303826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900401" y="4448649"/>
            <a:ext cx="2788860" cy="3185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391400" y="2205892"/>
            <a:ext cx="4800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方法二：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120+80=200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（个）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      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5" name="文本框 1073742883"/>
          <p:cNvSpPr txBox="1">
            <a:spLocks noChangeArrowheads="1"/>
          </p:cNvSpPr>
          <p:nvPr/>
        </p:nvSpPr>
        <p:spPr bwMode="auto">
          <a:xfrm>
            <a:off x="7905514" y="4072767"/>
            <a:ext cx="4067175" cy="10366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lang="en-US" altLang="zh-CN" sz="2800" dirty="0">
                <a:solidFill>
                  <a:srgbClr val="0606F8"/>
                </a:solidFill>
                <a:ea typeface="宋体" pitchFamily="2" charset="-122"/>
              </a:rPr>
              <a:t>检验</a:t>
            </a:r>
            <a:r>
              <a:rPr lang="en-US" altLang="zh-CN" sz="2800" dirty="0" smtClean="0">
                <a:solidFill>
                  <a:srgbClr val="0606F8"/>
                </a:solidFill>
                <a:ea typeface="宋体" pitchFamily="2" charset="-122"/>
              </a:rPr>
              <a:t>：140 – 80 = 60</a:t>
            </a:r>
            <a:r>
              <a:rPr lang="zh-CN" altLang="en-US" sz="2800" dirty="0" smtClean="0">
                <a:solidFill>
                  <a:srgbClr val="0606F8"/>
                </a:solidFill>
                <a:ea typeface="宋体" pitchFamily="2" charset="-122"/>
              </a:rPr>
              <a:t>（个</a:t>
            </a:r>
            <a:r>
              <a:rPr lang="en-US" altLang="zh-CN" sz="2800" dirty="0" smtClean="0">
                <a:solidFill>
                  <a:srgbClr val="0606F8"/>
                </a:solidFill>
                <a:ea typeface="宋体" pitchFamily="2" charset="-122"/>
              </a:rPr>
              <a:t>）</a:t>
            </a:r>
            <a:endParaRPr lang="en-US" altLang="zh-CN" sz="2800" dirty="0">
              <a:solidFill>
                <a:srgbClr val="0606F8"/>
              </a:solidFill>
              <a:ea typeface="宋体" pitchFamily="2" charset="-122"/>
            </a:endParaRPr>
          </a:p>
          <a:p>
            <a:pPr latinLnBrk="1"/>
            <a:r>
              <a:rPr lang="en-US" altLang="zh-CN" sz="2800" dirty="0">
                <a:solidFill>
                  <a:srgbClr val="0606F8"/>
                </a:solidFill>
                <a:ea typeface="宋体" pitchFamily="2" charset="-122"/>
              </a:rPr>
              <a:t>           </a:t>
            </a:r>
            <a:r>
              <a:rPr lang="en-US" altLang="zh-CN" sz="2800" dirty="0" smtClean="0">
                <a:solidFill>
                  <a:srgbClr val="0606F8"/>
                </a:solidFill>
                <a:ea typeface="宋体" pitchFamily="2" charset="-122"/>
              </a:rPr>
              <a:t>   60 + 60 = 120</a:t>
            </a:r>
            <a:r>
              <a:rPr lang="zh-CN" altLang="en-US" sz="2800" dirty="0" smtClean="0">
                <a:solidFill>
                  <a:srgbClr val="0606F8"/>
                </a:solidFill>
                <a:ea typeface="宋体" pitchFamily="2" charset="-122"/>
              </a:rPr>
              <a:t>（个）</a:t>
            </a:r>
            <a:endParaRPr lang="zh-CN" altLang="en-US" sz="2800" dirty="0">
              <a:solidFill>
                <a:srgbClr val="0606F8"/>
              </a:solidFill>
              <a:ea typeface="宋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8733" y="6045958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答：现在有西瓜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140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个。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40367" y="1374591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60+80=140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（个）</a:t>
            </a:r>
            <a:endParaRPr lang="zh-CN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8563744" y="3080562"/>
            <a:ext cx="3078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200-60=140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（个）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4830" grpId="0"/>
      <p:bldP spid="33798" grpId="0" animBg="1"/>
      <p:bldP spid="22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76427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课前热身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 bwMode="auto">
          <a:xfrm>
            <a:off x="8911988" y="1965278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511187" y="2320119"/>
            <a:ext cx="600501" cy="136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 bwMode="auto">
          <a:xfrm>
            <a:off x="3209499" y="2022143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7472151" y="2013045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6084628" y="2017595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4631142" y="1997121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83391" y="197892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16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98889" y="181131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04610" y="186591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26250" y="1856096"/>
            <a:ext cx="111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92283" y="178629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37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75187" y="182951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66281" y="199257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33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8824" y="1999397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22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2352" y="200167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41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82418" y="194935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29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8030" y="200622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66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3812273" y="2297375"/>
            <a:ext cx="789297" cy="1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5258936" y="2297375"/>
            <a:ext cx="789297" cy="1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6651007" y="2283727"/>
            <a:ext cx="789297" cy="1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8093121" y="2251883"/>
            <a:ext cx="789297" cy="1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 bwMode="auto">
          <a:xfrm>
            <a:off x="1967552" y="3441511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3" name="直接箭头连接符 82"/>
          <p:cNvCxnSpPr/>
          <p:nvPr/>
        </p:nvCxnSpPr>
        <p:spPr>
          <a:xfrm flipV="1">
            <a:off x="2622644" y="3714465"/>
            <a:ext cx="600501" cy="136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 bwMode="auto">
          <a:xfrm>
            <a:off x="3320956" y="3416489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 bwMode="auto">
          <a:xfrm>
            <a:off x="7583608" y="3407391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 bwMode="auto">
          <a:xfrm>
            <a:off x="6196085" y="3411941"/>
            <a:ext cx="559558" cy="51861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 bwMode="auto">
          <a:xfrm>
            <a:off x="4694831" y="3425588"/>
            <a:ext cx="750625" cy="49132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8996149" y="338692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65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816065" y="321931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451292" y="323296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401480" y="3264089"/>
            <a:ext cx="111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- 34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103740" y="318064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686644" y="322385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77738" y="338691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75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662984" y="3393743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110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93809" y="3396017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76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978926" y="345288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91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49487" y="340056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94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99" name="直接箭头连接符 98"/>
          <p:cNvCxnSpPr/>
          <p:nvPr/>
        </p:nvCxnSpPr>
        <p:spPr>
          <a:xfrm>
            <a:off x="3923730" y="3691721"/>
            <a:ext cx="789297" cy="1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V="1">
            <a:off x="5459105" y="3675798"/>
            <a:ext cx="686937" cy="227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>
            <a:off x="6762464" y="3678073"/>
            <a:ext cx="789297" cy="1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>
            <a:off x="8204578" y="3646229"/>
            <a:ext cx="789297" cy="11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8092366" y="371518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57157" y="373110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18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90107" y="3771331"/>
            <a:ext cx="1110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777396" y="372655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453566" y="3863032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＋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16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  <p:bldP spid="82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45" grpId="0"/>
      <p:bldP spid="46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932723"/>
            <a:ext cx="1536000" cy="4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55224" y="2107429"/>
          <a:ext cx="3552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000"/>
                <a:gridCol w="1776000"/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1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男  生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dirty="0" smtClean="0">
                          <a:latin typeface="Arial" pitchFamily="34" charset="0"/>
                          <a:ea typeface="楷体_GB2312" pitchFamily="49" charset="-122"/>
                          <a:cs typeface="Arial" pitchFamily="34" charset="0"/>
                          <a:sym typeface="宋体" charset="-122"/>
                        </a:rPr>
                        <a:t>26</a:t>
                      </a:r>
                      <a:r>
                        <a:rPr lang="zh-CN" altLang="en-US" sz="2900" b="1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人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1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女  生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dirty="0" smtClean="0">
                          <a:latin typeface="Arial" pitchFamily="34" charset="0"/>
                          <a:ea typeface="楷体_GB2312" pitchFamily="49" charset="-122"/>
                          <a:cs typeface="Arial" pitchFamily="34" charset="0"/>
                          <a:sym typeface="宋体" charset="-122"/>
                        </a:rPr>
                        <a:t>24</a:t>
                      </a:r>
                      <a:r>
                        <a:rPr lang="zh-CN" altLang="en-US" sz="2900" b="1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人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971715" y="2107429"/>
          <a:ext cx="3552000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000"/>
                <a:gridCol w="1776000"/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会游泳的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dirty="0" smtClean="0">
                          <a:latin typeface="Arial" pitchFamily="34" charset="0"/>
                          <a:ea typeface="楷体_GB2312" pitchFamily="49" charset="-122"/>
                          <a:cs typeface="Arial" pitchFamily="34" charset="0"/>
                          <a:sym typeface="宋体" charset="-122"/>
                        </a:rPr>
                        <a:t>32</a:t>
                      </a:r>
                      <a:r>
                        <a:rPr lang="zh-CN" altLang="en-US" sz="2900" b="1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人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900" b="1" dirty="0" smtClean="0">
                          <a:latin typeface="楷体_GB2312" pitchFamily="49" charset="-122"/>
                          <a:ea typeface="楷体_GB2312" pitchFamily="49" charset="-122"/>
                        </a:rPr>
                        <a:t>会溜冰的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900" dirty="0" smtClean="0">
                          <a:latin typeface="Arial" pitchFamily="34" charset="0"/>
                          <a:ea typeface="楷体_GB2312" pitchFamily="49" charset="-122"/>
                          <a:cs typeface="Arial" pitchFamily="34" charset="0"/>
                          <a:sym typeface="宋体" charset="-122"/>
                        </a:rPr>
                        <a:t>29</a:t>
                      </a:r>
                      <a:r>
                        <a:rPr lang="zh-CN" altLang="en-US" sz="2900" b="1" dirty="0" smtClean="0">
                          <a:solidFill>
                            <a:schemeClr val="tx1"/>
                          </a:solidFill>
                          <a:latin typeface="楷体_GB2312" pitchFamily="49" charset="-122"/>
                          <a:ea typeface="楷体_GB2312" pitchFamily="49" charset="-122"/>
                        </a:rPr>
                        <a:t>人</a:t>
                      </a:r>
                      <a:endParaRPr lang="zh-CN" altLang="en-US" sz="2900" b="1" dirty="0">
                        <a:solidFill>
                          <a:schemeClr val="tx1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E2FF"/>
                    </a:solidFill>
                  </a:tcPr>
                </a:tc>
              </a:tr>
            </a:tbl>
          </a:graphicData>
        </a:graphic>
      </p:graphicFrame>
      <p:grpSp>
        <p:nvGrpSpPr>
          <p:cNvPr id="2" name="组合 9"/>
          <p:cNvGrpSpPr/>
          <p:nvPr/>
        </p:nvGrpSpPr>
        <p:grpSpPr>
          <a:xfrm>
            <a:off x="5903979" y="3459198"/>
            <a:ext cx="5040469" cy="985432"/>
            <a:chOff x="2699792" y="3147814"/>
            <a:chExt cx="3780352" cy="739074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2771800" y="3202888"/>
              <a:ext cx="2880320" cy="684000"/>
            </a:xfrm>
            <a:prstGeom prst="wedgeRoundRectCallout">
              <a:avLst>
                <a:gd name="adj1" fmla="val 57130"/>
                <a:gd name="adj2" fmla="val -7014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8" name="图片 7" descr="茄子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68144" y="3147814"/>
              <a:ext cx="612000" cy="689143"/>
            </a:xfrm>
            <a:prstGeom prst="rect">
              <a:avLst/>
            </a:prstGeom>
          </p:spPr>
        </p:pic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699792" y="3147814"/>
              <a:ext cx="302433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9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他们班不会游泳和不会溜冰的各有多少人？</a:t>
              </a:r>
              <a:r>
                <a:rPr lang="en-US" altLang="zh-CN" sz="2900" dirty="0" smtClean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宋体" charset="-122"/>
                </a:rPr>
                <a:t> </a:t>
              </a:r>
              <a:endParaRPr lang="zh-CN" altLang="en-US" sz="29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583499" y="3332990"/>
            <a:ext cx="37444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26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＋</a:t>
            </a:r>
            <a:r>
              <a:rPr lang="en-US" altLang="zh-CN" sz="32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24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50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（人）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583500" y="3909080"/>
            <a:ext cx="35354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50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32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18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（人）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583500" y="4485169"/>
            <a:ext cx="35354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50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－</a:t>
            </a:r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29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</a:t>
            </a:r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21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（人）</a:t>
            </a:r>
            <a:endParaRPr lang="zh-CN" altLang="en-US" sz="32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1583499" y="5061257"/>
            <a:ext cx="883298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答：不会游泳的有</a:t>
            </a:r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18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人，不会溜冰的有</a:t>
            </a:r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21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人。</a:t>
            </a:r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5040" y="366336"/>
            <a:ext cx="48006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3129F"/>
                </a:solidFill>
                <a:ea typeface="华文楷体" pitchFamily="2" charset="-122"/>
              </a:rPr>
              <a:t>我来挑战</a:t>
            </a:r>
            <a:r>
              <a:rPr lang="zh-CN" altLang="en-US" sz="3200" b="1" dirty="0" smtClean="0">
                <a:solidFill>
                  <a:srgbClr val="03129F"/>
                </a:solidFill>
                <a:ea typeface="华文楷体" pitchFamily="2" charset="-122"/>
              </a:rPr>
              <a:t>！</a:t>
            </a:r>
            <a:endParaRPr lang="en-US" altLang="zh-CN" sz="3200" b="1" dirty="0" smtClean="0">
              <a:solidFill>
                <a:srgbClr val="03129F"/>
              </a:solidFill>
              <a:ea typeface="华文楷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3129F"/>
              </a:solidFill>
              <a:ea typeface="华文楷体" pitchFamily="2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773994" y="1249004"/>
            <a:ext cx="85449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32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.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丁丁在自己班进行调查，得到如下数据：</a:t>
            </a:r>
            <a:endParaRPr lang="zh-CN" altLang="en-US" sz="32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xiaoshutong.cn/uploads/allimg/160125/1-1601251003402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15" y="1132764"/>
            <a:ext cx="2805701" cy="29769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2508" y="1037229"/>
            <a:ext cx="8898341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小马虎在做一道减法计算的问题时，错把减数</a:t>
            </a:r>
            <a:r>
              <a:rPr lang="en-US" altLang="zh-CN" sz="2400" dirty="0" smtClean="0"/>
              <a:t>34</a:t>
            </a:r>
            <a:r>
              <a:rPr lang="zh-CN" altLang="en-US" sz="2400" dirty="0" smtClean="0"/>
              <a:t>看成了</a:t>
            </a:r>
            <a:r>
              <a:rPr lang="en-US" altLang="zh-CN" sz="2400" dirty="0" smtClean="0"/>
              <a:t>43</a:t>
            </a:r>
            <a:r>
              <a:rPr lang="zh-CN" altLang="en-US" sz="2400" dirty="0" smtClean="0"/>
              <a:t>，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结果是</a:t>
            </a:r>
            <a:r>
              <a:rPr lang="en-US" altLang="zh-CN" sz="2400" dirty="0" smtClean="0"/>
              <a:t>52</a:t>
            </a:r>
            <a:r>
              <a:rPr lang="zh-CN" altLang="en-US" sz="2400" dirty="0" smtClean="0"/>
              <a:t>。你能帮他算出正确的结果应该是多少吗？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0627" y="57320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3129F"/>
                </a:solidFill>
              </a:rPr>
              <a:t>智慧摩天轮</a:t>
            </a:r>
            <a:endParaRPr lang="zh-CN" altLang="en-US" sz="2400" b="1" dirty="0">
              <a:solidFill>
                <a:srgbClr val="03129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86149" y="2384525"/>
            <a:ext cx="1829834" cy="617983"/>
            <a:chOff x="2347415" y="2548298"/>
            <a:chExt cx="1829834" cy="617983"/>
          </a:xfrm>
        </p:grpSpPr>
        <p:sp>
          <p:nvSpPr>
            <p:cNvPr id="4" name="矩形 3"/>
            <p:cNvSpPr/>
            <p:nvPr/>
          </p:nvSpPr>
          <p:spPr bwMode="auto">
            <a:xfrm>
              <a:off x="2347415" y="2606723"/>
              <a:ext cx="586854" cy="559558"/>
            </a:xfrm>
            <a:prstGeom prst="rect">
              <a:avLst/>
            </a:prstGeom>
            <a:noFill/>
            <a:ln w="28575">
              <a:solidFill>
                <a:srgbClr val="03129F"/>
              </a:solidFill>
              <a:round/>
              <a:headEnd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994925" y="254829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3129F"/>
                  </a:solidFill>
                </a:rPr>
                <a:t>－</a:t>
              </a:r>
              <a:endParaRPr lang="zh-CN" altLang="en-US" sz="2800" b="1" dirty="0">
                <a:solidFill>
                  <a:srgbClr val="03129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30304" y="264766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03129F"/>
                  </a:solidFill>
                  <a:latin typeface="+mn-ea"/>
                </a:rPr>
                <a:t>34</a:t>
              </a:r>
              <a:endParaRPr lang="zh-CN" altLang="en-US" sz="2400" dirty="0">
                <a:solidFill>
                  <a:srgbClr val="03129F"/>
                </a:solidFill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33834" y="3096482"/>
            <a:ext cx="2458945" cy="561032"/>
            <a:chOff x="2390634" y="3587802"/>
            <a:chExt cx="2458945" cy="561032"/>
          </a:xfrm>
        </p:grpSpPr>
        <p:sp>
          <p:nvSpPr>
            <p:cNvPr id="7" name="矩形 6"/>
            <p:cNvSpPr/>
            <p:nvPr/>
          </p:nvSpPr>
          <p:spPr bwMode="auto">
            <a:xfrm>
              <a:off x="2390634" y="3605284"/>
              <a:ext cx="584579" cy="52998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97200" y="3587802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－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2579" y="3687169"/>
              <a:ext cx="1217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+mn-ea"/>
                </a:rPr>
                <a:t>43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+mn-ea"/>
                </a:rPr>
                <a:t>＝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+mn-ea"/>
                </a:rPr>
                <a:t>52</a:t>
              </a:r>
              <a:endParaRPr lang="zh-CN" altLang="en-US" sz="24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123976" y="308056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i="1" dirty="0" smtClean="0">
                <a:solidFill>
                  <a:srgbClr val="FF0000"/>
                </a:solidFill>
              </a:rPr>
              <a:t>？</a:t>
            </a:r>
            <a:endParaRPr lang="zh-CN" altLang="en-US" sz="36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3570" y="3998794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3129F"/>
                </a:solidFill>
                <a:latin typeface="+mj-ea"/>
                <a:ea typeface="+mj-ea"/>
              </a:rPr>
              <a:t>52</a:t>
            </a:r>
            <a:r>
              <a:rPr lang="zh-CN" altLang="en-US" sz="2800" b="1" dirty="0" smtClean="0">
                <a:solidFill>
                  <a:srgbClr val="03129F"/>
                </a:solidFill>
                <a:latin typeface="+mj-ea"/>
                <a:ea typeface="+mj-ea"/>
              </a:rPr>
              <a:t>＋</a:t>
            </a:r>
            <a:r>
              <a:rPr lang="en-US" altLang="zh-CN" sz="2800" b="1" dirty="0" smtClean="0">
                <a:solidFill>
                  <a:srgbClr val="03129F"/>
                </a:solidFill>
                <a:latin typeface="+mj-ea"/>
                <a:ea typeface="+mj-ea"/>
              </a:rPr>
              <a:t>43</a:t>
            </a:r>
            <a:r>
              <a:rPr lang="zh-CN" altLang="en-US" sz="2800" b="1" dirty="0" smtClean="0">
                <a:solidFill>
                  <a:srgbClr val="03129F"/>
                </a:solidFill>
                <a:latin typeface="+mj-ea"/>
                <a:ea typeface="+mj-ea"/>
              </a:rPr>
              <a:t>＝</a:t>
            </a:r>
            <a:r>
              <a:rPr lang="en-US" altLang="zh-CN" sz="2800" b="1" dirty="0" smtClean="0">
                <a:solidFill>
                  <a:srgbClr val="03129F"/>
                </a:solidFill>
                <a:latin typeface="+mj-ea"/>
                <a:ea typeface="+mj-ea"/>
              </a:rPr>
              <a:t>95</a:t>
            </a:r>
            <a:endParaRPr lang="zh-CN" altLang="en-US" sz="2800" b="1" dirty="0">
              <a:solidFill>
                <a:srgbClr val="03129F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7214" y="4804011"/>
            <a:ext cx="282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3129F"/>
                </a:solidFill>
                <a:latin typeface="+mn-ea"/>
              </a:rPr>
              <a:t>95</a:t>
            </a:r>
            <a:r>
              <a:rPr lang="zh-CN" altLang="en-US" sz="2800" b="1" dirty="0" smtClean="0">
                <a:solidFill>
                  <a:srgbClr val="03129F"/>
                </a:solidFill>
                <a:latin typeface="+mn-ea"/>
              </a:rPr>
              <a:t>－</a:t>
            </a:r>
            <a:r>
              <a:rPr lang="en-US" altLang="zh-CN" sz="2800" b="1" dirty="0" smtClean="0">
                <a:solidFill>
                  <a:srgbClr val="03129F"/>
                </a:solidFill>
                <a:latin typeface="+mn-ea"/>
              </a:rPr>
              <a:t>34</a:t>
            </a:r>
            <a:r>
              <a:rPr lang="zh-CN" altLang="en-US" sz="2800" b="1" dirty="0" smtClean="0">
                <a:solidFill>
                  <a:srgbClr val="03129F"/>
                </a:solidFill>
                <a:latin typeface="+mn-ea"/>
              </a:rPr>
              <a:t>＝</a:t>
            </a:r>
            <a:r>
              <a:rPr lang="en-US" altLang="zh-CN" sz="2800" b="1" dirty="0" smtClean="0">
                <a:solidFill>
                  <a:srgbClr val="03129F"/>
                </a:solidFill>
                <a:latin typeface="+mn-ea"/>
              </a:rPr>
              <a:t>61</a:t>
            </a:r>
            <a:endParaRPr lang="zh-CN" altLang="en-US" sz="2800" b="1" dirty="0">
              <a:solidFill>
                <a:srgbClr val="03129F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4263" y="5663821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3129F"/>
                </a:solidFill>
                <a:latin typeface="+mn-ea"/>
              </a:rPr>
              <a:t>答：正确的结果是</a:t>
            </a:r>
            <a:r>
              <a:rPr lang="en-US" altLang="zh-CN" sz="2400" dirty="0" smtClean="0">
                <a:solidFill>
                  <a:srgbClr val="03129F"/>
                </a:solidFill>
                <a:latin typeface="+mn-ea"/>
              </a:rPr>
              <a:t>61</a:t>
            </a:r>
            <a:r>
              <a:rPr lang="zh-CN" altLang="en-US" sz="2400" dirty="0" smtClean="0">
                <a:solidFill>
                  <a:srgbClr val="03129F"/>
                </a:solidFill>
                <a:latin typeface="+mn-ea"/>
              </a:rPr>
              <a:t>。</a:t>
            </a:r>
            <a:endParaRPr lang="zh-CN" altLang="en-US" sz="2400" dirty="0">
              <a:solidFill>
                <a:srgbClr val="03129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/>
          <p:cNvSpPr>
            <a:spLocks noChangeArrowheads="1"/>
          </p:cNvSpPr>
          <p:nvPr/>
        </p:nvSpPr>
        <p:spPr bwMode="auto">
          <a:xfrm flipH="1">
            <a:off x="2725506" y="1974418"/>
            <a:ext cx="7169120" cy="659599"/>
          </a:xfrm>
          <a:prstGeom prst="wedgeRoundRectCallout">
            <a:avLst>
              <a:gd name="adj1" fmla="val 54810"/>
              <a:gd name="adj2" fmla="val 11828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621760" y="1929619"/>
            <a:ext cx="1032086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3129F"/>
                </a:solidFill>
                <a:latin typeface="宋体" pitchFamily="2" charset="-122"/>
                <a:ea typeface="宋体" pitchFamily="2" charset="-122"/>
              </a:rPr>
              <a:t>通过这节课的探索，你有哪些收获呢？</a:t>
            </a:r>
          </a:p>
          <a:p>
            <a:pPr>
              <a:spcBef>
                <a:spcPct val="50000"/>
              </a:spcBef>
            </a:pPr>
            <a:endParaRPr lang="zh-CN" altLang="en-US" sz="3600" b="1" dirty="0">
              <a:solidFill>
                <a:srgbClr val="0000FF"/>
              </a:solidFill>
              <a:ea typeface="楷体" pitchFamily="49" charset="-122"/>
            </a:endParaRPr>
          </a:p>
        </p:txBody>
      </p:sp>
      <p:pic>
        <p:nvPicPr>
          <p:cNvPr id="13316" name="Picture 39" descr="QQ图片20161119172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1" y="1774211"/>
            <a:ext cx="1849228" cy="1462278"/>
          </a:xfrm>
          <a:prstGeom prst="rect">
            <a:avLst/>
          </a:prstGeom>
          <a:solidFill>
            <a:srgbClr val="FFCC99">
              <a:alpha val="54901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3"/>
          <p:cNvSpPr txBox="1">
            <a:spLocks noChangeArrowheads="1"/>
          </p:cNvSpPr>
          <p:nvPr/>
        </p:nvSpPr>
        <p:spPr bwMode="auto">
          <a:xfrm>
            <a:off x="2133600" y="2089150"/>
            <a:ext cx="8509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整理条件和问题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确定解题思路</a:t>
            </a:r>
          </a:p>
          <a:p>
            <a:endParaRPr lang="en-US" altLang="zh-CN" sz="3200" dirty="0"/>
          </a:p>
          <a:p>
            <a:r>
              <a:rPr lang="en-US" altLang="zh-CN" sz="3200" dirty="0"/>
              <a:t>3.</a:t>
            </a:r>
            <a:r>
              <a:rPr lang="zh-CN" altLang="en-US" sz="3200" dirty="0"/>
              <a:t>列</a:t>
            </a:r>
            <a:r>
              <a:rPr lang="zh-CN" altLang="en-US" sz="3200" dirty="0" smtClean="0"/>
              <a:t>式解答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4.</a:t>
            </a:r>
            <a:r>
              <a:rPr lang="zh-CN" altLang="en-US" sz="3200" dirty="0"/>
              <a:t>检验</a:t>
            </a:r>
          </a:p>
        </p:txBody>
      </p:sp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2133600" y="1289050"/>
            <a:ext cx="38877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解题步骤：</a:t>
            </a:r>
          </a:p>
        </p:txBody>
      </p:sp>
      <p:sp>
        <p:nvSpPr>
          <p:cNvPr id="4" name="矩形 3"/>
          <p:cNvSpPr/>
          <p:nvPr/>
        </p:nvSpPr>
        <p:spPr>
          <a:xfrm>
            <a:off x="439419" y="139065"/>
            <a:ext cx="10530206" cy="922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两步计算的加、减法实际问题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WordArt 4"/>
          <p:cNvSpPr>
            <a:spLocks noChangeArrowheads="1" noChangeShapeType="1" noTextEdit="1"/>
          </p:cNvSpPr>
          <p:nvPr/>
        </p:nvSpPr>
        <p:spPr bwMode="auto">
          <a:xfrm>
            <a:off x="2446867" y="2420938"/>
            <a:ext cx="7200900" cy="20875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3－例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696" y="734956"/>
            <a:ext cx="6143825" cy="438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3－例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697" y="-532263"/>
            <a:ext cx="4611092" cy="3290735"/>
          </a:xfrm>
          <a:prstGeom prst="rect">
            <a:avLst/>
          </a:prstGeo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861367" y="1112049"/>
            <a:ext cx="1536021" cy="91200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lIns="121917" tIns="60958" rIns="121917" bIns="60958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315891" y="708262"/>
            <a:ext cx="3411249" cy="432000"/>
          </a:xfrm>
          <a:prstGeom prst="wedgeRoundRectCallout">
            <a:avLst>
              <a:gd name="adj1" fmla="val -49777"/>
              <a:gd name="adj2" fmla="val 1059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 lIns="121917" tIns="60958" rIns="121917" bIns="60958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1765207" y="1049907"/>
            <a:ext cx="1920213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车上原来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  <a:sym typeface="宋体" charset="-122"/>
            </a:endParaRPr>
          </a:p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有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人。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7397301" y="646121"/>
            <a:ext cx="3971284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第二站又有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18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人上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车。</a:t>
            </a:r>
            <a:r>
              <a:rPr lang="en-US" altLang="zh-CN" sz="240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61204" y="2598868"/>
            <a:ext cx="7991727" cy="944761"/>
            <a:chOff x="765584" y="3008301"/>
            <a:chExt cx="11230797" cy="944761"/>
          </a:xfrm>
        </p:grpSpPr>
        <p:pic>
          <p:nvPicPr>
            <p:cNvPr id="8" name="图片 7" descr="玉米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65584" y="3008301"/>
              <a:ext cx="739048" cy="944761"/>
            </a:xfrm>
            <a:prstGeom prst="rect">
              <a:avLst/>
            </a:prstGeom>
          </p:spPr>
        </p:pic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flipH="1">
              <a:off x="1963710" y="3117959"/>
              <a:ext cx="9396759" cy="432000"/>
            </a:xfrm>
            <a:prstGeom prst="wedgeRoundRectCallout">
              <a:avLst>
                <a:gd name="adj1" fmla="val 54810"/>
                <a:gd name="adj2" fmla="val 11828"/>
                <a:gd name="adj3" fmla="val 16667"/>
              </a:avLst>
            </a:prstGeom>
            <a:solidFill>
              <a:srgbClr val="C3EAB8"/>
            </a:solidFill>
            <a:ln w="9525">
              <a:solidFill>
                <a:srgbClr val="68A8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1862168" y="3158427"/>
              <a:ext cx="101342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宋体" pitchFamily="2" charset="-122"/>
                  <a:ea typeface="宋体" pitchFamily="2" charset="-122"/>
                </a:rPr>
                <a:t>你能根据已知条件提出一个数学问题，再解答吗？</a:t>
              </a:r>
              <a:endParaRPr lang="zh-CN" altLang="en-US" sz="2000" b="1" dirty="0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84394" y="5486399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答：这时车上一共有</a:t>
            </a:r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52</a:t>
            </a:r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人。</a:t>
            </a:r>
            <a:endParaRPr lang="zh-CN" altLang="en-US" sz="2400" b="1" u="sng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4268" y="4135274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车上原有的人数＋上车的人数  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=  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这时车上共有的人数</a:t>
            </a:r>
            <a:endParaRPr lang="zh-CN" altLang="en-US" sz="24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3384" y="4844955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34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＋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18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＝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52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（人）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4907" y="365987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这时车上一共有多少人？</a:t>
            </a:r>
            <a:endParaRPr lang="zh-CN" altLang="en-US" sz="2400" b="1" u="sng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7"/>
          <p:cNvGrpSpPr/>
          <p:nvPr/>
        </p:nvGrpSpPr>
        <p:grpSpPr>
          <a:xfrm>
            <a:off x="538122" y="2776289"/>
            <a:ext cx="11230797" cy="944761"/>
            <a:chOff x="765584" y="3008301"/>
            <a:chExt cx="11230797" cy="944761"/>
          </a:xfrm>
        </p:grpSpPr>
        <p:pic>
          <p:nvPicPr>
            <p:cNvPr id="8" name="图片 7" descr="玉米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65584" y="3008301"/>
              <a:ext cx="739048" cy="944761"/>
            </a:xfrm>
            <a:prstGeom prst="rect">
              <a:avLst/>
            </a:prstGeom>
          </p:spPr>
        </p:pic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flipH="1">
              <a:off x="1944530" y="3227141"/>
              <a:ext cx="9396758" cy="432000"/>
            </a:xfrm>
            <a:prstGeom prst="wedgeRoundRectCallout">
              <a:avLst>
                <a:gd name="adj1" fmla="val 54810"/>
                <a:gd name="adj2" fmla="val 11828"/>
                <a:gd name="adj3" fmla="val 16667"/>
              </a:avLst>
            </a:prstGeom>
            <a:solidFill>
              <a:srgbClr val="C3EAB8"/>
            </a:solidFill>
            <a:ln w="9525">
              <a:solidFill>
                <a:srgbClr val="68A8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1862168" y="3158427"/>
              <a:ext cx="10134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宋体" pitchFamily="2" charset="-122"/>
                  <a:ea typeface="宋体" pitchFamily="2" charset="-122"/>
                </a:rPr>
                <a:t>你能根据已知条件提出一个数学问题，再解答吗？</a:t>
              </a:r>
              <a:endParaRPr lang="zh-CN" altLang="en-US" sz="2400" b="1" dirty="0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89360" y="368489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这时车上还有多少人？</a:t>
            </a:r>
            <a:endParaRPr lang="zh-CN" altLang="en-US" sz="2400" b="1" u="sng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9174" y="4299046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车上原来的人数－下车的人数  </a:t>
            </a:r>
            <a:r>
              <a:rPr lang="en-US" altLang="zh-CN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=  </a:t>
            </a:r>
            <a:r>
              <a:rPr lang="zh-CN" altLang="en-US" sz="24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这时车上还有的人数</a:t>
            </a:r>
            <a:endParaRPr lang="zh-CN" altLang="en-US" sz="2400" b="1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9545" y="513155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34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— 15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＝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（人）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34405" y="168812"/>
            <a:ext cx="5829695" cy="2729552"/>
            <a:chOff x="5994726" y="0"/>
            <a:chExt cx="5829695" cy="2729552"/>
          </a:xfrm>
        </p:grpSpPr>
        <p:grpSp>
          <p:nvGrpSpPr>
            <p:cNvPr id="23" name="组合 22"/>
            <p:cNvGrpSpPr/>
            <p:nvPr/>
          </p:nvGrpSpPr>
          <p:grpSpPr>
            <a:xfrm>
              <a:off x="7579968" y="0"/>
              <a:ext cx="4244453" cy="2729552"/>
              <a:chOff x="4067033" y="-286603"/>
              <a:chExt cx="4244453" cy="2729552"/>
            </a:xfrm>
          </p:grpSpPr>
          <p:pic>
            <p:nvPicPr>
              <p:cNvPr id="17" name="Picture 2" descr="C:\Users\Administrator\AppData\Roaming\Tencent\Users\348343906\QQ\WinTemp\RichOle\48H~_Q$WUTTY1V$W8E4V4U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67033" y="-286603"/>
                <a:ext cx="3821372" cy="2671250"/>
              </a:xfrm>
              <a:prstGeom prst="rect">
                <a:avLst/>
              </a:prstGeom>
              <a:noFill/>
            </p:spPr>
          </p:pic>
          <p:sp>
            <p:nvSpPr>
              <p:cNvPr id="22" name="矩形 21"/>
              <p:cNvSpPr/>
              <p:nvPr/>
            </p:nvSpPr>
            <p:spPr>
              <a:xfrm>
                <a:off x="6359857" y="1760561"/>
                <a:ext cx="1951629" cy="6823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6385" name="Picture 1" descr="C:\Users\Administrator\AppData\Roaming\Tencent\Users\348343906\QQ\WinTemp\RichOle\IOOFR]MCZ0R{MULN7K{S`IQ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4726" y="1604555"/>
              <a:ext cx="1895475" cy="1019175"/>
            </a:xfrm>
            <a:prstGeom prst="rect">
              <a:avLst/>
            </a:prstGeom>
            <a:noFill/>
          </p:spPr>
        </p:pic>
      </p:grpSp>
      <p:grpSp>
        <p:nvGrpSpPr>
          <p:cNvPr id="25" name="组合 24"/>
          <p:cNvGrpSpPr/>
          <p:nvPr/>
        </p:nvGrpSpPr>
        <p:grpSpPr>
          <a:xfrm>
            <a:off x="2825085" y="402796"/>
            <a:ext cx="3013006" cy="861770"/>
            <a:chOff x="2771965" y="459066"/>
            <a:chExt cx="2686299" cy="861770"/>
          </a:xfrm>
        </p:grpSpPr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2771965" y="533941"/>
              <a:ext cx="1569661" cy="652345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solidFill>
              <a:srgbClr val="FDD3E2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lIns="121917" tIns="60958" rIns="121917" bIns="60958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文本框 10245"/>
            <p:cNvSpPr txBox="1">
              <a:spLocks noChangeArrowheads="1"/>
            </p:cNvSpPr>
            <p:nvPr/>
          </p:nvSpPr>
          <p:spPr bwMode="auto">
            <a:xfrm>
              <a:off x="2862487" y="459066"/>
              <a:ext cx="2595777" cy="86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7" tIns="60958" rIns="121917" bIns="60958">
              <a:spAutoFit/>
            </a:bodyPr>
            <a:lstStyle/>
            <a:p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车上原来</a:t>
              </a:r>
              <a:endParaRPr lang="en-US" altLang="zh-CN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endParaRPr>
            </a:p>
            <a:p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有</a:t>
              </a:r>
              <a:r>
                <a:rPr lang="en-US" altLang="zh-CN" sz="2400" dirty="0" smtClean="0">
                  <a:latin typeface="Arial" pitchFamily="34" charset="0"/>
                  <a:ea typeface="楷体_GB2312" pitchFamily="49" charset="-122"/>
                  <a:cs typeface="Arial" pitchFamily="34" charset="0"/>
                  <a:sym typeface="宋体" charset="-122"/>
                </a:rPr>
                <a:t>34</a:t>
              </a:r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人。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宋体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99978" y="1742141"/>
            <a:ext cx="3209049" cy="496871"/>
            <a:chOff x="7286079" y="2178869"/>
            <a:chExt cx="4011751" cy="49687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7286079" y="2243740"/>
              <a:ext cx="4011751" cy="432000"/>
            </a:xfrm>
            <a:prstGeom prst="wedgeRoundRectCallout">
              <a:avLst>
                <a:gd name="adj1" fmla="val -49777"/>
                <a:gd name="adj2" fmla="val 105902"/>
                <a:gd name="adj3" fmla="val 16667"/>
              </a:avLst>
            </a:prstGeom>
            <a:solidFill>
              <a:srgbClr val="AFFFFF">
                <a:alpha val="94118"/>
              </a:srgbClr>
            </a:solidFill>
            <a:ln w="9525">
              <a:solidFill>
                <a:srgbClr val="2FD1D1"/>
              </a:solidFill>
              <a:miter lim="800000"/>
              <a:headEnd/>
              <a:tailEnd/>
            </a:ln>
            <a:effectLst/>
          </p:spPr>
          <p:txBody>
            <a:bodyPr lIns="121917" tIns="60958" rIns="121917" bIns="60958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7405908" y="2178869"/>
              <a:ext cx="3772491" cy="49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7" tIns="60958" rIns="121917" bIns="60958">
              <a:spAutoFit/>
            </a:bodyPr>
            <a:lstStyle/>
            <a:p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第三站有</a:t>
              </a:r>
              <a:r>
                <a:rPr lang="en-US" altLang="zh-CN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15</a:t>
              </a:r>
              <a:r>
                <a:rPr lang="zh-CN" altLang="en-US" sz="2400" b="1" dirty="0" smtClean="0">
                  <a:latin typeface="Arial" pitchFamily="34" charset="0"/>
                  <a:ea typeface="楷体_GB2312" pitchFamily="49" charset="-122"/>
                  <a:cs typeface="Arial" pitchFamily="34" charset="0"/>
                  <a:sym typeface="宋体" charset="-122"/>
                </a:rPr>
                <a:t>人下</a:t>
              </a:r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车。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宋体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37043" y="5666096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答：这时车上还有</a:t>
            </a:r>
            <a:r>
              <a:rPr lang="en-US" altLang="zh-CN" sz="2400" b="1" u="sng" dirty="0" smtClean="0"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2400" b="1" u="sng" dirty="0" smtClean="0">
                <a:latin typeface="宋体" pitchFamily="2" charset="-122"/>
                <a:ea typeface="宋体" pitchFamily="2" charset="-122"/>
              </a:rPr>
              <a:t>人。</a:t>
            </a:r>
            <a:endParaRPr lang="zh-CN" altLang="en-US" sz="2400" b="1" u="sng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10365" y="-272956"/>
            <a:ext cx="9603378" cy="3290735"/>
            <a:chOff x="1765207" y="-532263"/>
            <a:chExt cx="9603378" cy="3290735"/>
          </a:xfrm>
        </p:grpSpPr>
        <p:pic>
          <p:nvPicPr>
            <p:cNvPr id="5" name="图片 4" descr="63－例3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63697" y="-532263"/>
              <a:ext cx="4611092" cy="3290735"/>
            </a:xfrm>
            <a:prstGeom prst="rect">
              <a:avLst/>
            </a:prstGeom>
          </p:spPr>
        </p:pic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1861367" y="1112049"/>
              <a:ext cx="1536021" cy="912000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solidFill>
              <a:srgbClr val="FDD3E2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lIns="121917" tIns="60958" rIns="121917" bIns="60958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7315891" y="708262"/>
              <a:ext cx="3411249" cy="432000"/>
            </a:xfrm>
            <a:prstGeom prst="wedgeRoundRectCallout">
              <a:avLst>
                <a:gd name="adj1" fmla="val -49777"/>
                <a:gd name="adj2" fmla="val 105902"/>
                <a:gd name="adj3" fmla="val 16667"/>
              </a:avLst>
            </a:prstGeom>
            <a:solidFill>
              <a:srgbClr val="AFFFFF">
                <a:alpha val="94118"/>
              </a:srgbClr>
            </a:solidFill>
            <a:ln w="9525">
              <a:solidFill>
                <a:srgbClr val="2FD1D1"/>
              </a:solidFill>
              <a:miter lim="800000"/>
              <a:headEnd/>
              <a:tailEnd/>
            </a:ln>
            <a:effectLst/>
          </p:spPr>
          <p:txBody>
            <a:bodyPr lIns="121917" tIns="60958" rIns="121917" bIns="60958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文本框 10245"/>
            <p:cNvSpPr txBox="1">
              <a:spLocks noChangeArrowheads="1"/>
            </p:cNvSpPr>
            <p:nvPr/>
          </p:nvSpPr>
          <p:spPr bwMode="auto">
            <a:xfrm>
              <a:off x="1765207" y="1049907"/>
              <a:ext cx="1920213" cy="86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7" tIns="60958" rIns="121917" bIns="60958">
              <a:spAutoFit/>
            </a:bodyPr>
            <a:lstStyle/>
            <a:p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车上原来</a:t>
              </a:r>
              <a:endParaRPr lang="en-US" altLang="zh-CN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endParaRPr>
            </a:p>
            <a:p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有</a:t>
              </a:r>
              <a:r>
                <a:rPr lang="en-US" altLang="zh-CN" sz="2400" dirty="0" smtClean="0">
                  <a:latin typeface="Arial" pitchFamily="34" charset="0"/>
                  <a:ea typeface="楷体_GB2312" pitchFamily="49" charset="-122"/>
                  <a:cs typeface="Arial" pitchFamily="34" charset="0"/>
                  <a:sym typeface="宋体" charset="-122"/>
                </a:rPr>
                <a:t>34</a:t>
              </a:r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人。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宋体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7397301" y="646121"/>
              <a:ext cx="3971284" cy="49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917" tIns="60958" rIns="121917" bIns="60958">
              <a:spAutoFit/>
            </a:bodyPr>
            <a:lstStyle/>
            <a:p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第二站又有</a:t>
              </a:r>
              <a:r>
                <a:rPr lang="en-US" altLang="zh-CN" sz="2400" dirty="0" smtClean="0">
                  <a:latin typeface="Arial" pitchFamily="34" charset="0"/>
                  <a:ea typeface="楷体_GB2312" pitchFamily="49" charset="-122"/>
                  <a:cs typeface="Arial" pitchFamily="34" charset="0"/>
                  <a:sym typeface="宋体" charset="-122"/>
                </a:rPr>
                <a:t>18</a:t>
              </a:r>
              <a:r>
                <a:rPr lang="zh-CN" altLang="en-US" sz="2400" b="1" dirty="0" smtClean="0">
                  <a:latin typeface="Arial" pitchFamily="34" charset="0"/>
                  <a:ea typeface="楷体_GB2312" pitchFamily="49" charset="-122"/>
                  <a:cs typeface="Arial" pitchFamily="34" charset="0"/>
                  <a:sym typeface="宋体" charset="-122"/>
                </a:rPr>
                <a:t>人上</a:t>
              </a:r>
              <a:r>
                <a:rPr lang="zh-CN" altLang="en-US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rPr>
                <a:t>车。</a:t>
              </a:r>
              <a:r>
                <a:rPr lang="en-US" altLang="zh-CN" sz="2400" dirty="0" smtClean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  <a:sym typeface="宋体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45339" y="3388607"/>
            <a:ext cx="7941670" cy="2594151"/>
            <a:chOff x="2795966" y="2459866"/>
            <a:chExt cx="7941670" cy="2908743"/>
          </a:xfrm>
        </p:grpSpPr>
        <p:grpSp>
          <p:nvGrpSpPr>
            <p:cNvPr id="11" name="组合 10"/>
            <p:cNvGrpSpPr/>
            <p:nvPr/>
          </p:nvGrpSpPr>
          <p:grpSpPr>
            <a:xfrm>
              <a:off x="3038620" y="2639057"/>
              <a:ext cx="5829695" cy="2729552"/>
              <a:chOff x="5994726" y="0"/>
              <a:chExt cx="5829695" cy="2729552"/>
            </a:xfrm>
          </p:grpSpPr>
          <p:grpSp>
            <p:nvGrpSpPr>
              <p:cNvPr id="12" name="组合 22"/>
              <p:cNvGrpSpPr/>
              <p:nvPr/>
            </p:nvGrpSpPr>
            <p:grpSpPr>
              <a:xfrm>
                <a:off x="7579968" y="0"/>
                <a:ext cx="4244453" cy="2729552"/>
                <a:chOff x="4067033" y="-286603"/>
                <a:chExt cx="4244453" cy="2729552"/>
              </a:xfrm>
            </p:grpSpPr>
            <p:pic>
              <p:nvPicPr>
                <p:cNvPr id="14" name="Picture 2" descr="C:\Users\Administrator\AppData\Roaming\Tencent\Users\348343906\QQ\WinTemp\RichOle\48H~_Q$WUTTY1V$W8E4V4UH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067033" y="-286603"/>
                  <a:ext cx="3821372" cy="2671250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矩形 14"/>
                <p:cNvSpPr/>
                <p:nvPr/>
              </p:nvSpPr>
              <p:spPr>
                <a:xfrm>
                  <a:off x="6359857" y="1760561"/>
                  <a:ext cx="1951629" cy="6823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3" name="Picture 1" descr="C:\Users\Administrator\AppData\Roaming\Tencent\Users\348343906\QQ\WinTemp\RichOle\IOOFR]MCZ0R{MULN7K{S`IQ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94726" y="1604555"/>
                <a:ext cx="1895475" cy="1019175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7629094" y="2459866"/>
              <a:ext cx="3108542" cy="883121"/>
              <a:chOff x="7407938" y="45891"/>
              <a:chExt cx="2771477" cy="883121"/>
            </a:xfrm>
          </p:grpSpPr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>
                <a:off x="7407938" y="90160"/>
                <a:ext cx="1569661" cy="838852"/>
              </a:xfrm>
              <a:prstGeom prst="wedgeRoundRectCallout">
                <a:avLst>
                  <a:gd name="adj1" fmla="val -33167"/>
                  <a:gd name="adj2" fmla="val 68627"/>
                  <a:gd name="adj3" fmla="val 16667"/>
                </a:avLst>
              </a:prstGeom>
              <a:solidFill>
                <a:srgbClr val="FDD3E2"/>
              </a:solidFill>
              <a:ln w="9525">
                <a:solidFill>
                  <a:srgbClr val="CC0066"/>
                </a:solidFill>
                <a:miter lim="800000"/>
                <a:headEnd/>
                <a:tailEnd/>
              </a:ln>
              <a:effectLst/>
            </p:spPr>
            <p:txBody>
              <a:bodyPr lIns="121917" tIns="60958" rIns="121917" bIns="60958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文本框 10245"/>
              <p:cNvSpPr txBox="1">
                <a:spLocks noChangeArrowheads="1"/>
              </p:cNvSpPr>
              <p:nvPr/>
            </p:nvSpPr>
            <p:spPr bwMode="auto">
              <a:xfrm>
                <a:off x="7583637" y="45891"/>
                <a:ext cx="2595778" cy="861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zh-CN" altLang="en-US" sz="2400" b="1" dirty="0" smtClean="0"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车上原来</a:t>
                </a:r>
                <a:endParaRPr lang="en-US" altLang="zh-CN" sz="2400" b="1" dirty="0" smtClean="0">
                  <a:latin typeface="楷体_GB2312" pitchFamily="49" charset="-122"/>
                  <a:ea typeface="楷体_GB2312" pitchFamily="49" charset="-122"/>
                  <a:sym typeface="宋体" charset="-122"/>
                </a:endParaRPr>
              </a:p>
              <a:p>
                <a:r>
                  <a:rPr lang="zh-CN" altLang="en-US" sz="2400" b="1" dirty="0" smtClean="0"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有</a:t>
                </a:r>
                <a:r>
                  <a:rPr lang="en-US" altLang="zh-CN" sz="2400" dirty="0" smtClean="0">
                    <a:latin typeface="Arial" pitchFamily="34" charset="0"/>
                    <a:ea typeface="楷体_GB2312" pitchFamily="49" charset="-122"/>
                    <a:cs typeface="Arial" pitchFamily="34" charset="0"/>
                    <a:sym typeface="宋体" charset="-122"/>
                  </a:rPr>
                  <a:t>34</a:t>
                </a:r>
                <a:r>
                  <a:rPr lang="zh-CN" altLang="en-US" sz="2400" b="1" dirty="0" smtClean="0"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人。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 </a:t>
                </a:r>
                <a:endParaRPr lang="zh-CN" altLang="en-US" sz="24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795966" y="2529076"/>
              <a:ext cx="3209049" cy="527476"/>
              <a:chOff x="1775192" y="495559"/>
              <a:chExt cx="4011751" cy="527476"/>
            </a:xfrm>
          </p:grpSpPr>
          <p:sp>
            <p:nvSpPr>
              <p:cNvPr id="20" name="AutoShape 12"/>
              <p:cNvSpPr>
                <a:spLocks noChangeArrowheads="1"/>
              </p:cNvSpPr>
              <p:nvPr/>
            </p:nvSpPr>
            <p:spPr bwMode="auto">
              <a:xfrm>
                <a:off x="1775192" y="591035"/>
                <a:ext cx="4011751" cy="432000"/>
              </a:xfrm>
              <a:prstGeom prst="wedgeRoundRectCallout">
                <a:avLst>
                  <a:gd name="adj1" fmla="val -36593"/>
                  <a:gd name="adj2" fmla="val 98818"/>
                  <a:gd name="adj3" fmla="val 16667"/>
                </a:avLst>
              </a:prstGeom>
              <a:solidFill>
                <a:srgbClr val="AFFFFF">
                  <a:alpha val="94118"/>
                </a:srgbClr>
              </a:solidFill>
              <a:ln w="9525">
                <a:solidFill>
                  <a:srgbClr val="2FD1D1"/>
                </a:solidFill>
                <a:miter lim="800000"/>
                <a:headEnd/>
                <a:tailEnd/>
              </a:ln>
              <a:effectLst/>
            </p:spPr>
            <p:txBody>
              <a:bodyPr lIns="121917" tIns="60958" rIns="121917" bIns="60958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" name="文本框 10245"/>
              <p:cNvSpPr txBox="1">
                <a:spLocks noChangeArrowheads="1"/>
              </p:cNvSpPr>
              <p:nvPr/>
            </p:nvSpPr>
            <p:spPr bwMode="auto">
              <a:xfrm>
                <a:off x="1963269" y="495559"/>
                <a:ext cx="3772491" cy="492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1917" tIns="60958" rIns="121917" bIns="60958">
                <a:spAutoFit/>
              </a:bodyPr>
              <a:lstStyle/>
              <a:p>
                <a:r>
                  <a:rPr lang="zh-CN" altLang="en-US" sz="2400" b="1" dirty="0" smtClean="0"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第三站有</a:t>
                </a:r>
                <a:r>
                  <a:rPr lang="en-US" altLang="zh-CN" sz="2400" b="1" dirty="0" smtClean="0"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15</a:t>
                </a:r>
                <a:r>
                  <a:rPr lang="zh-CN" altLang="en-US" sz="2400" b="1" dirty="0" smtClean="0">
                    <a:latin typeface="Arial" pitchFamily="34" charset="0"/>
                    <a:ea typeface="楷体_GB2312" pitchFamily="49" charset="-122"/>
                    <a:cs typeface="Arial" pitchFamily="34" charset="0"/>
                    <a:sym typeface="宋体" charset="-122"/>
                  </a:rPr>
                  <a:t>人下</a:t>
                </a:r>
                <a:r>
                  <a:rPr lang="zh-CN" altLang="en-US" sz="2400" b="1" dirty="0" smtClean="0"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车。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楷体_GB2312" pitchFamily="49" charset="-122"/>
                    <a:ea typeface="楷体_GB2312" pitchFamily="49" charset="-122"/>
                    <a:sym typeface="宋体" charset="-122"/>
                  </a:rPr>
                  <a:t> </a:t>
                </a:r>
                <a:endParaRPr lang="zh-CN" altLang="en-US" sz="24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96"/>
          <p:cNvSpPr>
            <a:spLocks noChangeShapeType="1"/>
          </p:cNvSpPr>
          <p:nvPr/>
        </p:nvSpPr>
        <p:spPr bwMode="auto">
          <a:xfrm>
            <a:off x="1558925" y="981075"/>
            <a:ext cx="910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699" name="图片 13"/>
          <p:cNvPicPr>
            <a:picLocks noChangeAspect="1" noChangeArrowheads="1"/>
          </p:cNvPicPr>
          <p:nvPr/>
        </p:nvPicPr>
        <p:blipFill>
          <a:blip r:embed="rId2" cstate="print"/>
          <a:srcRect l="7402" t="7587" r="22502" b="55022"/>
          <a:stretch>
            <a:fillRect/>
          </a:stretch>
        </p:blipFill>
        <p:spPr bwMode="auto">
          <a:xfrm>
            <a:off x="1269242" y="600501"/>
            <a:ext cx="8558615" cy="331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7736931" y="875778"/>
            <a:ext cx="1925684" cy="4286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4627137" y="2504910"/>
            <a:ext cx="1338262" cy="43021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椭圆 2"/>
          <p:cNvSpPr>
            <a:spLocks noChangeArrowheads="1"/>
          </p:cNvSpPr>
          <p:nvPr/>
        </p:nvSpPr>
        <p:spPr bwMode="auto">
          <a:xfrm>
            <a:off x="3137043" y="1053272"/>
            <a:ext cx="1336675" cy="70643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1712724" y="3712713"/>
            <a:ext cx="3654425" cy="0"/>
          </a:xfrm>
          <a:prstGeom prst="line">
            <a:avLst/>
          </a:prstGeom>
          <a:noFill/>
          <a:ln w="28575">
            <a:solidFill>
              <a:srgbClr val="FF2D2D"/>
            </a:solidFill>
            <a:round/>
            <a:headEnd/>
            <a:tailEnd/>
          </a:ln>
        </p:spPr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947918" y="3699493"/>
            <a:ext cx="2286000" cy="785813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zh-CN" altLang="en-US" sz="2700" b="1" dirty="0" smtClean="0">
                <a:solidFill>
                  <a:srgbClr val="FF0000"/>
                </a:solidFill>
              </a:rPr>
              <a:t>条件</a:t>
            </a:r>
            <a:r>
              <a:rPr lang="zh-CN" altLang="en-US" sz="2700" dirty="0" smtClean="0">
                <a:solidFill>
                  <a:srgbClr val="FF0000"/>
                </a:solidFill>
              </a:rPr>
              <a:t>：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sz="4000" dirty="0" smtClean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271592" y="5524547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66FF"/>
                </a:solidFill>
                <a:latin typeface="Calibri" pitchFamily="34" charset="0"/>
              </a:rPr>
              <a:t>离站时车上有多少人？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24846" y="3672196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66FF"/>
                </a:solidFill>
                <a:latin typeface="Calibri" pitchFamily="34" charset="0"/>
              </a:rPr>
              <a:t>①车上原来有</a:t>
            </a:r>
            <a:r>
              <a:rPr lang="en-US" altLang="zh-CN" sz="2000" b="1" dirty="0">
                <a:solidFill>
                  <a:srgbClr val="0066FF"/>
                </a:solidFill>
                <a:latin typeface="Calibri" pitchFamily="34" charset="0"/>
              </a:rPr>
              <a:t>34</a:t>
            </a:r>
            <a:r>
              <a:rPr lang="zh-CN" altLang="en-US" sz="2000" b="1" dirty="0">
                <a:solidFill>
                  <a:srgbClr val="0066FF"/>
                </a:solidFill>
                <a:latin typeface="Calibri" pitchFamily="34" charset="0"/>
              </a:rPr>
              <a:t>人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82071" y="4238009"/>
            <a:ext cx="5905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 </a:t>
            </a:r>
            <a:r>
              <a:rPr lang="en-US" altLang="zh-CN" sz="2000" b="1" dirty="0">
                <a:solidFill>
                  <a:srgbClr val="0066FF"/>
                </a:solidFill>
                <a:latin typeface="Calibri" pitchFamily="34" charset="0"/>
              </a:rPr>
              <a:t>②</a:t>
            </a:r>
            <a:r>
              <a:rPr lang="zh-CN" altLang="en-US" sz="2000" b="1" dirty="0">
                <a:solidFill>
                  <a:srgbClr val="0066FF"/>
                </a:solidFill>
                <a:latin typeface="Calibri" pitchFamily="34" charset="0"/>
              </a:rPr>
              <a:t>到站后有</a:t>
            </a:r>
            <a:r>
              <a:rPr lang="en-US" altLang="zh-CN" sz="2000" b="1" dirty="0">
                <a:solidFill>
                  <a:srgbClr val="0066FF"/>
                </a:solidFill>
                <a:latin typeface="Calibri" pitchFamily="34" charset="0"/>
              </a:rPr>
              <a:t>15</a:t>
            </a:r>
            <a:r>
              <a:rPr lang="zh-CN" altLang="en-US" sz="2000" b="1" dirty="0">
                <a:solidFill>
                  <a:srgbClr val="0066FF"/>
                </a:solidFill>
                <a:latin typeface="Calibri" pitchFamily="34" charset="0"/>
              </a:rPr>
              <a:t>人下车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13830" y="4887296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Calibri" pitchFamily="34" charset="0"/>
              </a:rPr>
              <a:t> </a:t>
            </a:r>
            <a:r>
              <a:rPr lang="en-US" altLang="zh-CN" sz="2000" dirty="0" smtClean="0">
                <a:latin typeface="Calibri" pitchFamily="34" charset="0"/>
              </a:rPr>
              <a:t>  </a:t>
            </a:r>
            <a:r>
              <a:rPr lang="en-US" altLang="zh-CN" sz="2000" b="1" dirty="0" smtClean="0">
                <a:solidFill>
                  <a:srgbClr val="0066FF"/>
                </a:solidFill>
                <a:latin typeface="Calibri" pitchFamily="34" charset="0"/>
              </a:rPr>
              <a:t>③</a:t>
            </a:r>
            <a:r>
              <a:rPr lang="zh-CN" altLang="en-US" sz="2000" b="1" dirty="0">
                <a:solidFill>
                  <a:srgbClr val="0066FF"/>
                </a:solidFill>
                <a:latin typeface="Calibri" pitchFamily="34" charset="0"/>
              </a:rPr>
              <a:t>又有</a:t>
            </a:r>
            <a:r>
              <a:rPr lang="en-US" altLang="zh-CN" sz="2000" b="1" dirty="0">
                <a:solidFill>
                  <a:srgbClr val="0066FF"/>
                </a:solidFill>
                <a:latin typeface="Calibri" pitchFamily="34" charset="0"/>
              </a:rPr>
              <a:t>18</a:t>
            </a:r>
            <a:r>
              <a:rPr lang="zh-CN" altLang="en-US" sz="2000" b="1" dirty="0">
                <a:solidFill>
                  <a:srgbClr val="0066FF"/>
                </a:solidFill>
                <a:latin typeface="Calibri" pitchFamily="34" charset="0"/>
              </a:rPr>
              <a:t>人上车</a:t>
            </a: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3043450" y="5562293"/>
            <a:ext cx="1905000" cy="742972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问题：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allAtOnce"/>
      <p:bldP spid="11" grpId="0"/>
      <p:bldP spid="12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3"/>
          <p:cNvPicPr>
            <a:picLocks noChangeAspect="1" noChangeArrowheads="1"/>
          </p:cNvPicPr>
          <p:nvPr/>
        </p:nvPicPr>
        <p:blipFill>
          <a:blip r:embed="rId2" cstate="print"/>
          <a:srcRect l="7402" t="7587" r="22502" b="55022"/>
          <a:stretch>
            <a:fillRect/>
          </a:stretch>
        </p:blipFill>
        <p:spPr bwMode="auto">
          <a:xfrm>
            <a:off x="734864" y="216802"/>
            <a:ext cx="9910392" cy="266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470911" y="1293103"/>
            <a:ext cx="1248833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" name="Text Box 53" descr="浅色横线"/>
          <p:cNvSpPr txBox="1">
            <a:spLocks noChangeArrowheads="1"/>
          </p:cNvSpPr>
          <p:nvPr/>
        </p:nvSpPr>
        <p:spPr bwMode="auto">
          <a:xfrm>
            <a:off x="6291618" y="3459849"/>
            <a:ext cx="1678676" cy="400050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人上车</a:t>
            </a:r>
          </a:p>
        </p:txBody>
      </p:sp>
      <p:sp>
        <p:nvSpPr>
          <p:cNvPr id="32" name="Text Box 54" descr="浅色横线"/>
          <p:cNvSpPr txBox="1">
            <a:spLocks noChangeArrowheads="1"/>
          </p:cNvSpPr>
          <p:nvPr/>
        </p:nvSpPr>
        <p:spPr bwMode="auto">
          <a:xfrm>
            <a:off x="3666950" y="3445562"/>
            <a:ext cx="1778507" cy="400050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人下车</a:t>
            </a:r>
          </a:p>
        </p:txBody>
      </p:sp>
      <p:sp>
        <p:nvSpPr>
          <p:cNvPr id="33" name="Text Box 55" descr="浅色横线"/>
          <p:cNvSpPr txBox="1">
            <a:spLocks noChangeArrowheads="1"/>
          </p:cNvSpPr>
          <p:nvPr/>
        </p:nvSpPr>
        <p:spPr bwMode="auto">
          <a:xfrm>
            <a:off x="8884534" y="3305863"/>
            <a:ext cx="1556003" cy="708025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离站时车上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有多少人？</a:t>
            </a:r>
          </a:p>
        </p:txBody>
      </p:sp>
      <p:sp>
        <p:nvSpPr>
          <p:cNvPr id="34" name="Text Box 53" descr="浅色横线"/>
          <p:cNvSpPr txBox="1">
            <a:spLocks noChangeArrowheads="1"/>
          </p:cNvSpPr>
          <p:nvPr/>
        </p:nvSpPr>
        <p:spPr bwMode="auto">
          <a:xfrm>
            <a:off x="797194" y="3401397"/>
            <a:ext cx="1970617" cy="708025"/>
          </a:xfrm>
          <a:prstGeom prst="rect">
            <a:avLst/>
          </a:prstGeom>
          <a:pattFill prst="ltHorz">
            <a:fgClr>
              <a:srgbClr val="DCE77E"/>
            </a:fgClr>
            <a:bgClr>
              <a:srgbClr val="FFFFFF"/>
            </a:bgClr>
          </a:patt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车上原来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Text Box 53" descr="浅色横线"/>
          <p:cNvSpPr txBox="1">
            <a:spLocks noChangeArrowheads="1"/>
          </p:cNvSpPr>
          <p:nvPr/>
        </p:nvSpPr>
        <p:spPr bwMode="auto">
          <a:xfrm>
            <a:off x="3662718" y="4521887"/>
            <a:ext cx="1509784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人上车</a:t>
            </a:r>
          </a:p>
        </p:txBody>
      </p:sp>
      <p:sp>
        <p:nvSpPr>
          <p:cNvPr id="39" name="Text Box 54" descr="浅色横线"/>
          <p:cNvSpPr txBox="1">
            <a:spLocks noChangeArrowheads="1"/>
          </p:cNvSpPr>
          <p:nvPr/>
        </p:nvSpPr>
        <p:spPr bwMode="auto">
          <a:xfrm>
            <a:off x="6285268" y="4502837"/>
            <a:ext cx="1521251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人下车</a:t>
            </a:r>
          </a:p>
        </p:txBody>
      </p:sp>
      <p:sp>
        <p:nvSpPr>
          <p:cNvPr id="40" name="Text Box 53" descr="浅色横线"/>
          <p:cNvSpPr txBox="1">
            <a:spLocks noChangeArrowheads="1"/>
          </p:cNvSpPr>
          <p:nvPr/>
        </p:nvSpPr>
        <p:spPr bwMode="auto">
          <a:xfrm>
            <a:off x="845434" y="4371075"/>
            <a:ext cx="1970616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车上原来</a:t>
            </a:r>
            <a:endParaRPr lang="en-US" altLang="zh-CN" sz="2000" b="1">
              <a:latin typeface="楷体_GB2312" pitchFamily="49" charset="-122"/>
              <a:ea typeface="楷体_GB2312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34</a:t>
            </a:r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人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Text Box 55" descr="浅色横线"/>
          <p:cNvSpPr txBox="1">
            <a:spLocks noChangeArrowheads="1"/>
          </p:cNvSpPr>
          <p:nvPr/>
        </p:nvSpPr>
        <p:spPr bwMode="auto">
          <a:xfrm>
            <a:off x="8700763" y="4384722"/>
            <a:ext cx="1562353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离站时车上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有多少人？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2699227" y="3016870"/>
            <a:ext cx="944725" cy="923330"/>
            <a:chOff x="2767466" y="3003222"/>
            <a:chExt cx="944725" cy="923330"/>
          </a:xfrm>
        </p:grpSpPr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2866031" y="3712192"/>
              <a:ext cx="846160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767466" y="3003222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dirty="0" smtClean="0">
                  <a:solidFill>
                    <a:srgbClr val="C00000"/>
                  </a:solidFill>
                </a:rPr>
                <a:t>－</a:t>
              </a:r>
              <a:endParaRPr lang="zh-CN" altLang="en-US" sz="5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195250" y="3969939"/>
            <a:ext cx="1082720" cy="923330"/>
            <a:chOff x="5195250" y="3969939"/>
            <a:chExt cx="1082720" cy="923330"/>
          </a:xfrm>
        </p:grpSpPr>
        <p:sp>
          <p:nvSpPr>
            <p:cNvPr id="25" name="矩形 24"/>
            <p:cNvSpPr/>
            <p:nvPr/>
          </p:nvSpPr>
          <p:spPr>
            <a:xfrm>
              <a:off x="5276378" y="3969939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dirty="0" smtClean="0">
                  <a:solidFill>
                    <a:srgbClr val="C00000"/>
                  </a:solidFill>
                </a:rPr>
                <a:t>－</a:t>
              </a:r>
              <a:endParaRPr lang="zh-CN" altLang="en-US" sz="5400" b="1" dirty="0">
                <a:solidFill>
                  <a:srgbClr val="C00000"/>
                </a:solidFill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5195250" y="4690279"/>
              <a:ext cx="1082720" cy="4551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022611" y="3275463"/>
            <a:ext cx="848434" cy="393510"/>
            <a:chOff x="8022611" y="3275463"/>
            <a:chExt cx="848434" cy="393510"/>
          </a:xfrm>
        </p:grpSpPr>
        <p:sp>
          <p:nvSpPr>
            <p:cNvPr id="26" name="矩形 25"/>
            <p:cNvSpPr/>
            <p:nvPr/>
          </p:nvSpPr>
          <p:spPr>
            <a:xfrm>
              <a:off x="8222018" y="3275463"/>
              <a:ext cx="415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</a:rPr>
                <a:t>〓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 flipV="1">
              <a:off x="8022611" y="3657601"/>
              <a:ext cx="848434" cy="11372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465169" y="2930435"/>
            <a:ext cx="812801" cy="830997"/>
            <a:chOff x="5465169" y="2930435"/>
            <a:chExt cx="812801" cy="830997"/>
          </a:xfrm>
        </p:grpSpPr>
        <p:sp>
          <p:nvSpPr>
            <p:cNvPr id="23" name="矩形 22"/>
            <p:cNvSpPr/>
            <p:nvPr/>
          </p:nvSpPr>
          <p:spPr>
            <a:xfrm>
              <a:off x="5465169" y="2930435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 smtClean="0">
                  <a:solidFill>
                    <a:srgbClr val="C00000"/>
                  </a:solidFill>
                </a:rPr>
                <a:t>＋</a:t>
              </a:r>
              <a:endParaRPr lang="zh-CN" altLang="en-US" sz="4800" dirty="0">
                <a:solidFill>
                  <a:srgbClr val="C00000"/>
                </a:solidFill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5513698" y="3657598"/>
              <a:ext cx="764272" cy="2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917977" y="4338430"/>
            <a:ext cx="789293" cy="399616"/>
            <a:chOff x="7917978" y="4311135"/>
            <a:chExt cx="789293" cy="399616"/>
          </a:xfrm>
        </p:grpSpPr>
        <p:sp>
          <p:nvSpPr>
            <p:cNvPr id="27" name="矩形 26"/>
            <p:cNvSpPr/>
            <p:nvPr/>
          </p:nvSpPr>
          <p:spPr>
            <a:xfrm>
              <a:off x="8033225" y="431113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</a:rPr>
                <a:t>〓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V="1">
              <a:off x="7917978" y="4694830"/>
              <a:ext cx="789293" cy="15921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806131" y="4051826"/>
            <a:ext cx="862842" cy="830997"/>
            <a:chOff x="2806131" y="4051826"/>
            <a:chExt cx="862842" cy="830997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2822813" y="4706204"/>
              <a:ext cx="846160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806131" y="4051826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 smtClean="0">
                  <a:solidFill>
                    <a:srgbClr val="C00000"/>
                  </a:solidFill>
                </a:rPr>
                <a:t>＋</a:t>
              </a:r>
              <a:endParaRPr lang="zh-CN" altLang="en-US" sz="4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5" name="Text Box 53" descr="浅色横线"/>
          <p:cNvSpPr txBox="1">
            <a:spLocks noChangeArrowheads="1"/>
          </p:cNvSpPr>
          <p:nvPr/>
        </p:nvSpPr>
        <p:spPr bwMode="auto">
          <a:xfrm>
            <a:off x="873458" y="5704762"/>
            <a:ext cx="193798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有</a:t>
            </a:r>
            <a:r>
              <a:rPr lang="en-US" altLang="zh-CN" sz="2000" b="1" dirty="0">
                <a:latin typeface="楷体_GB2312"/>
                <a:ea typeface="楷体_GB2312"/>
                <a:cs typeface="楷体_GB2312"/>
              </a:rPr>
              <a:t>18</a:t>
            </a: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人上车</a:t>
            </a:r>
          </a:p>
        </p:txBody>
      </p:sp>
      <p:sp>
        <p:nvSpPr>
          <p:cNvPr id="66" name="Text Box 54" descr="浅色横线"/>
          <p:cNvSpPr txBox="1">
            <a:spLocks noChangeArrowheads="1"/>
          </p:cNvSpPr>
          <p:nvPr/>
        </p:nvSpPr>
        <p:spPr bwMode="auto">
          <a:xfrm>
            <a:off x="3847594" y="5692562"/>
            <a:ext cx="1543272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有</a:t>
            </a:r>
            <a:r>
              <a:rPr lang="en-US" altLang="zh-CN" sz="2000" b="1" dirty="0">
                <a:latin typeface="楷体_GB2312"/>
                <a:ea typeface="楷体_GB2312"/>
                <a:cs typeface="楷体_GB2312"/>
              </a:rPr>
              <a:t>15</a:t>
            </a: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人下车</a:t>
            </a:r>
          </a:p>
        </p:txBody>
      </p:sp>
      <p:sp>
        <p:nvSpPr>
          <p:cNvPr id="67" name="Text Box 55" descr="浅色横线"/>
          <p:cNvSpPr txBox="1">
            <a:spLocks noChangeArrowheads="1"/>
          </p:cNvSpPr>
          <p:nvPr/>
        </p:nvSpPr>
        <p:spPr bwMode="auto">
          <a:xfrm>
            <a:off x="8829944" y="5455860"/>
            <a:ext cx="1637889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离站时车上</a:t>
            </a:r>
            <a:endParaRPr lang="en-US" altLang="zh-CN" sz="2000" b="1" dirty="0">
              <a:latin typeface="楷体_GB2312"/>
              <a:ea typeface="楷体_GB2312"/>
              <a:cs typeface="楷体_GB231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有多少人？</a:t>
            </a:r>
          </a:p>
        </p:txBody>
      </p:sp>
      <p:sp>
        <p:nvSpPr>
          <p:cNvPr id="68" name="Text Box 53" descr="浅色横线"/>
          <p:cNvSpPr txBox="1">
            <a:spLocks noChangeArrowheads="1"/>
          </p:cNvSpPr>
          <p:nvPr/>
        </p:nvSpPr>
        <p:spPr bwMode="auto">
          <a:xfrm>
            <a:off x="6392776" y="5522178"/>
            <a:ext cx="141374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车上原来</a:t>
            </a:r>
            <a:endParaRPr lang="en-US" altLang="zh-CN" sz="2000" b="1" dirty="0">
              <a:latin typeface="楷体_GB2312"/>
              <a:ea typeface="楷体_GB2312"/>
              <a:cs typeface="楷体_GB2312"/>
            </a:endParaRPr>
          </a:p>
          <a:p>
            <a:pPr>
              <a:buFont typeface="Arial" pitchFamily="34" charset="0"/>
              <a:buNone/>
            </a:pP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有</a:t>
            </a:r>
            <a:r>
              <a:rPr lang="en-US" altLang="zh-CN" sz="2000" b="1" dirty="0">
                <a:latin typeface="楷体_GB2312"/>
                <a:ea typeface="楷体_GB2312"/>
                <a:cs typeface="楷体_GB2312"/>
              </a:rPr>
              <a:t>34</a:t>
            </a:r>
            <a:r>
              <a:rPr lang="zh-CN" altLang="en-US" sz="2000" b="1" dirty="0">
                <a:latin typeface="楷体_GB2312"/>
                <a:ea typeface="楷体_GB2312"/>
                <a:cs typeface="楷体_GB2312"/>
              </a:rPr>
              <a:t>人</a:t>
            </a:r>
            <a:endParaRPr lang="zh-CN" altLang="en-US" sz="2800" b="1" dirty="0">
              <a:latin typeface="楷体_GB2312"/>
              <a:ea typeface="楷体_GB2312"/>
              <a:cs typeface="楷体_GB231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912186" y="5161842"/>
            <a:ext cx="960967" cy="923330"/>
            <a:chOff x="2912186" y="5161842"/>
            <a:chExt cx="960967" cy="923330"/>
          </a:xfrm>
        </p:grpSpPr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2912186" y="5883180"/>
              <a:ext cx="960967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919866" y="5161842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dirty="0" smtClean="0">
                  <a:solidFill>
                    <a:srgbClr val="C00000"/>
                  </a:solidFill>
                </a:rPr>
                <a:t>－</a:t>
              </a:r>
              <a:endParaRPr lang="zh-CN" altLang="en-US" sz="5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92372" y="5225533"/>
            <a:ext cx="960967" cy="830997"/>
            <a:chOff x="5492372" y="5225533"/>
            <a:chExt cx="960967" cy="830997"/>
          </a:xfrm>
        </p:grpSpPr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5492372" y="5884507"/>
              <a:ext cx="960967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508388" y="5225533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 smtClean="0">
                  <a:solidFill>
                    <a:srgbClr val="C00000"/>
                  </a:solidFill>
                </a:rPr>
                <a:t>＋</a:t>
              </a:r>
              <a:endParaRPr lang="zh-CN" altLang="en-US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892103" y="5459822"/>
            <a:ext cx="828816" cy="436058"/>
            <a:chOff x="7892103" y="5459822"/>
            <a:chExt cx="828816" cy="436058"/>
          </a:xfrm>
        </p:grpSpPr>
        <p:sp>
          <p:nvSpPr>
            <p:cNvPr id="64" name="Line 23"/>
            <p:cNvSpPr>
              <a:spLocks noChangeShapeType="1"/>
            </p:cNvSpPr>
            <p:nvPr/>
          </p:nvSpPr>
          <p:spPr bwMode="auto">
            <a:xfrm flipV="1">
              <a:off x="7892103" y="5895833"/>
              <a:ext cx="828816" cy="47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062796" y="545982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</a:rPr>
                <a:t>〓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15306" y="1074342"/>
            <a:ext cx="8510580" cy="1191845"/>
            <a:chOff x="1206846" y="2930435"/>
            <a:chExt cx="9461275" cy="1069367"/>
          </a:xfrm>
        </p:grpSpPr>
        <p:sp>
          <p:nvSpPr>
            <p:cNvPr id="4" name="Text Box 53" descr="浅色横线"/>
            <p:cNvSpPr txBox="1">
              <a:spLocks noChangeArrowheads="1"/>
            </p:cNvSpPr>
            <p:nvPr/>
          </p:nvSpPr>
          <p:spPr bwMode="auto">
            <a:xfrm>
              <a:off x="6291618" y="3459849"/>
              <a:ext cx="1678676" cy="400050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18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人上车</a:t>
              </a:r>
            </a:p>
          </p:txBody>
        </p:sp>
        <p:sp>
          <p:nvSpPr>
            <p:cNvPr id="5" name="Text Box 54" descr="浅色横线"/>
            <p:cNvSpPr txBox="1">
              <a:spLocks noChangeArrowheads="1"/>
            </p:cNvSpPr>
            <p:nvPr/>
          </p:nvSpPr>
          <p:spPr bwMode="auto">
            <a:xfrm>
              <a:off x="3666950" y="3445562"/>
              <a:ext cx="1778507" cy="400050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15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人下车</a:t>
              </a:r>
            </a:p>
          </p:txBody>
        </p:sp>
        <p:sp>
          <p:nvSpPr>
            <p:cNvPr id="6" name="Text Box 55" descr="浅色横线"/>
            <p:cNvSpPr txBox="1">
              <a:spLocks noChangeArrowheads="1"/>
            </p:cNvSpPr>
            <p:nvPr/>
          </p:nvSpPr>
          <p:spPr bwMode="auto">
            <a:xfrm>
              <a:off x="8884534" y="3305863"/>
              <a:ext cx="1783587" cy="635141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离站时车上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有多少人？</a:t>
              </a:r>
            </a:p>
          </p:txBody>
        </p:sp>
        <p:sp>
          <p:nvSpPr>
            <p:cNvPr id="7" name="Text Box 53" descr="浅色横线"/>
            <p:cNvSpPr txBox="1">
              <a:spLocks noChangeArrowheads="1"/>
            </p:cNvSpPr>
            <p:nvPr/>
          </p:nvSpPr>
          <p:spPr bwMode="auto">
            <a:xfrm>
              <a:off x="1206846" y="3364660"/>
              <a:ext cx="1450291" cy="635142"/>
            </a:xfrm>
            <a:prstGeom prst="rect">
              <a:avLst/>
            </a:prstGeom>
            <a:pattFill prst="ltHorz">
              <a:fgClr>
                <a:srgbClr val="DCE77E"/>
              </a:fgClr>
              <a:bgClr>
                <a:srgbClr val="FFFFFF"/>
              </a:bgClr>
            </a:patt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车上原来</a:t>
              </a:r>
              <a:endParaRPr lang="en-US" altLang="zh-CN" sz="2000" b="1" dirty="0">
                <a:latin typeface="楷体_GB2312" pitchFamily="49" charset="-122"/>
                <a:ea typeface="楷体_GB2312" pitchFamily="49" charset="-122"/>
              </a:endParaRPr>
            </a:p>
            <a:p>
              <a:pPr>
                <a:buFont typeface="Arial" pitchFamily="34" charset="0"/>
                <a:buNone/>
              </a:pP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有</a:t>
              </a:r>
              <a:r>
                <a:rPr lang="en-US" altLang="zh-CN" sz="2000" b="1" dirty="0">
                  <a:latin typeface="楷体_GB2312" pitchFamily="49" charset="-122"/>
                  <a:ea typeface="楷体_GB2312" pitchFamily="49" charset="-122"/>
                </a:rPr>
                <a:t>34</a:t>
              </a:r>
              <a:r>
                <a:rPr lang="zh-CN" altLang="en-US" sz="2000" b="1" dirty="0">
                  <a:latin typeface="楷体_GB2312" pitchFamily="49" charset="-122"/>
                  <a:ea typeface="楷体_GB2312" pitchFamily="49" charset="-122"/>
                </a:rPr>
                <a:t>人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699227" y="3016870"/>
              <a:ext cx="944725" cy="923330"/>
              <a:chOff x="2767466" y="3003222"/>
              <a:chExt cx="944725" cy="923330"/>
            </a:xfrm>
          </p:grpSpPr>
          <p:sp>
            <p:nvSpPr>
              <p:cNvPr id="9" name="Line 23"/>
              <p:cNvSpPr>
                <a:spLocks noChangeShapeType="1"/>
              </p:cNvSpPr>
              <p:nvPr/>
            </p:nvSpPr>
            <p:spPr bwMode="auto">
              <a:xfrm>
                <a:off x="2866031" y="3712192"/>
                <a:ext cx="846160" cy="0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67466" y="3003222"/>
                <a:ext cx="87716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5400" b="1" dirty="0" smtClean="0">
                    <a:solidFill>
                      <a:srgbClr val="C00000"/>
                    </a:solidFill>
                  </a:rPr>
                  <a:t>－</a:t>
                </a:r>
                <a:endParaRPr lang="zh-CN" altLang="en-US" sz="54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022611" y="3275463"/>
              <a:ext cx="848434" cy="393510"/>
              <a:chOff x="8022611" y="3275463"/>
              <a:chExt cx="848434" cy="39351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222018" y="3275463"/>
                <a:ext cx="4154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C00000"/>
                    </a:solidFill>
                  </a:rPr>
                  <a:t>〓</a:t>
                </a:r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V="1">
                <a:off x="8022611" y="3657601"/>
                <a:ext cx="848434" cy="11372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65169" y="2930435"/>
              <a:ext cx="812801" cy="830997"/>
              <a:chOff x="5465169" y="2930435"/>
              <a:chExt cx="812801" cy="83099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465169" y="2930435"/>
                <a:ext cx="80021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 smtClean="0">
                    <a:solidFill>
                      <a:srgbClr val="C00000"/>
                    </a:solidFill>
                  </a:rPr>
                  <a:t>＋</a:t>
                </a:r>
                <a:endParaRPr lang="zh-CN" altLang="en-US" sz="4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5513698" y="3657598"/>
                <a:ext cx="764272" cy="2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651379" y="2784143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34</a:t>
            </a:r>
            <a:r>
              <a:rPr lang="zh-CN" altLang="en-US" sz="2000" b="1" dirty="0" smtClean="0"/>
              <a:t>－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587923" y="2800066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19</a:t>
            </a:r>
            <a:r>
              <a:rPr lang="zh-CN" altLang="en-US" sz="2000" b="1" dirty="0" smtClean="0"/>
              <a:t>＋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＝</a:t>
            </a:r>
            <a:r>
              <a:rPr lang="en-US" altLang="zh-CN" sz="2000" b="1" dirty="0" smtClean="0"/>
              <a:t>37</a:t>
            </a:r>
            <a:r>
              <a:rPr lang="zh-CN" altLang="en-US" sz="2000" b="1" dirty="0" smtClean="0"/>
              <a:t>（人）</a:t>
            </a:r>
            <a:endParaRPr lang="zh-CN" alt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18614" y="7096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3129F"/>
                </a:solidFill>
              </a:rPr>
              <a:t>方法一：</a:t>
            </a:r>
            <a:endParaRPr lang="zh-CN" altLang="en-US" sz="2400" dirty="0">
              <a:solidFill>
                <a:srgbClr val="03129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76200">
          <a:solidFill>
            <a:srgbClr val="FF00FF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1503</Words>
  <Application>Microsoft Office PowerPoint</Application>
  <PresentationFormat>自定义</PresentationFormat>
  <Paragraphs>304</Paragraphs>
  <Slides>24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条件：  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141</cp:revision>
  <dcterms:modified xsi:type="dcterms:W3CDTF">2020-05-04T14:05:13Z</dcterms:modified>
</cp:coreProperties>
</file>